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  <p:sldMasterId id="2147483662" r:id="rId3"/>
    <p:sldMasterId id="2147483686" r:id="rId4"/>
  </p:sldMasterIdLst>
  <p:notesMasterIdLst>
    <p:notesMasterId r:id="rId12"/>
  </p:notesMasterIdLst>
  <p:handoutMasterIdLst>
    <p:handoutMasterId r:id="rId13"/>
  </p:handoutMasterIdLst>
  <p:sldIdLst>
    <p:sldId id="619" r:id="rId5"/>
    <p:sldId id="620" r:id="rId6"/>
    <p:sldId id="285" r:id="rId7"/>
    <p:sldId id="324" r:id="rId8"/>
    <p:sldId id="331" r:id="rId9"/>
    <p:sldId id="622" r:id="rId10"/>
    <p:sldId id="621" r:id="rId11"/>
  </p:sldIdLst>
  <p:sldSz cx="9144000" cy="6858000" type="screen4x3"/>
  <p:notesSz cx="6954838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1616FBA-D784-490A-AC3C-5E1CE4016E1D}">
          <p14:sldIdLst>
            <p14:sldId id="619"/>
            <p14:sldId id="620"/>
            <p14:sldId id="285"/>
            <p14:sldId id="324"/>
            <p14:sldId id="331"/>
            <p14:sldId id="622"/>
            <p14:sldId id="6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85">
          <p15:clr>
            <a:srgbClr val="A4A3A4"/>
          </p15:clr>
        </p15:guide>
        <p15:guide id="2" orient="horz" pos="758">
          <p15:clr>
            <a:srgbClr val="A4A3A4"/>
          </p15:clr>
        </p15:guide>
        <p15:guide id="3" pos="28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y Furuness" initials="MF" lastIdx="8" clrIdx="0">
    <p:extLst>
      <p:ext uri="{19B8F6BF-5375-455C-9EA6-DF929625EA0E}">
        <p15:presenceInfo xmlns:p15="http://schemas.microsoft.com/office/powerpoint/2012/main" userId="Mary Furunes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FF66CC"/>
    <a:srgbClr val="E0BC36"/>
    <a:srgbClr val="E6E6E6"/>
    <a:srgbClr val="EBE22B"/>
    <a:srgbClr val="DFED29"/>
    <a:srgbClr val="EBB42B"/>
    <a:srgbClr val="E3E72F"/>
    <a:srgbClr val="F8E67A"/>
    <a:srgbClr val="EDDE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61" autoAdjust="0"/>
    <p:restoredTop sz="90000" autoAdjust="0"/>
  </p:normalViewPr>
  <p:slideViewPr>
    <p:cSldViewPr snapToGrid="0" snapToObjects="1">
      <p:cViewPr varScale="1">
        <p:scale>
          <a:sx n="102" d="100"/>
          <a:sy n="102" d="100"/>
        </p:scale>
        <p:origin x="1494" y="114"/>
      </p:cViewPr>
      <p:guideLst>
        <p:guide orient="horz" pos="1885"/>
        <p:guide orient="horz" pos="758"/>
        <p:guide pos="28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1804"/>
          </a:xfrm>
          <a:prstGeom prst="rect">
            <a:avLst/>
          </a:prstGeom>
        </p:spPr>
        <p:txBody>
          <a:bodyPr vert="horz" lIns="92519" tIns="46259" rIns="92519" bIns="4625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1804"/>
          </a:xfrm>
          <a:prstGeom prst="rect">
            <a:avLst/>
          </a:prstGeom>
        </p:spPr>
        <p:txBody>
          <a:bodyPr vert="horz" lIns="92519" tIns="46259" rIns="92519" bIns="46259" rtlCol="0"/>
          <a:lstStyle>
            <a:lvl1pPr algn="r">
              <a:defRPr sz="1200"/>
            </a:lvl1pPr>
          </a:lstStyle>
          <a:p>
            <a:fld id="{0775BF4A-9CB1-5747-B319-707DA98CEC20}" type="datetime1">
              <a:rPr lang="en-US" smtClean="0"/>
              <a:pPr/>
              <a:t>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3763" cy="461804"/>
          </a:xfrm>
          <a:prstGeom prst="rect">
            <a:avLst/>
          </a:prstGeom>
        </p:spPr>
        <p:txBody>
          <a:bodyPr vert="horz" lIns="92519" tIns="46259" rIns="92519" bIns="4625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772668"/>
            <a:ext cx="3013763" cy="461804"/>
          </a:xfrm>
          <a:prstGeom prst="rect">
            <a:avLst/>
          </a:prstGeom>
        </p:spPr>
        <p:txBody>
          <a:bodyPr vert="horz" lIns="92519" tIns="46259" rIns="92519" bIns="46259" rtlCol="0" anchor="b"/>
          <a:lstStyle>
            <a:lvl1pPr algn="r">
              <a:defRPr sz="1200"/>
            </a:lvl1pPr>
          </a:lstStyle>
          <a:p>
            <a:fld id="{E0A22459-1A81-CA4B-89BB-FCE38A3AE1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304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1804"/>
          </a:xfrm>
          <a:prstGeom prst="rect">
            <a:avLst/>
          </a:prstGeom>
        </p:spPr>
        <p:txBody>
          <a:bodyPr vert="horz" lIns="92519" tIns="46259" rIns="92519" bIns="4625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1804"/>
          </a:xfrm>
          <a:prstGeom prst="rect">
            <a:avLst/>
          </a:prstGeom>
        </p:spPr>
        <p:txBody>
          <a:bodyPr vert="horz" lIns="92519" tIns="46259" rIns="92519" bIns="46259" rtlCol="0"/>
          <a:lstStyle>
            <a:lvl1pPr algn="r">
              <a:defRPr sz="1200"/>
            </a:lvl1pPr>
          </a:lstStyle>
          <a:p>
            <a:fld id="{62BC7567-D5EA-874F-8815-73DC5E77631E}" type="datetime1">
              <a:rPr lang="en-US" smtClean="0"/>
              <a:pPr/>
              <a:t>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692150"/>
            <a:ext cx="4618038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19" tIns="46259" rIns="92519" bIns="4625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387136"/>
            <a:ext cx="5563870" cy="4156234"/>
          </a:xfrm>
          <a:prstGeom prst="rect">
            <a:avLst/>
          </a:prstGeom>
        </p:spPr>
        <p:txBody>
          <a:bodyPr vert="horz" lIns="92519" tIns="46259" rIns="92519" bIns="4625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3763" cy="461804"/>
          </a:xfrm>
          <a:prstGeom prst="rect">
            <a:avLst/>
          </a:prstGeom>
        </p:spPr>
        <p:txBody>
          <a:bodyPr vert="horz" lIns="92519" tIns="46259" rIns="92519" bIns="4625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2668"/>
            <a:ext cx="3013763" cy="461804"/>
          </a:xfrm>
          <a:prstGeom prst="rect">
            <a:avLst/>
          </a:prstGeom>
        </p:spPr>
        <p:txBody>
          <a:bodyPr vert="horz" lIns="92519" tIns="46259" rIns="92519" bIns="46259" rtlCol="0" anchor="b"/>
          <a:lstStyle>
            <a:lvl1pPr algn="r">
              <a:defRPr sz="1200"/>
            </a:lvl1pPr>
          </a:lstStyle>
          <a:p>
            <a:fld id="{BB8DCC0E-7DBF-7C4A-B104-25FE08E3BB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234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514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385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487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5ECF944-99CE-4E8D-ACC9-21A3C0BAB047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60462B74-C9F4-401F-B8E1-FBD4792E56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F2334B86-1380-4817-86BF-304D59D3E6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26400" y="5900198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152173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8748D-611E-4943-B5AC-7D5FA1580173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5A75BB0-413D-4F15-A1A8-96425951F2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4CAF51A-A7C7-44A0-A652-11877A2913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434833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E775E65-C06C-470F-AD71-77BEEB47FCAA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8C50BD2-D693-4B76-839B-C2E20D3C1D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A38103A-D575-41E3-876B-FA27AA4409D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56246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73AB-F6C0-40EC-A89A-A5A61B9F27AF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6ABAE74-18AB-4788-A9D2-A68293AFDA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2F3CF3A-FFCB-494B-B5F6-2C0D7A17CC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505974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13FC-5BFF-483A-BF05-F01493B54FCB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9FF31F1-188B-434A-9752-B504C17069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9321A6-9B83-4632-A119-0EED3ADC23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423039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236-4931-48FF-A998-874005CD23B1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78F32D63-4028-48AE-9C6D-CFE0636D89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06492F2B-D04F-4B7F-B881-F617D86AD0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967210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FCF0A-0C7D-4D4C-AD8B-9DD27E14113C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B8CD5EE8-7E5B-4ED2-AAFF-162524991B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266EF333-52A6-4622-8C9B-61B1D07916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311416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32C760E-3021-4C3E-8892-5DEC19DD4083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1FAC6BA-7464-4C75-A91B-CE998EA139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39B9E70-D110-4435-AD11-00A04C43DAE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908533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B328-20C5-4381-9AA0-0C9AF786A162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9B07230-655A-460D-B205-2888BE05A8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F579794C-E160-4630-BB83-F2CA10B0124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711419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517C-CA8D-4E0C-A6F8-71A6488044BF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C280C83-0990-4DBA-9150-E5E4C5A3D4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BF2A44C7-D6D8-4928-942A-6319DBECFB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00624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048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2EFB16F-BF06-4A8B-B377-5DD67A77BA72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D354B163-6C4F-45DB-A034-51A5B30DD4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31FE423-4B0B-4BC8-91A3-C40E051D84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172520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5141975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043911"/>
            <a:ext cx="8272211" cy="1497507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4541417"/>
            <a:ext cx="827221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310E835-70DC-4830-AB91-B4D4CB7F8257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0ECD88C-B2CE-4747-BF15-020C37E38D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45BCAC-898A-4739-BD0E-5F07CEE60A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922065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9CE-9CDE-4AC5-9655-E1D79072AC7D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330512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729658"/>
            <a:ext cx="8272212" cy="988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E537A51-93E5-4A33-A30C-A1ABDBE18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6C967C7-6CE4-46B2-804B-B59D271138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3144804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2EAE-F841-4DEB-921A-25E0E3D1516C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D165EC4-2C00-48CD-B2A1-12555C9EA0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BCE72FD7-7235-43F1-835C-35F26640CB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122110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2296"/>
            <a:ext cx="3682084" cy="689514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601200"/>
            <a:ext cx="8469630" cy="42048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5262297"/>
            <a:ext cx="4402490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C408D69-0B9D-4873-99C5-F0FC08AAB453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A4FFB8C-88C5-469B-BBE5-2F9578EB3B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B06A6D8-59B6-48EF-97A3-580C263862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4249804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4693389"/>
            <a:ext cx="8272212" cy="566738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599725"/>
            <a:ext cx="8468144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5260128"/>
            <a:ext cx="8272213" cy="598671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191A5-3FEF-48A8-B251-E8C9EF8DCD61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27769484-71D0-4024-B237-5839431955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5C9C32F3-1DF0-4FA3-BD8A-B66513D842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0413314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679AA-9201-418A-9BAA-E98BD85FB1AA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2CC4F0-86ED-48D1-9558-7307A0C81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E3E1CD5-CFCA-42EE-9113-0B154D972C8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072341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675727"/>
            <a:ext cx="150312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675727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8"/>
            <a:ext cx="99610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95C881F-533B-4AF4-B92E-E7D73A80260C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5951812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5956138"/>
            <a:ext cx="87314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48ED5C0-EC13-437C-B526-EF7919E97C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6" y="5681499"/>
            <a:ext cx="760300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91A95823-A39A-4BD7-9037-1A11F07304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52928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08541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9068" y="-30696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200"/>
            <a:ext cx="82296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53"/>
            <a:ext cx="82296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3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4155329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204455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2817638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41051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July 19, 2012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5" y="6419088"/>
            <a:ext cx="1643938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8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6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8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68C69FB-DB70-4AC4-BF7B-2CB1EF7B4FEE}" type="datetime9">
              <a:rPr lang="en-US" smtClean="0"/>
              <a:t>1/10/2022 11:56:53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863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61264-975E-4234-B6D6-4C2FB5207C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Snow crab rebuilding plan considerations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A020D-51A2-4AC9-A671-55497A96C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Placeholder 7" descr="A picture containing outdoor, person, person&#10;&#10;Description automatically generated">
            <a:extLst>
              <a:ext uri="{FF2B5EF4-FFF2-40B4-BE49-F238E27FC236}">
                <a16:creationId xmlns:a16="http://schemas.microsoft.com/office/drawing/2014/main" id="{01BD00CE-3E83-4178-A846-CF59FA0D602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14919" b="14919"/>
          <a:stretch/>
        </p:blipFill>
        <p:spPr/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545D6A4-4228-47D3-A0B8-F7CCDBC112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398FEF4E-7C7C-406B-8027-32E742893F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293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52DEF-B3E7-4675-A66D-575F24466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items for snow crab rebuilding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FFD50-E2D0-494F-B986-16BCA8EEE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2800" dirty="0"/>
              <a:t>Status of projections for </a:t>
            </a:r>
            <a:r>
              <a:rPr lang="en-US" sz="2800" dirty="0" err="1"/>
              <a:t>Tmin</a:t>
            </a:r>
            <a:r>
              <a:rPr lang="en-US" sz="2800" dirty="0"/>
              <a:t> and </a:t>
            </a:r>
            <a:r>
              <a:rPr lang="en-US" sz="2800" dirty="0" err="1"/>
              <a:t>Tmax</a:t>
            </a:r>
            <a:r>
              <a:rPr lang="en-US" sz="2800" dirty="0"/>
              <a:t> [Cody]</a:t>
            </a:r>
          </a:p>
          <a:p>
            <a:r>
              <a:rPr lang="en-US" sz="2800" dirty="0"/>
              <a:t>Additional considerations for rebuilding plan”</a:t>
            </a:r>
          </a:p>
          <a:p>
            <a:pPr lvl="1"/>
            <a:r>
              <a:rPr lang="en-US" sz="2400" dirty="0"/>
              <a:t>Bycatch in groundfish fisheries?</a:t>
            </a:r>
          </a:p>
          <a:p>
            <a:pPr lvl="2"/>
            <a:r>
              <a:rPr lang="en-US" sz="2000" dirty="0"/>
              <a:t>Trawl limit under COBLZ</a:t>
            </a:r>
          </a:p>
          <a:p>
            <a:pPr lvl="2"/>
            <a:r>
              <a:rPr lang="en-US" sz="2000" dirty="0"/>
              <a:t>Fixed gear no limit</a:t>
            </a:r>
          </a:p>
          <a:p>
            <a:pPr lvl="1"/>
            <a:r>
              <a:rPr lang="en-US" sz="2400" dirty="0"/>
              <a:t>Habitat considerations?</a:t>
            </a:r>
          </a:p>
          <a:p>
            <a:r>
              <a:rPr lang="en-US" sz="2800" dirty="0"/>
              <a:t>Discussion paper for February to help Council draft alternatives (any additional considerations to alternatives on </a:t>
            </a:r>
            <a:r>
              <a:rPr lang="en-US" sz="2800" dirty="0" err="1"/>
              <a:t>Tmin</a:t>
            </a:r>
            <a:r>
              <a:rPr lang="en-US" sz="2800" dirty="0"/>
              <a:t> and </a:t>
            </a:r>
            <a:r>
              <a:rPr lang="en-US" sz="2800" dirty="0" err="1"/>
              <a:t>Tmax</a:t>
            </a:r>
            <a:r>
              <a:rPr lang="en-US" sz="2800" dirty="0"/>
              <a:t>) </a:t>
            </a:r>
          </a:p>
          <a:p>
            <a:pPr lvl="1"/>
            <a:r>
              <a:rPr lang="en-US" sz="2400" dirty="0">
                <a:solidFill>
                  <a:srgbClr val="3D3D3D"/>
                </a:solidFill>
              </a:rPr>
              <a:t>Working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draft is posted on the CPT meeting agenda with highlights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needed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prior to the Council meeting</a:t>
            </a:r>
            <a:endParaRPr lang="en-US" sz="2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DDA2F-51FF-4C36-BA09-B6936D794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101A4FE-E902-44B3-8936-B9386D3608A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0FA4229-8B56-44A9-859B-C38DDB375F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79347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749" y="2130128"/>
            <a:ext cx="6929022" cy="1976924"/>
          </a:xfrm>
        </p:spPr>
        <p:txBody>
          <a:bodyPr/>
          <a:lstStyle/>
          <a:p>
            <a:pPr algn="ctr"/>
            <a:r>
              <a:rPr lang="en-US" sz="6000" dirty="0"/>
              <a:t>Incidental Snow Crab Catch in BSAI </a:t>
            </a:r>
            <a:r>
              <a:rPr lang="en-US" sz="6000" dirty="0" err="1"/>
              <a:t>Groundfish</a:t>
            </a:r>
            <a:r>
              <a:rPr lang="en-US" sz="6000" dirty="0"/>
              <a:t> Fisheries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 flipH="1">
            <a:off x="9143999" y="5939405"/>
            <a:ext cx="45719" cy="91859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Alaska Region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523959" y="6136861"/>
            <a:ext cx="5484812" cy="577850"/>
          </a:xfrm>
        </p:spPr>
        <p:txBody>
          <a:bodyPr/>
          <a:lstStyle/>
          <a:p>
            <a:r>
              <a:rPr lang="en-US" dirty="0"/>
              <a:t>September 2021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273" y="6409317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Krista Milani</a:t>
            </a:r>
          </a:p>
        </p:txBody>
      </p:sp>
    </p:spTree>
    <p:extLst>
      <p:ext uri="{BB962C8B-B14F-4D97-AF65-F5344CB8AC3E}">
        <p14:creationId xmlns:p14="http://schemas.microsoft.com/office/powerpoint/2010/main" val="3718528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588"/>
            <a:ext cx="8229600" cy="67601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Bering Sea Snow Crab Incidental Catch in </a:t>
            </a:r>
            <a:r>
              <a:rPr lang="en-US" dirty="0" err="1"/>
              <a:t>Groundfish</a:t>
            </a:r>
            <a:r>
              <a:rPr lang="en-US" dirty="0"/>
              <a:t> Fisheries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29" y="1142090"/>
            <a:ext cx="6983926" cy="3990150"/>
          </a:xfr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23620" y="5132240"/>
            <a:ext cx="8896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Pot and hook-and-line Pacific cod fishing accounts for most BSS bycatch in the fixed gear category with about 75% coming from pot gear.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Hook-and-line Pacific cod fishing is spread out throughout the stock area.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Pot Pacific cod fishing is concentrated on the north side of Unimak Island to Port Moller.</a:t>
            </a:r>
          </a:p>
        </p:txBody>
      </p:sp>
    </p:spTree>
    <p:extLst>
      <p:ext uri="{BB962C8B-B14F-4D97-AF65-F5344CB8AC3E}">
        <p14:creationId xmlns:p14="http://schemas.microsoft.com/office/powerpoint/2010/main" val="2433411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36" y="56455"/>
            <a:ext cx="8229600" cy="67601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Bering Sea Snow Crab Trawl Incidental Catch by Trip Target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73" y="1129001"/>
            <a:ext cx="6890326" cy="4008069"/>
          </a:xfrm>
          <a:ln>
            <a:solidFill>
              <a:schemeClr val="accent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152400" y="4908647"/>
            <a:ext cx="8991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2018/19 and 2019/20 increased BSS bycatch in the yellowfin fishery was due mainly to increased yellowfin sole fishing in the area above the Pribilof Islands.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“Other” species includes: Alaska plaice, </a:t>
            </a:r>
            <a:r>
              <a:rPr lang="en-US" dirty="0" err="1"/>
              <a:t>arrowtooth</a:t>
            </a:r>
            <a:r>
              <a:rPr lang="en-US" dirty="0"/>
              <a:t> flounder, Atka mackerel, Greenland turbot, Kamchatka flounder, other flatfish, Pacific cod, rockfish, and </a:t>
            </a:r>
            <a:r>
              <a:rPr lang="en-US" dirty="0" err="1"/>
              <a:t>pollock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7323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36" y="56455"/>
            <a:ext cx="8229600" cy="67601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EBS Snow Crab Bycatch Limitation Zone (COBLZ)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349F938-E244-4564-A204-C10430BCCD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06630" y="1291473"/>
            <a:ext cx="6400801" cy="47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288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5F12A-4F82-46C9-8DD2-149250850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15420"/>
          </a:xfrm>
        </p:spPr>
        <p:txBody>
          <a:bodyPr>
            <a:noAutofit/>
          </a:bodyPr>
          <a:lstStyle/>
          <a:p>
            <a:pPr algn="ctr"/>
            <a:r>
              <a:rPr lang="en-US" sz="2400" dirty="0"/>
              <a:t>EBS snow crab PSC/bycatch (average annual # of crab) by gear type, 2011-2020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30E5C3-61BA-4327-A9F8-7461A31AA2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943" y="1272619"/>
            <a:ext cx="5778864" cy="363602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F3B429-4F75-485B-8C7D-492E80D25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936199-E1D6-4AAF-AC37-8622EB056D4C}"/>
              </a:ext>
            </a:extLst>
          </p:cNvPr>
          <p:cNvSpPr/>
          <p:nvPr/>
        </p:nvSpPr>
        <p:spPr>
          <a:xfrm>
            <a:off x="152400" y="4908647"/>
            <a:ext cx="8991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NPT PSC occurred primarily in the southeast portion of the COBLZ, and extends northwest throughout the zone and primarily east and south of the COBLZ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Pelagic trawl gear follows a similar spatial patter but to small magnitude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PSC in pot gear is distributed throughout the southern two-thirds of the COBLZ and southeast border of COBLZ along the 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HAL gear has the largest spatial distribution, which is likely due to the spatial distribution of effort in the HAL fisheries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349293"/>
      </p:ext>
    </p:extLst>
  </p:cSld>
  <p:clrMapOvr>
    <a:masterClrMapping/>
  </p:clrMapOvr>
</p:sld>
</file>

<file path=ppt/theme/theme1.xml><?xml version="1.0" encoding="utf-8"?>
<a:theme xmlns:a="http://schemas.openxmlformats.org/drawingml/2006/main" name="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15357</TotalTime>
  <Words>418</Words>
  <Application>Microsoft Office PowerPoint</Application>
  <PresentationFormat>On-screen Show (4:3)</PresentationFormat>
  <Paragraphs>37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Arial Narrow</vt:lpstr>
      <vt:lpstr>Calibri</vt:lpstr>
      <vt:lpstr>Gill Sans MT</vt:lpstr>
      <vt:lpstr>Wingdings 2</vt:lpstr>
      <vt:lpstr>NOAA Fisheries Content Slides</vt:lpstr>
      <vt:lpstr>NOAA Divider Slides</vt:lpstr>
      <vt:lpstr>NOAA Title Options</vt:lpstr>
      <vt:lpstr>Dividend</vt:lpstr>
      <vt:lpstr>Snow crab rebuilding plan considerations</vt:lpstr>
      <vt:lpstr>Discussion items for snow crab rebuilding plan</vt:lpstr>
      <vt:lpstr>Incidental Snow Crab Catch in BSAI Groundfish Fisheries</vt:lpstr>
      <vt:lpstr>Bering Sea Snow Crab Incidental Catch in Groundfish Fisheries </vt:lpstr>
      <vt:lpstr>Bering Sea Snow Crab Trawl Incidental Catch by Trip Target </vt:lpstr>
      <vt:lpstr>EBS Snow Crab Bycatch Limitation Zone (COBLZ)</vt:lpstr>
      <vt:lpstr>EBS snow crab PSC/bycatch (average annual # of crab) by gear type, 2011-2020</vt:lpstr>
    </vt:vector>
  </TitlesOfParts>
  <Company>Janin/Cliff Design,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Durham</dc:creator>
  <cp:lastModifiedBy>Diana Stram</cp:lastModifiedBy>
  <cp:revision>648</cp:revision>
  <cp:lastPrinted>2019-09-06T19:10:36Z</cp:lastPrinted>
  <dcterms:created xsi:type="dcterms:W3CDTF">2012-07-23T20:47:30Z</dcterms:created>
  <dcterms:modified xsi:type="dcterms:W3CDTF">2022-01-10T20:57:23Z</dcterms:modified>
</cp:coreProperties>
</file>