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68"/>
  </p:notesMasterIdLst>
  <p:sldIdLst>
    <p:sldId id="256" r:id="rId2"/>
    <p:sldId id="257" r:id="rId3"/>
    <p:sldId id="267" r:id="rId4"/>
    <p:sldId id="268" r:id="rId5"/>
    <p:sldId id="269" r:id="rId6"/>
    <p:sldId id="270" r:id="rId7"/>
    <p:sldId id="271" r:id="rId8"/>
    <p:sldId id="264" r:id="rId9"/>
    <p:sldId id="265" r:id="rId10"/>
    <p:sldId id="373" r:id="rId11"/>
    <p:sldId id="276" r:id="rId12"/>
    <p:sldId id="273" r:id="rId13"/>
    <p:sldId id="274" r:id="rId14"/>
    <p:sldId id="275" r:id="rId15"/>
    <p:sldId id="263" r:id="rId16"/>
    <p:sldId id="259" r:id="rId17"/>
    <p:sldId id="266" r:id="rId18"/>
    <p:sldId id="260" r:id="rId19"/>
    <p:sldId id="370" r:id="rId20"/>
    <p:sldId id="372" r:id="rId21"/>
    <p:sldId id="278" r:id="rId22"/>
    <p:sldId id="321" r:id="rId23"/>
    <p:sldId id="322" r:id="rId24"/>
    <p:sldId id="319" r:id="rId25"/>
    <p:sldId id="364" r:id="rId26"/>
    <p:sldId id="376" r:id="rId27"/>
    <p:sldId id="336" r:id="rId28"/>
    <p:sldId id="324" r:id="rId29"/>
    <p:sldId id="332" r:id="rId30"/>
    <p:sldId id="335" r:id="rId31"/>
    <p:sldId id="261" r:id="rId32"/>
    <p:sldId id="337" r:id="rId33"/>
    <p:sldId id="338" r:id="rId34"/>
    <p:sldId id="262" r:id="rId35"/>
    <p:sldId id="366" r:id="rId36"/>
    <p:sldId id="377" r:id="rId37"/>
    <p:sldId id="340" r:id="rId38"/>
    <p:sldId id="354" r:id="rId39"/>
    <p:sldId id="339" r:id="rId40"/>
    <p:sldId id="343" r:id="rId41"/>
    <p:sldId id="355" r:id="rId42"/>
    <p:sldId id="342" r:id="rId43"/>
    <p:sldId id="279" r:id="rId44"/>
    <p:sldId id="346" r:id="rId45"/>
    <p:sldId id="347" r:id="rId46"/>
    <p:sldId id="345" r:id="rId47"/>
    <p:sldId id="369" r:id="rId48"/>
    <p:sldId id="378" r:id="rId49"/>
    <p:sldId id="348" r:id="rId50"/>
    <p:sldId id="349" r:id="rId51"/>
    <p:sldId id="351" r:id="rId52"/>
    <p:sldId id="365" r:id="rId53"/>
    <p:sldId id="280" r:id="rId54"/>
    <p:sldId id="356" r:id="rId55"/>
    <p:sldId id="357" r:id="rId56"/>
    <p:sldId id="358" r:id="rId57"/>
    <p:sldId id="368" r:id="rId58"/>
    <p:sldId id="379" r:id="rId59"/>
    <p:sldId id="359" r:id="rId60"/>
    <p:sldId id="360" r:id="rId61"/>
    <p:sldId id="363" r:id="rId62"/>
    <p:sldId id="367" r:id="rId63"/>
    <p:sldId id="362" r:id="rId64"/>
    <p:sldId id="371" r:id="rId65"/>
    <p:sldId id="374" r:id="rId66"/>
    <p:sldId id="375"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9" autoAdjust="0"/>
    <p:restoredTop sz="94660"/>
  </p:normalViewPr>
  <p:slideViewPr>
    <p:cSldViewPr snapToGrid="0">
      <p:cViewPr varScale="1">
        <p:scale>
          <a:sx n="164" d="100"/>
          <a:sy n="164" d="100"/>
        </p:scale>
        <p:origin x="112" y="180"/>
      </p:cViewPr>
      <p:guideLst/>
    </p:cSldViewPr>
  </p:slideViewPr>
  <p:notesTextViewPr>
    <p:cViewPr>
      <p:scale>
        <a:sx n="3" d="2"/>
        <a:sy n="3" d="2"/>
      </p:scale>
      <p:origin x="0" y="0"/>
    </p:cViewPr>
  </p:notesTextViewPr>
  <p:notesViewPr>
    <p:cSldViewPr snapToGrid="0">
      <p:cViewPr varScale="1">
        <p:scale>
          <a:sx n="127" d="100"/>
          <a:sy n="127" d="100"/>
        </p:scale>
        <p:origin x="4900"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B4C835-720A-4D8F-88C6-D7547640950B}" type="datetimeFigureOut">
              <a:rPr lang="en-US" smtClean="0"/>
              <a:t>1/10/2021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56D7C4-7D00-4A05-8F92-03185DFB445B}" type="slidenum">
              <a:rPr lang="en-US" smtClean="0"/>
              <a:t>‹#›</a:t>
            </a:fld>
            <a:endParaRPr lang="en-US"/>
          </a:p>
        </p:txBody>
      </p:sp>
    </p:spTree>
    <p:extLst>
      <p:ext uri="{BB962C8B-B14F-4D97-AF65-F5344CB8AC3E}">
        <p14:creationId xmlns:p14="http://schemas.microsoft.com/office/powerpoint/2010/main" val="1559958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1</a:t>
            </a:fld>
            <a:endParaRPr lang="en-US"/>
          </a:p>
        </p:txBody>
      </p:sp>
    </p:spTree>
    <p:extLst>
      <p:ext uri="{BB962C8B-B14F-4D97-AF65-F5344CB8AC3E}">
        <p14:creationId xmlns:p14="http://schemas.microsoft.com/office/powerpoint/2010/main" val="1437586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quick note on diagnostics…beyond the graphics I will be showing, there are also model convergence diagnostics, which I will not be presenting, as an economy measure. To be accepted, a model should pass these, and all models used in this presentation did. These include…..</a:t>
            </a:r>
            <a:endParaRPr lang="en-US" dirty="0"/>
          </a:p>
        </p:txBody>
      </p:sp>
      <p:sp>
        <p:nvSpPr>
          <p:cNvPr id="4" name="Slide Number Placeholder 3"/>
          <p:cNvSpPr>
            <a:spLocks noGrp="1"/>
          </p:cNvSpPr>
          <p:nvPr>
            <p:ph type="sldNum" sz="quarter" idx="10"/>
          </p:nvPr>
        </p:nvSpPr>
        <p:spPr/>
        <p:txBody>
          <a:bodyPr/>
          <a:lstStyle/>
          <a:p>
            <a:fld id="{DA56D7C4-7D00-4A05-8F92-03185DFB445B}" type="slidenum">
              <a:rPr lang="en-US" smtClean="0"/>
              <a:t>10</a:t>
            </a:fld>
            <a:endParaRPr lang="en-US"/>
          </a:p>
        </p:txBody>
      </p:sp>
    </p:spTree>
    <p:extLst>
      <p:ext uri="{BB962C8B-B14F-4D97-AF65-F5344CB8AC3E}">
        <p14:creationId xmlns:p14="http://schemas.microsoft.com/office/powerpoint/2010/main" val="138167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encounter probability plots we again see that RKC and YFS models are comparable…and are actually out performed here by the NRS model</a:t>
            </a:r>
            <a:endParaRPr lang="en-US" dirty="0"/>
          </a:p>
        </p:txBody>
      </p:sp>
      <p:sp>
        <p:nvSpPr>
          <p:cNvPr id="4" name="Slide Number Placeholder 3"/>
          <p:cNvSpPr>
            <a:spLocks noGrp="1"/>
          </p:cNvSpPr>
          <p:nvPr>
            <p:ph type="sldNum" sz="quarter" idx="10"/>
          </p:nvPr>
        </p:nvSpPr>
        <p:spPr/>
        <p:txBody>
          <a:bodyPr/>
          <a:lstStyle/>
          <a:p>
            <a:fld id="{DA56D7C4-7D00-4A05-8F92-03185DFB445B}" type="slidenum">
              <a:rPr lang="en-US" smtClean="0"/>
              <a:t>11</a:t>
            </a:fld>
            <a:endParaRPr lang="en-US"/>
          </a:p>
        </p:txBody>
      </p:sp>
    </p:spTree>
    <p:extLst>
      <p:ext uri="{BB962C8B-B14F-4D97-AF65-F5344CB8AC3E}">
        <p14:creationId xmlns:p14="http://schemas.microsoft.com/office/powerpoint/2010/main" val="3831855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Spatial residuals for BBRKC encounter rates are comparable with those for both YFS and NRS, with all three having some difficulty in regions outside of the species core habitat</a:t>
            </a:r>
            <a:endParaRPr lang="en-US" dirty="0"/>
          </a:p>
        </p:txBody>
      </p:sp>
      <p:sp>
        <p:nvSpPr>
          <p:cNvPr id="4" name="Slide Number Placeholder 3"/>
          <p:cNvSpPr>
            <a:spLocks noGrp="1"/>
          </p:cNvSpPr>
          <p:nvPr>
            <p:ph type="sldNum" sz="quarter" idx="10"/>
          </p:nvPr>
        </p:nvSpPr>
        <p:spPr/>
        <p:txBody>
          <a:bodyPr/>
          <a:lstStyle/>
          <a:p>
            <a:fld id="{DA56D7C4-7D00-4A05-8F92-03185DFB445B}" type="slidenum">
              <a:rPr lang="en-US" smtClean="0"/>
              <a:t>12</a:t>
            </a:fld>
            <a:endParaRPr lang="en-US" dirty="0"/>
          </a:p>
        </p:txBody>
      </p:sp>
    </p:spTree>
    <p:extLst>
      <p:ext uri="{BB962C8B-B14F-4D97-AF65-F5344CB8AC3E}">
        <p14:creationId xmlns:p14="http://schemas.microsoft.com/office/powerpoint/2010/main" val="3661356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terms of the catch rate spatial residuals, RKC are</a:t>
            </a:r>
            <a:endParaRPr lang="en-US" dirty="0"/>
          </a:p>
        </p:txBody>
      </p:sp>
      <p:sp>
        <p:nvSpPr>
          <p:cNvPr id="4" name="Slide Number Placeholder 3"/>
          <p:cNvSpPr>
            <a:spLocks noGrp="1"/>
          </p:cNvSpPr>
          <p:nvPr>
            <p:ph type="sldNum" sz="quarter" idx="10"/>
          </p:nvPr>
        </p:nvSpPr>
        <p:spPr/>
        <p:txBody>
          <a:bodyPr/>
          <a:lstStyle/>
          <a:p>
            <a:fld id="{DA56D7C4-7D00-4A05-8F92-03185DFB445B}" type="slidenum">
              <a:rPr lang="en-US" smtClean="0"/>
              <a:t>13</a:t>
            </a:fld>
            <a:endParaRPr lang="en-US"/>
          </a:p>
        </p:txBody>
      </p:sp>
    </p:spTree>
    <p:extLst>
      <p:ext uri="{BB962C8B-B14F-4D97-AF65-F5344CB8AC3E}">
        <p14:creationId xmlns:p14="http://schemas.microsoft.com/office/powerpoint/2010/main" val="4228492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14</a:t>
            </a:fld>
            <a:endParaRPr lang="en-US"/>
          </a:p>
        </p:txBody>
      </p:sp>
    </p:spTree>
    <p:extLst>
      <p:ext uri="{BB962C8B-B14F-4D97-AF65-F5344CB8AC3E}">
        <p14:creationId xmlns:p14="http://schemas.microsoft.com/office/powerpoint/2010/main" val="2756339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15</a:t>
            </a:fld>
            <a:endParaRPr lang="en-US"/>
          </a:p>
        </p:txBody>
      </p:sp>
    </p:spTree>
    <p:extLst>
      <p:ext uri="{BB962C8B-B14F-4D97-AF65-F5344CB8AC3E}">
        <p14:creationId xmlns:p14="http://schemas.microsoft.com/office/powerpoint/2010/main" val="3798377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16</a:t>
            </a:fld>
            <a:endParaRPr lang="en-US"/>
          </a:p>
        </p:txBody>
      </p:sp>
    </p:spTree>
    <p:extLst>
      <p:ext uri="{BB962C8B-B14F-4D97-AF65-F5344CB8AC3E}">
        <p14:creationId xmlns:p14="http://schemas.microsoft.com/office/powerpoint/2010/main" val="4088494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17</a:t>
            </a:fld>
            <a:endParaRPr lang="en-US"/>
          </a:p>
        </p:txBody>
      </p:sp>
    </p:spTree>
    <p:extLst>
      <p:ext uri="{BB962C8B-B14F-4D97-AF65-F5344CB8AC3E}">
        <p14:creationId xmlns:p14="http://schemas.microsoft.com/office/powerpoint/2010/main" val="2094815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18</a:t>
            </a:fld>
            <a:endParaRPr lang="en-US"/>
          </a:p>
        </p:txBody>
      </p:sp>
    </p:spTree>
    <p:extLst>
      <p:ext uri="{BB962C8B-B14F-4D97-AF65-F5344CB8AC3E}">
        <p14:creationId xmlns:p14="http://schemas.microsoft.com/office/powerpoint/2010/main" val="3845836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Simulates </a:t>
            </a:r>
            <a:r>
              <a:rPr lang="en-US" dirty="0"/>
              <a:t>new data from the fitted model for each observation.</a:t>
            </a:r>
          </a:p>
          <a:p>
            <a:r>
              <a:rPr lang="en-US" dirty="0"/>
              <a:t>For each observation, </a:t>
            </a:r>
            <a:r>
              <a:rPr lang="en-US" dirty="0" smtClean="0"/>
              <a:t>it then calculates </a:t>
            </a:r>
            <a:r>
              <a:rPr lang="en-US" dirty="0"/>
              <a:t>the empirical cumulative density function for the simulated observations, which describes the possible values (and their probability) at the predictor combination of the observed value, assuming the fitted model is correct.</a:t>
            </a:r>
          </a:p>
          <a:p>
            <a:r>
              <a:rPr lang="en-US" dirty="0"/>
              <a:t>The residual is then defined as the value of the empirical density function at the value of the observed data, so a residual of 0 means that all simulated values are larger than the observed value, and a residual of 0.5 means half of the simulated values are larger than the observed value.</a:t>
            </a:r>
          </a:p>
        </p:txBody>
      </p:sp>
      <p:sp>
        <p:nvSpPr>
          <p:cNvPr id="4" name="Slide Number Placeholder 3"/>
          <p:cNvSpPr>
            <a:spLocks noGrp="1"/>
          </p:cNvSpPr>
          <p:nvPr>
            <p:ph type="sldNum" sz="quarter" idx="10"/>
          </p:nvPr>
        </p:nvSpPr>
        <p:spPr/>
        <p:txBody>
          <a:bodyPr/>
          <a:lstStyle/>
          <a:p>
            <a:fld id="{DA56D7C4-7D00-4A05-8F92-03185DFB445B}" type="slidenum">
              <a:rPr lang="en-US" smtClean="0"/>
              <a:t>19</a:t>
            </a:fld>
            <a:endParaRPr lang="en-US"/>
          </a:p>
        </p:txBody>
      </p:sp>
    </p:spTree>
    <p:extLst>
      <p:ext uri="{BB962C8B-B14F-4D97-AF65-F5344CB8AC3E}">
        <p14:creationId xmlns:p14="http://schemas.microsoft.com/office/powerpoint/2010/main" val="3865875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Quickly, I imagine everyone here is familiar with VAST, so in light of everything else I will be presenting I won’t be providing background on it today, but my </a:t>
            </a:r>
            <a:r>
              <a:rPr lang="en-US" dirty="0" err="1" smtClean="0"/>
              <a:t>copresenter</a:t>
            </a:r>
            <a:r>
              <a:rPr lang="en-US" dirty="0" smtClean="0"/>
              <a:t> Jim would be happy to answer any questions about it </a:t>
            </a:r>
            <a:endParaRPr lang="en-US" dirty="0"/>
          </a:p>
        </p:txBody>
      </p:sp>
      <p:sp>
        <p:nvSpPr>
          <p:cNvPr id="4" name="Slide Number Placeholder 3"/>
          <p:cNvSpPr>
            <a:spLocks noGrp="1"/>
          </p:cNvSpPr>
          <p:nvPr>
            <p:ph type="sldNum" sz="quarter" idx="10"/>
          </p:nvPr>
        </p:nvSpPr>
        <p:spPr/>
        <p:txBody>
          <a:bodyPr/>
          <a:lstStyle/>
          <a:p>
            <a:fld id="{DA56D7C4-7D00-4A05-8F92-03185DFB445B}" type="slidenum">
              <a:rPr lang="en-US" smtClean="0"/>
              <a:t>2</a:t>
            </a:fld>
            <a:endParaRPr lang="en-US"/>
          </a:p>
        </p:txBody>
      </p:sp>
    </p:spTree>
    <p:extLst>
      <p:ext uri="{BB962C8B-B14F-4D97-AF65-F5344CB8AC3E}">
        <p14:creationId xmlns:p14="http://schemas.microsoft.com/office/powerpoint/2010/main" val="3842305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20</a:t>
            </a:fld>
            <a:endParaRPr lang="en-US"/>
          </a:p>
        </p:txBody>
      </p:sp>
    </p:spTree>
    <p:extLst>
      <p:ext uri="{BB962C8B-B14F-4D97-AF65-F5344CB8AC3E}">
        <p14:creationId xmlns:p14="http://schemas.microsoft.com/office/powerpoint/2010/main" val="1276315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21</a:t>
            </a:fld>
            <a:endParaRPr lang="en-US"/>
          </a:p>
        </p:txBody>
      </p:sp>
    </p:spTree>
    <p:extLst>
      <p:ext uri="{BB962C8B-B14F-4D97-AF65-F5344CB8AC3E}">
        <p14:creationId xmlns:p14="http://schemas.microsoft.com/office/powerpoint/2010/main" val="581201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22</a:t>
            </a:fld>
            <a:endParaRPr lang="en-US"/>
          </a:p>
        </p:txBody>
      </p:sp>
    </p:spTree>
    <p:extLst>
      <p:ext uri="{BB962C8B-B14F-4D97-AF65-F5344CB8AC3E}">
        <p14:creationId xmlns:p14="http://schemas.microsoft.com/office/powerpoint/2010/main" val="401226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knot settings provided excellent coverage, to the point of saturating the extrapolation region</a:t>
            </a:r>
            <a:endParaRPr lang="en-US" dirty="0"/>
          </a:p>
        </p:txBody>
      </p:sp>
      <p:sp>
        <p:nvSpPr>
          <p:cNvPr id="4" name="Slide Number Placeholder 3"/>
          <p:cNvSpPr>
            <a:spLocks noGrp="1"/>
          </p:cNvSpPr>
          <p:nvPr>
            <p:ph type="sldNum" sz="quarter" idx="10"/>
          </p:nvPr>
        </p:nvSpPr>
        <p:spPr/>
        <p:txBody>
          <a:bodyPr/>
          <a:lstStyle/>
          <a:p>
            <a:fld id="{DA56D7C4-7D00-4A05-8F92-03185DFB445B}" type="slidenum">
              <a:rPr lang="en-US" smtClean="0"/>
              <a:t>23</a:t>
            </a:fld>
            <a:endParaRPr lang="en-US"/>
          </a:p>
        </p:txBody>
      </p:sp>
    </p:spTree>
    <p:extLst>
      <p:ext uri="{BB962C8B-B14F-4D97-AF65-F5344CB8AC3E}">
        <p14:creationId xmlns:p14="http://schemas.microsoft.com/office/powerpoint/2010/main" val="4132907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24</a:t>
            </a:fld>
            <a:endParaRPr lang="en-US"/>
          </a:p>
        </p:txBody>
      </p:sp>
    </p:spTree>
    <p:extLst>
      <p:ext uri="{BB962C8B-B14F-4D97-AF65-F5344CB8AC3E}">
        <p14:creationId xmlns:p14="http://schemas.microsoft.com/office/powerpoint/2010/main" val="3664928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25</a:t>
            </a:fld>
            <a:endParaRPr lang="en-US"/>
          </a:p>
        </p:txBody>
      </p:sp>
    </p:spTree>
    <p:extLst>
      <p:ext uri="{BB962C8B-B14F-4D97-AF65-F5344CB8AC3E}">
        <p14:creationId xmlns:p14="http://schemas.microsoft.com/office/powerpoint/2010/main" val="3835040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26</a:t>
            </a:fld>
            <a:endParaRPr lang="en-US"/>
          </a:p>
        </p:txBody>
      </p:sp>
    </p:spTree>
    <p:extLst>
      <p:ext uri="{BB962C8B-B14F-4D97-AF65-F5344CB8AC3E}">
        <p14:creationId xmlns:p14="http://schemas.microsoft.com/office/powerpoint/2010/main" val="2569236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27</a:t>
            </a:fld>
            <a:endParaRPr lang="en-US"/>
          </a:p>
        </p:txBody>
      </p:sp>
    </p:spTree>
    <p:extLst>
      <p:ext uri="{BB962C8B-B14F-4D97-AF65-F5344CB8AC3E}">
        <p14:creationId xmlns:p14="http://schemas.microsoft.com/office/powerpoint/2010/main" val="468332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28</a:t>
            </a:fld>
            <a:endParaRPr lang="en-US"/>
          </a:p>
        </p:txBody>
      </p:sp>
    </p:spTree>
    <p:extLst>
      <p:ext uri="{BB962C8B-B14F-4D97-AF65-F5344CB8AC3E}">
        <p14:creationId xmlns:p14="http://schemas.microsoft.com/office/powerpoint/2010/main" val="3066705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29</a:t>
            </a:fld>
            <a:endParaRPr lang="en-US"/>
          </a:p>
        </p:txBody>
      </p:sp>
    </p:spTree>
    <p:extLst>
      <p:ext uri="{BB962C8B-B14F-4D97-AF65-F5344CB8AC3E}">
        <p14:creationId xmlns:p14="http://schemas.microsoft.com/office/powerpoint/2010/main" val="3689351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3</a:t>
            </a:fld>
            <a:endParaRPr lang="en-US"/>
          </a:p>
        </p:txBody>
      </p:sp>
    </p:spTree>
    <p:extLst>
      <p:ext uri="{BB962C8B-B14F-4D97-AF65-F5344CB8AC3E}">
        <p14:creationId xmlns:p14="http://schemas.microsoft.com/office/powerpoint/2010/main" val="2605330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30</a:t>
            </a:fld>
            <a:endParaRPr lang="en-US"/>
          </a:p>
        </p:txBody>
      </p:sp>
    </p:spTree>
    <p:extLst>
      <p:ext uri="{BB962C8B-B14F-4D97-AF65-F5344CB8AC3E}">
        <p14:creationId xmlns:p14="http://schemas.microsoft.com/office/powerpoint/2010/main" val="1482936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31</a:t>
            </a:fld>
            <a:endParaRPr lang="en-US"/>
          </a:p>
        </p:txBody>
      </p:sp>
    </p:spTree>
    <p:extLst>
      <p:ext uri="{BB962C8B-B14F-4D97-AF65-F5344CB8AC3E}">
        <p14:creationId xmlns:p14="http://schemas.microsoft.com/office/powerpoint/2010/main" val="4628411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32</a:t>
            </a:fld>
            <a:endParaRPr lang="en-US"/>
          </a:p>
        </p:txBody>
      </p:sp>
    </p:spTree>
    <p:extLst>
      <p:ext uri="{BB962C8B-B14F-4D97-AF65-F5344CB8AC3E}">
        <p14:creationId xmlns:p14="http://schemas.microsoft.com/office/powerpoint/2010/main" val="3613837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33</a:t>
            </a:fld>
            <a:endParaRPr lang="en-US"/>
          </a:p>
        </p:txBody>
      </p:sp>
    </p:spTree>
    <p:extLst>
      <p:ext uri="{BB962C8B-B14F-4D97-AF65-F5344CB8AC3E}">
        <p14:creationId xmlns:p14="http://schemas.microsoft.com/office/powerpoint/2010/main" val="3950595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34</a:t>
            </a:fld>
            <a:endParaRPr lang="en-US"/>
          </a:p>
        </p:txBody>
      </p:sp>
    </p:spTree>
    <p:extLst>
      <p:ext uri="{BB962C8B-B14F-4D97-AF65-F5344CB8AC3E}">
        <p14:creationId xmlns:p14="http://schemas.microsoft.com/office/powerpoint/2010/main" val="27793247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35</a:t>
            </a:fld>
            <a:endParaRPr lang="en-US"/>
          </a:p>
        </p:txBody>
      </p:sp>
    </p:spTree>
    <p:extLst>
      <p:ext uri="{BB962C8B-B14F-4D97-AF65-F5344CB8AC3E}">
        <p14:creationId xmlns:p14="http://schemas.microsoft.com/office/powerpoint/2010/main" val="36561067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36</a:t>
            </a:fld>
            <a:endParaRPr lang="en-US"/>
          </a:p>
        </p:txBody>
      </p:sp>
    </p:spTree>
    <p:extLst>
      <p:ext uri="{BB962C8B-B14F-4D97-AF65-F5344CB8AC3E}">
        <p14:creationId xmlns:p14="http://schemas.microsoft.com/office/powerpoint/2010/main" val="8406743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37</a:t>
            </a:fld>
            <a:endParaRPr lang="en-US"/>
          </a:p>
        </p:txBody>
      </p:sp>
    </p:spTree>
    <p:extLst>
      <p:ext uri="{BB962C8B-B14F-4D97-AF65-F5344CB8AC3E}">
        <p14:creationId xmlns:p14="http://schemas.microsoft.com/office/powerpoint/2010/main" val="707240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38</a:t>
            </a:fld>
            <a:endParaRPr lang="en-US"/>
          </a:p>
        </p:txBody>
      </p:sp>
    </p:spTree>
    <p:extLst>
      <p:ext uri="{BB962C8B-B14F-4D97-AF65-F5344CB8AC3E}">
        <p14:creationId xmlns:p14="http://schemas.microsoft.com/office/powerpoint/2010/main" val="33621810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39</a:t>
            </a:fld>
            <a:endParaRPr lang="en-US"/>
          </a:p>
        </p:txBody>
      </p:sp>
    </p:spTree>
    <p:extLst>
      <p:ext uri="{BB962C8B-B14F-4D97-AF65-F5344CB8AC3E}">
        <p14:creationId xmlns:p14="http://schemas.microsoft.com/office/powerpoint/2010/main" val="1913218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refresher, for the encounter probability plot, in an ideal world the encounter probabilities would fall along 1-to-1 line. If to the left, observed encounter frequencies were greater than predicted, and if to the right predicted encounter probabilities exceeded observed.</a:t>
            </a:r>
          </a:p>
          <a:p>
            <a:endParaRPr lang="en-US" dirty="0"/>
          </a:p>
          <a:p>
            <a:r>
              <a:rPr lang="en-US" dirty="0" smtClean="0"/>
              <a:t>Here yellowfin sole and red king were quite comparable</a:t>
            </a:r>
            <a:endParaRPr lang="en-US" dirty="0"/>
          </a:p>
        </p:txBody>
      </p:sp>
      <p:sp>
        <p:nvSpPr>
          <p:cNvPr id="4" name="Slide Number Placeholder 3"/>
          <p:cNvSpPr>
            <a:spLocks noGrp="1"/>
          </p:cNvSpPr>
          <p:nvPr>
            <p:ph type="sldNum" sz="quarter" idx="10"/>
          </p:nvPr>
        </p:nvSpPr>
        <p:spPr/>
        <p:txBody>
          <a:bodyPr/>
          <a:lstStyle/>
          <a:p>
            <a:fld id="{DA56D7C4-7D00-4A05-8F92-03185DFB445B}" type="slidenum">
              <a:rPr lang="en-US" smtClean="0"/>
              <a:t>4</a:t>
            </a:fld>
            <a:endParaRPr lang="en-US"/>
          </a:p>
        </p:txBody>
      </p:sp>
    </p:spTree>
    <p:extLst>
      <p:ext uri="{BB962C8B-B14F-4D97-AF65-F5344CB8AC3E}">
        <p14:creationId xmlns:p14="http://schemas.microsoft.com/office/powerpoint/2010/main" val="4829645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40</a:t>
            </a:fld>
            <a:endParaRPr lang="en-US"/>
          </a:p>
        </p:txBody>
      </p:sp>
    </p:spTree>
    <p:extLst>
      <p:ext uri="{BB962C8B-B14F-4D97-AF65-F5344CB8AC3E}">
        <p14:creationId xmlns:p14="http://schemas.microsoft.com/office/powerpoint/2010/main" val="41781864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41</a:t>
            </a:fld>
            <a:endParaRPr lang="en-US"/>
          </a:p>
        </p:txBody>
      </p:sp>
    </p:spTree>
    <p:extLst>
      <p:ext uri="{BB962C8B-B14F-4D97-AF65-F5344CB8AC3E}">
        <p14:creationId xmlns:p14="http://schemas.microsoft.com/office/powerpoint/2010/main" val="18135564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42</a:t>
            </a:fld>
            <a:endParaRPr lang="en-US"/>
          </a:p>
        </p:txBody>
      </p:sp>
    </p:spTree>
    <p:extLst>
      <p:ext uri="{BB962C8B-B14F-4D97-AF65-F5344CB8AC3E}">
        <p14:creationId xmlns:p14="http://schemas.microsoft.com/office/powerpoint/2010/main" val="1358867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43</a:t>
            </a:fld>
            <a:endParaRPr lang="en-US"/>
          </a:p>
        </p:txBody>
      </p:sp>
    </p:spTree>
    <p:extLst>
      <p:ext uri="{BB962C8B-B14F-4D97-AF65-F5344CB8AC3E}">
        <p14:creationId xmlns:p14="http://schemas.microsoft.com/office/powerpoint/2010/main" val="42564812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44</a:t>
            </a:fld>
            <a:endParaRPr lang="en-US"/>
          </a:p>
        </p:txBody>
      </p:sp>
    </p:spTree>
    <p:extLst>
      <p:ext uri="{BB962C8B-B14F-4D97-AF65-F5344CB8AC3E}">
        <p14:creationId xmlns:p14="http://schemas.microsoft.com/office/powerpoint/2010/main" val="41522040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45</a:t>
            </a:fld>
            <a:endParaRPr lang="en-US"/>
          </a:p>
        </p:txBody>
      </p:sp>
    </p:spTree>
    <p:extLst>
      <p:ext uri="{BB962C8B-B14F-4D97-AF65-F5344CB8AC3E}">
        <p14:creationId xmlns:p14="http://schemas.microsoft.com/office/powerpoint/2010/main" val="18996835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46</a:t>
            </a:fld>
            <a:endParaRPr lang="en-US"/>
          </a:p>
        </p:txBody>
      </p:sp>
    </p:spTree>
    <p:extLst>
      <p:ext uri="{BB962C8B-B14F-4D97-AF65-F5344CB8AC3E}">
        <p14:creationId xmlns:p14="http://schemas.microsoft.com/office/powerpoint/2010/main" val="37066500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47</a:t>
            </a:fld>
            <a:endParaRPr lang="en-US"/>
          </a:p>
        </p:txBody>
      </p:sp>
    </p:spTree>
    <p:extLst>
      <p:ext uri="{BB962C8B-B14F-4D97-AF65-F5344CB8AC3E}">
        <p14:creationId xmlns:p14="http://schemas.microsoft.com/office/powerpoint/2010/main" val="20187022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48</a:t>
            </a:fld>
            <a:endParaRPr lang="en-US"/>
          </a:p>
        </p:txBody>
      </p:sp>
    </p:spTree>
    <p:extLst>
      <p:ext uri="{BB962C8B-B14F-4D97-AF65-F5344CB8AC3E}">
        <p14:creationId xmlns:p14="http://schemas.microsoft.com/office/powerpoint/2010/main" val="16779412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49</a:t>
            </a:fld>
            <a:endParaRPr lang="en-US"/>
          </a:p>
        </p:txBody>
      </p:sp>
    </p:spTree>
    <p:extLst>
      <p:ext uri="{BB962C8B-B14F-4D97-AF65-F5344CB8AC3E}">
        <p14:creationId xmlns:p14="http://schemas.microsoft.com/office/powerpoint/2010/main" val="1111754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spatial residuals, which are calculated as the difference between observations and predictions, standardized by the SD of the observations.</a:t>
            </a:r>
          </a:p>
          <a:p>
            <a:endParaRPr lang="en-US" dirty="0"/>
          </a:p>
          <a:p>
            <a:r>
              <a:rPr lang="en-US" dirty="0" smtClean="0"/>
              <a:t>For the encounter component, residuals for the YFS model have a much narrower range than what is observed for RKC, although the great range for RKC results from a few extremes observed in the 1980s, and most residuals are comparable in scale between the two models. We can also see that VAST had more difficulty capturing encounter frequency in the Outer Domain, with a negative pattern being observable</a:t>
            </a:r>
          </a:p>
          <a:p>
            <a:endParaRPr lang="en-US" dirty="0"/>
          </a:p>
          <a:p>
            <a:r>
              <a:rPr lang="en-US" dirty="0" smtClean="0"/>
              <a:t>  </a:t>
            </a:r>
            <a:endParaRPr lang="en-US" dirty="0"/>
          </a:p>
        </p:txBody>
      </p:sp>
      <p:sp>
        <p:nvSpPr>
          <p:cNvPr id="4" name="Slide Number Placeholder 3"/>
          <p:cNvSpPr>
            <a:spLocks noGrp="1"/>
          </p:cNvSpPr>
          <p:nvPr>
            <p:ph type="sldNum" sz="quarter" idx="10"/>
          </p:nvPr>
        </p:nvSpPr>
        <p:spPr/>
        <p:txBody>
          <a:bodyPr/>
          <a:lstStyle/>
          <a:p>
            <a:fld id="{DA56D7C4-7D00-4A05-8F92-03185DFB445B}" type="slidenum">
              <a:rPr lang="en-US" smtClean="0"/>
              <a:t>5</a:t>
            </a:fld>
            <a:endParaRPr lang="en-US"/>
          </a:p>
        </p:txBody>
      </p:sp>
    </p:spTree>
    <p:extLst>
      <p:ext uri="{BB962C8B-B14F-4D97-AF65-F5344CB8AC3E}">
        <p14:creationId xmlns:p14="http://schemas.microsoft.com/office/powerpoint/2010/main" val="34450252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50</a:t>
            </a:fld>
            <a:endParaRPr lang="en-US"/>
          </a:p>
        </p:txBody>
      </p:sp>
    </p:spTree>
    <p:extLst>
      <p:ext uri="{BB962C8B-B14F-4D97-AF65-F5344CB8AC3E}">
        <p14:creationId xmlns:p14="http://schemas.microsoft.com/office/powerpoint/2010/main" val="36029912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51</a:t>
            </a:fld>
            <a:endParaRPr lang="en-US"/>
          </a:p>
        </p:txBody>
      </p:sp>
    </p:spTree>
    <p:extLst>
      <p:ext uri="{BB962C8B-B14F-4D97-AF65-F5344CB8AC3E}">
        <p14:creationId xmlns:p14="http://schemas.microsoft.com/office/powerpoint/2010/main" val="35703366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52</a:t>
            </a:fld>
            <a:endParaRPr lang="en-US"/>
          </a:p>
        </p:txBody>
      </p:sp>
    </p:spTree>
    <p:extLst>
      <p:ext uri="{BB962C8B-B14F-4D97-AF65-F5344CB8AC3E}">
        <p14:creationId xmlns:p14="http://schemas.microsoft.com/office/powerpoint/2010/main" val="16163385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53</a:t>
            </a:fld>
            <a:endParaRPr lang="en-US"/>
          </a:p>
        </p:txBody>
      </p:sp>
    </p:spTree>
    <p:extLst>
      <p:ext uri="{BB962C8B-B14F-4D97-AF65-F5344CB8AC3E}">
        <p14:creationId xmlns:p14="http://schemas.microsoft.com/office/powerpoint/2010/main" val="14598623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54</a:t>
            </a:fld>
            <a:endParaRPr lang="en-US"/>
          </a:p>
        </p:txBody>
      </p:sp>
    </p:spTree>
    <p:extLst>
      <p:ext uri="{BB962C8B-B14F-4D97-AF65-F5344CB8AC3E}">
        <p14:creationId xmlns:p14="http://schemas.microsoft.com/office/powerpoint/2010/main" val="3769766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55</a:t>
            </a:fld>
            <a:endParaRPr lang="en-US"/>
          </a:p>
        </p:txBody>
      </p:sp>
    </p:spTree>
    <p:extLst>
      <p:ext uri="{BB962C8B-B14F-4D97-AF65-F5344CB8AC3E}">
        <p14:creationId xmlns:p14="http://schemas.microsoft.com/office/powerpoint/2010/main" val="1318918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56</a:t>
            </a:fld>
            <a:endParaRPr lang="en-US"/>
          </a:p>
        </p:txBody>
      </p:sp>
    </p:spTree>
    <p:extLst>
      <p:ext uri="{BB962C8B-B14F-4D97-AF65-F5344CB8AC3E}">
        <p14:creationId xmlns:p14="http://schemas.microsoft.com/office/powerpoint/2010/main" val="32023613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57</a:t>
            </a:fld>
            <a:endParaRPr lang="en-US"/>
          </a:p>
        </p:txBody>
      </p:sp>
    </p:spTree>
    <p:extLst>
      <p:ext uri="{BB962C8B-B14F-4D97-AF65-F5344CB8AC3E}">
        <p14:creationId xmlns:p14="http://schemas.microsoft.com/office/powerpoint/2010/main" val="26245868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58</a:t>
            </a:fld>
            <a:endParaRPr lang="en-US"/>
          </a:p>
        </p:txBody>
      </p:sp>
    </p:spTree>
    <p:extLst>
      <p:ext uri="{BB962C8B-B14F-4D97-AF65-F5344CB8AC3E}">
        <p14:creationId xmlns:p14="http://schemas.microsoft.com/office/powerpoint/2010/main" val="37996777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59</a:t>
            </a:fld>
            <a:endParaRPr lang="en-US"/>
          </a:p>
        </p:txBody>
      </p:sp>
    </p:spTree>
    <p:extLst>
      <p:ext uri="{BB962C8B-B14F-4D97-AF65-F5344CB8AC3E}">
        <p14:creationId xmlns:p14="http://schemas.microsoft.com/office/powerpoint/2010/main" val="376950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catch rate residuals, we again that the YFS model residuals have a lower range than what is observed for RKC, though again most residuals are in fact comparable.</a:t>
            </a:r>
          </a:p>
          <a:p>
            <a:r>
              <a:rPr lang="en-US" dirty="0" smtClean="0"/>
              <a:t>Relative to the encounter residuals, catch residuals do not display any pronounced spatial trends.</a:t>
            </a:r>
            <a:endParaRPr lang="en-US" dirty="0"/>
          </a:p>
        </p:txBody>
      </p:sp>
      <p:sp>
        <p:nvSpPr>
          <p:cNvPr id="4" name="Slide Number Placeholder 3"/>
          <p:cNvSpPr>
            <a:spLocks noGrp="1"/>
          </p:cNvSpPr>
          <p:nvPr>
            <p:ph type="sldNum" sz="quarter" idx="10"/>
          </p:nvPr>
        </p:nvSpPr>
        <p:spPr/>
        <p:txBody>
          <a:bodyPr/>
          <a:lstStyle/>
          <a:p>
            <a:fld id="{DA56D7C4-7D00-4A05-8F92-03185DFB445B}" type="slidenum">
              <a:rPr lang="en-US" smtClean="0"/>
              <a:t>6</a:t>
            </a:fld>
            <a:endParaRPr lang="en-US" dirty="0"/>
          </a:p>
        </p:txBody>
      </p:sp>
    </p:spTree>
    <p:extLst>
      <p:ext uri="{BB962C8B-B14F-4D97-AF65-F5344CB8AC3E}">
        <p14:creationId xmlns:p14="http://schemas.microsoft.com/office/powerpoint/2010/main" val="1796373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60</a:t>
            </a:fld>
            <a:endParaRPr lang="en-US"/>
          </a:p>
        </p:txBody>
      </p:sp>
    </p:spTree>
    <p:extLst>
      <p:ext uri="{BB962C8B-B14F-4D97-AF65-F5344CB8AC3E}">
        <p14:creationId xmlns:p14="http://schemas.microsoft.com/office/powerpoint/2010/main" val="39801548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61</a:t>
            </a:fld>
            <a:endParaRPr lang="en-US"/>
          </a:p>
        </p:txBody>
      </p:sp>
    </p:spTree>
    <p:extLst>
      <p:ext uri="{BB962C8B-B14F-4D97-AF65-F5344CB8AC3E}">
        <p14:creationId xmlns:p14="http://schemas.microsoft.com/office/powerpoint/2010/main" val="23342997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62</a:t>
            </a:fld>
            <a:endParaRPr lang="en-US"/>
          </a:p>
        </p:txBody>
      </p:sp>
    </p:spTree>
    <p:extLst>
      <p:ext uri="{BB962C8B-B14F-4D97-AF65-F5344CB8AC3E}">
        <p14:creationId xmlns:p14="http://schemas.microsoft.com/office/powerpoint/2010/main" val="1132871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63</a:t>
            </a:fld>
            <a:endParaRPr lang="en-US"/>
          </a:p>
        </p:txBody>
      </p:sp>
    </p:spTree>
    <p:extLst>
      <p:ext uri="{BB962C8B-B14F-4D97-AF65-F5344CB8AC3E}">
        <p14:creationId xmlns:p14="http://schemas.microsoft.com/office/powerpoint/2010/main" val="42660624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64</a:t>
            </a:fld>
            <a:endParaRPr lang="en-US"/>
          </a:p>
        </p:txBody>
      </p:sp>
    </p:spTree>
    <p:extLst>
      <p:ext uri="{BB962C8B-B14F-4D97-AF65-F5344CB8AC3E}">
        <p14:creationId xmlns:p14="http://schemas.microsoft.com/office/powerpoint/2010/main" val="1449531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65</a:t>
            </a:fld>
            <a:endParaRPr lang="en-US"/>
          </a:p>
        </p:txBody>
      </p:sp>
    </p:spTree>
    <p:extLst>
      <p:ext uri="{BB962C8B-B14F-4D97-AF65-F5344CB8AC3E}">
        <p14:creationId xmlns:p14="http://schemas.microsoft.com/office/powerpoint/2010/main" val="522633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the catch rate QQ plot, which assesses whether the assumed observation distribution used for modeling catch rates was appropriate. The x-axis is the theoretical quantile and the y axis the sample quantile. In a perfect world, the black line will fall along the 1:1 line.</a:t>
            </a:r>
          </a:p>
          <a:p>
            <a:endParaRPr lang="en-US" dirty="0"/>
          </a:p>
          <a:p>
            <a:r>
              <a:rPr lang="en-US" dirty="0" smtClean="0"/>
              <a:t>Here we see moderate deviations relative to the 1:1 line for YFS, indicating that, relative to the assumed distribution, there were more low/moderate catch rates in the data, and fewer high catch rate observations, with these being more pronounced in RKC</a:t>
            </a:r>
            <a:endParaRPr lang="en-US" dirty="0"/>
          </a:p>
        </p:txBody>
      </p:sp>
      <p:sp>
        <p:nvSpPr>
          <p:cNvPr id="4" name="Slide Number Placeholder 3"/>
          <p:cNvSpPr>
            <a:spLocks noGrp="1"/>
          </p:cNvSpPr>
          <p:nvPr>
            <p:ph type="sldNum" sz="quarter" idx="10"/>
          </p:nvPr>
        </p:nvSpPr>
        <p:spPr/>
        <p:txBody>
          <a:bodyPr/>
          <a:lstStyle/>
          <a:p>
            <a:fld id="{DA56D7C4-7D00-4A05-8F92-03185DFB445B}" type="slidenum">
              <a:rPr lang="en-US" smtClean="0"/>
              <a:t>7</a:t>
            </a:fld>
            <a:endParaRPr lang="en-US"/>
          </a:p>
        </p:txBody>
      </p:sp>
    </p:spTree>
    <p:extLst>
      <p:ext uri="{BB962C8B-B14F-4D97-AF65-F5344CB8AC3E}">
        <p14:creationId xmlns:p14="http://schemas.microsoft.com/office/powerpoint/2010/main" val="356656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still going over output from recent models, and trying to identify a less obvious model just on the wrong side of the accept/reject line, so for now my choice for a model that would not be accepted is the v.2020 model for NSRKC, which is arguably a little too obvious.</a:t>
            </a:r>
            <a:endParaRPr lang="en-US" dirty="0"/>
          </a:p>
        </p:txBody>
      </p:sp>
      <p:sp>
        <p:nvSpPr>
          <p:cNvPr id="4" name="Slide Number Placeholder 3"/>
          <p:cNvSpPr>
            <a:spLocks noGrp="1"/>
          </p:cNvSpPr>
          <p:nvPr>
            <p:ph type="sldNum" sz="quarter" idx="10"/>
          </p:nvPr>
        </p:nvSpPr>
        <p:spPr/>
        <p:txBody>
          <a:bodyPr/>
          <a:lstStyle/>
          <a:p>
            <a:fld id="{DA56D7C4-7D00-4A05-8F92-03185DFB445B}" type="slidenum">
              <a:rPr lang="en-US" smtClean="0"/>
              <a:t>8</a:t>
            </a:fld>
            <a:endParaRPr lang="en-US"/>
          </a:p>
        </p:txBody>
      </p:sp>
    </p:spTree>
    <p:extLst>
      <p:ext uri="{BB962C8B-B14F-4D97-AF65-F5344CB8AC3E}">
        <p14:creationId xmlns:p14="http://schemas.microsoft.com/office/powerpoint/2010/main" val="1844593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9</a:t>
            </a:fld>
            <a:endParaRPr lang="en-US"/>
          </a:p>
        </p:txBody>
      </p:sp>
    </p:spTree>
    <p:extLst>
      <p:ext uri="{BB962C8B-B14F-4D97-AF65-F5344CB8AC3E}">
        <p14:creationId xmlns:p14="http://schemas.microsoft.com/office/powerpoint/2010/main" val="2329782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D1B8BEC-4E05-4CF9-A953-72B88803AC9F}" type="datetimeFigureOut">
              <a:rPr lang="en-US" smtClean="0"/>
              <a:t>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1354789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1B8BEC-4E05-4CF9-A953-72B88803AC9F}" type="datetimeFigureOut">
              <a:rPr lang="en-US" smtClean="0"/>
              <a:t>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1955584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D1B8BEC-4E05-4CF9-A953-72B88803AC9F}" type="datetimeFigureOut">
              <a:rPr lang="en-US" smtClean="0"/>
              <a:t>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3103693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D1B8BEC-4E05-4CF9-A953-72B88803AC9F}" type="datetimeFigureOut">
              <a:rPr lang="en-US" smtClean="0"/>
              <a:t>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762EC-F43C-418A-8533-EEE4A83C3014}"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963190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1B8BEC-4E05-4CF9-A953-72B88803AC9F}" type="datetimeFigureOut">
              <a:rPr lang="en-US" smtClean="0"/>
              <a:t>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1221933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D1B8BEC-4E05-4CF9-A953-72B88803AC9F}" type="datetimeFigureOut">
              <a:rPr lang="en-US" smtClean="0"/>
              <a:t>1/10/2021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3821232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D1B8BEC-4E05-4CF9-A953-72B88803AC9F}" type="datetimeFigureOut">
              <a:rPr lang="en-US" smtClean="0"/>
              <a:t>1/10/2021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3851345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1B8BEC-4E05-4CF9-A953-72B88803AC9F}" type="datetimeFigureOut">
              <a:rPr lang="en-US" smtClean="0"/>
              <a:t>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221735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1B8BEC-4E05-4CF9-A953-72B88803AC9F}" type="datetimeFigureOut">
              <a:rPr lang="en-US" smtClean="0"/>
              <a:t>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4265470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9D1B8BEC-4E05-4CF9-A953-72B88803AC9F}" type="datetimeFigureOut">
              <a:rPr lang="en-US" smtClean="0"/>
              <a:t>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1823785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1B8BEC-4E05-4CF9-A953-72B88803AC9F}" type="datetimeFigureOut">
              <a:rPr lang="en-US" smtClean="0"/>
              <a:t>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1129805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1B8BEC-4E05-4CF9-A953-72B88803AC9F}" type="datetimeFigureOut">
              <a:rPr lang="en-US" smtClean="0"/>
              <a:t>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2010632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1B8BEC-4E05-4CF9-A953-72B88803AC9F}" type="datetimeFigureOut">
              <a:rPr lang="en-US" smtClean="0"/>
              <a:t>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1690953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9D1B8BEC-4E05-4CF9-A953-72B88803AC9F}" type="datetimeFigureOut">
              <a:rPr lang="en-US" smtClean="0"/>
              <a:t>1/10/2021</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3907650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D1B8BEC-4E05-4CF9-A953-72B88803AC9F}" type="datetimeFigureOut">
              <a:rPr lang="en-US" smtClean="0"/>
              <a:t>1/10/2021</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2053285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9D1B8BEC-4E05-4CF9-A953-72B88803AC9F}" type="datetimeFigureOut">
              <a:rPr lang="en-US" smtClean="0"/>
              <a:t>1/10/2021</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2238497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1B8BEC-4E05-4CF9-A953-72B88803AC9F}" type="datetimeFigureOut">
              <a:rPr lang="en-US" smtClean="0"/>
              <a:t>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4128930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D1B8BEC-4E05-4CF9-A953-72B88803AC9F}" type="datetimeFigureOut">
              <a:rPr lang="en-US" smtClean="0"/>
              <a:t>1/10/2021</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33762EC-F43C-418A-8533-EEE4A83C3014}" type="slidenum">
              <a:rPr lang="en-US" smtClean="0"/>
              <a:t>‹#›</a:t>
            </a:fld>
            <a:endParaRPr lang="en-US"/>
          </a:p>
        </p:txBody>
      </p:sp>
    </p:spTree>
    <p:extLst>
      <p:ext uri="{BB962C8B-B14F-4D97-AF65-F5344CB8AC3E}">
        <p14:creationId xmlns:p14="http://schemas.microsoft.com/office/powerpoint/2010/main" val="1405323497"/>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73.pn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75.jpeg"/></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77.jpeg"/></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79.jpe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openxmlformats.org/officeDocument/2006/relationships/image" Target="../media/image84.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87.png"/><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73.png"/><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89.jpeg"/></Relationships>
</file>

<file path=ppt/slides/_rels/slide5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91.jpeg"/></Relationships>
</file>

<file path=ppt/slides/_rels/slide5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93.jpeg"/></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97.png"/></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99.png"/></Relationships>
</file>

<file path=ppt/slides/_rels/slide6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12085-85CD-4780-B7F4-9B94BA7169C8}"/>
              </a:ext>
            </a:extLst>
          </p:cNvPr>
          <p:cNvSpPr>
            <a:spLocks noGrp="1"/>
          </p:cNvSpPr>
          <p:nvPr>
            <p:ph type="ctrTitle"/>
          </p:nvPr>
        </p:nvSpPr>
        <p:spPr>
          <a:xfrm>
            <a:off x="2491153" y="71469"/>
            <a:ext cx="6976279" cy="1985932"/>
          </a:xfrm>
        </p:spPr>
        <p:txBody>
          <a:bodyPr/>
          <a:lstStyle/>
          <a:p>
            <a:r>
              <a:rPr lang="en-US" sz="5400" dirty="0"/>
              <a:t>SAP - VAST update January 2021</a:t>
            </a:r>
          </a:p>
        </p:txBody>
      </p:sp>
      <p:pic>
        <p:nvPicPr>
          <p:cNvPr id="4" name="Picture 3">
            <a:extLst>
              <a:ext uri="{FF2B5EF4-FFF2-40B4-BE49-F238E27FC236}">
                <a16:creationId xmlns:a16="http://schemas.microsoft.com/office/drawing/2014/main" id="{58C2EEB8-6691-472F-8517-88BC6E5B86CA}"/>
              </a:ext>
            </a:extLst>
          </p:cNvPr>
          <p:cNvPicPr>
            <a:picLocks noChangeAspect="1"/>
          </p:cNvPicPr>
          <p:nvPr/>
        </p:nvPicPr>
        <p:blipFill>
          <a:blip r:embed="rId3"/>
          <a:stretch>
            <a:fillRect/>
          </a:stretch>
        </p:blipFill>
        <p:spPr>
          <a:xfrm>
            <a:off x="10322169" y="0"/>
            <a:ext cx="1869831" cy="1869831"/>
          </a:xfrm>
          <a:prstGeom prst="rect">
            <a:avLst/>
          </a:prstGeom>
        </p:spPr>
      </p:pic>
      <p:sp>
        <p:nvSpPr>
          <p:cNvPr id="5" name="Subtitle 2">
            <a:extLst>
              <a:ext uri="{FF2B5EF4-FFF2-40B4-BE49-F238E27FC236}">
                <a16:creationId xmlns:a16="http://schemas.microsoft.com/office/drawing/2014/main" id="{E788F12D-2950-4BA0-AFA1-D25193B82F87}"/>
              </a:ext>
            </a:extLst>
          </p:cNvPr>
          <p:cNvSpPr txBox="1">
            <a:spLocks/>
          </p:cNvSpPr>
          <p:nvPr/>
        </p:nvSpPr>
        <p:spPr>
          <a:xfrm>
            <a:off x="1875517" y="2306890"/>
            <a:ext cx="2627970" cy="861420"/>
          </a:xfrm>
          <a:prstGeom prst="rect">
            <a:avLst/>
          </a:prstGeom>
        </p:spPr>
        <p:txBody>
          <a:bodyPr vert="horz" lIns="91440" tIns="45720" rIns="91440" bIns="45720" rtlCol="0" anchor="t">
            <a:normAutofit fontScale="70000" lnSpcReduction="2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dirty="0">
                <a:solidFill>
                  <a:schemeClr val="tx1"/>
                </a:solidFill>
              </a:rPr>
              <a:t>Jonathan </a:t>
            </a:r>
            <a:r>
              <a:rPr lang="en-US" dirty="0" err="1">
                <a:solidFill>
                  <a:schemeClr val="tx1"/>
                </a:solidFill>
              </a:rPr>
              <a:t>Richar</a:t>
            </a:r>
            <a:endParaRPr lang="en-US" dirty="0">
              <a:solidFill>
                <a:schemeClr val="tx1"/>
              </a:solidFill>
            </a:endParaRPr>
          </a:p>
          <a:p>
            <a:r>
              <a:rPr lang="en-US" dirty="0">
                <a:solidFill>
                  <a:schemeClr val="tx1"/>
                </a:solidFill>
              </a:rPr>
              <a:t>AFSC RACE Kodiak Lab</a:t>
            </a:r>
          </a:p>
          <a:p>
            <a:r>
              <a:rPr lang="en-US" dirty="0">
                <a:solidFill>
                  <a:schemeClr val="tx1"/>
                </a:solidFill>
              </a:rPr>
              <a:t>Jon.richar@noaa.gov</a:t>
            </a:r>
          </a:p>
        </p:txBody>
      </p:sp>
      <p:pic>
        <p:nvPicPr>
          <p:cNvPr id="8" name="Picture 7">
            <a:extLst>
              <a:ext uri="{FF2B5EF4-FFF2-40B4-BE49-F238E27FC236}">
                <a16:creationId xmlns:a16="http://schemas.microsoft.com/office/drawing/2014/main" id="{4A573B3A-3D74-473B-84D4-55EA5A4C7B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1317"/>
            <a:ext cx="4503486" cy="3436683"/>
          </a:xfrm>
          <a:prstGeom prst="rect">
            <a:avLst/>
          </a:prstGeom>
        </p:spPr>
      </p:pic>
      <p:pic>
        <p:nvPicPr>
          <p:cNvPr id="9" name="Picture 8">
            <a:extLst>
              <a:ext uri="{FF2B5EF4-FFF2-40B4-BE49-F238E27FC236}">
                <a16:creationId xmlns:a16="http://schemas.microsoft.com/office/drawing/2014/main" id="{C951D821-4892-4368-B41A-38822E8C5628}"/>
              </a:ext>
            </a:extLst>
          </p:cNvPr>
          <p:cNvPicPr>
            <a:picLocks noChangeAspect="1"/>
          </p:cNvPicPr>
          <p:nvPr/>
        </p:nvPicPr>
        <p:blipFill>
          <a:blip r:embed="rId5"/>
          <a:stretch>
            <a:fillRect/>
          </a:stretch>
        </p:blipFill>
        <p:spPr>
          <a:xfrm>
            <a:off x="4503486" y="3419558"/>
            <a:ext cx="4615072" cy="3438442"/>
          </a:xfrm>
          <a:prstGeom prst="rect">
            <a:avLst/>
          </a:prstGeom>
        </p:spPr>
      </p:pic>
      <p:pic>
        <p:nvPicPr>
          <p:cNvPr id="10" name="Picture 9">
            <a:extLst>
              <a:ext uri="{FF2B5EF4-FFF2-40B4-BE49-F238E27FC236}">
                <a16:creationId xmlns:a16="http://schemas.microsoft.com/office/drawing/2014/main" id="{E3E2753F-3839-4461-8F55-3E511EB13C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942" y="3421315"/>
            <a:ext cx="3070058" cy="1887752"/>
          </a:xfrm>
          <a:prstGeom prst="rect">
            <a:avLst/>
          </a:prstGeom>
        </p:spPr>
      </p:pic>
      <p:pic>
        <p:nvPicPr>
          <p:cNvPr id="11" name="Picture 10">
            <a:extLst>
              <a:ext uri="{FF2B5EF4-FFF2-40B4-BE49-F238E27FC236}">
                <a16:creationId xmlns:a16="http://schemas.microsoft.com/office/drawing/2014/main" id="{5AE162D4-F48F-44D4-80EA-B8864A511A7E}"/>
              </a:ext>
            </a:extLst>
          </p:cNvPr>
          <p:cNvPicPr>
            <a:picLocks noChangeAspect="1"/>
          </p:cNvPicPr>
          <p:nvPr/>
        </p:nvPicPr>
        <p:blipFill>
          <a:blip r:embed="rId7"/>
          <a:stretch>
            <a:fillRect/>
          </a:stretch>
        </p:blipFill>
        <p:spPr>
          <a:xfrm>
            <a:off x="9119350" y="4992462"/>
            <a:ext cx="3072650" cy="1865538"/>
          </a:xfrm>
          <a:prstGeom prst="rect">
            <a:avLst/>
          </a:prstGeom>
        </p:spPr>
      </p:pic>
      <p:sp>
        <p:nvSpPr>
          <p:cNvPr id="12" name="Subtitle 2">
            <a:extLst>
              <a:ext uri="{FF2B5EF4-FFF2-40B4-BE49-F238E27FC236}">
                <a16:creationId xmlns:a16="http://schemas.microsoft.com/office/drawing/2014/main" id="{E517D451-F61E-4492-9C3E-B42751B655BC}"/>
              </a:ext>
            </a:extLst>
          </p:cNvPr>
          <p:cNvSpPr txBox="1">
            <a:spLocks/>
          </p:cNvSpPr>
          <p:nvPr/>
        </p:nvSpPr>
        <p:spPr>
          <a:xfrm>
            <a:off x="4665306" y="2327780"/>
            <a:ext cx="4127001" cy="861420"/>
          </a:xfrm>
          <a:prstGeom prst="rect">
            <a:avLst/>
          </a:prstGeom>
        </p:spPr>
        <p:txBody>
          <a:bodyPr vert="horz" lIns="91440" tIns="45720" rIns="91440" bIns="45720" rtlCol="0" anchor="t">
            <a:normAutofit fontScale="92500" lnSpcReduction="2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1400" dirty="0">
                <a:solidFill>
                  <a:schemeClr val="tx1"/>
                </a:solidFill>
              </a:rPr>
              <a:t>James Thorson</a:t>
            </a:r>
          </a:p>
          <a:p>
            <a:r>
              <a:rPr lang="en-US" sz="1400" dirty="0">
                <a:solidFill>
                  <a:schemeClr val="tx1"/>
                </a:solidFill>
              </a:rPr>
              <a:t>AFSC Seattle</a:t>
            </a:r>
          </a:p>
          <a:p>
            <a:r>
              <a:rPr lang="en-US" sz="1400" dirty="0">
                <a:solidFill>
                  <a:schemeClr val="tx1"/>
                </a:solidFill>
              </a:rPr>
              <a:t>james.thorson@noaa.gov</a:t>
            </a:r>
          </a:p>
        </p:txBody>
      </p:sp>
    </p:spTree>
    <p:extLst>
      <p:ext uri="{BB962C8B-B14F-4D97-AF65-F5344CB8AC3E}">
        <p14:creationId xmlns:p14="http://schemas.microsoft.com/office/powerpoint/2010/main" val="25068610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Convergence diagnostics</a:t>
            </a:r>
            <a:endParaRPr lang="en-US" dirty="0"/>
          </a:p>
        </p:txBody>
      </p:sp>
      <p:sp>
        <p:nvSpPr>
          <p:cNvPr id="3" name="Content Placeholder 2"/>
          <p:cNvSpPr>
            <a:spLocks noGrp="1"/>
          </p:cNvSpPr>
          <p:nvPr>
            <p:ph idx="1"/>
          </p:nvPr>
        </p:nvSpPr>
        <p:spPr/>
        <p:txBody>
          <a:bodyPr/>
          <a:lstStyle/>
          <a:p>
            <a:r>
              <a:rPr lang="en-US" dirty="0" smtClean="0"/>
              <a:t>Internal convergence check: should not report evidence model is not converged</a:t>
            </a:r>
          </a:p>
          <a:p>
            <a:r>
              <a:rPr lang="en-US" dirty="0" smtClean="0"/>
              <a:t>Hessians: positive-definite</a:t>
            </a:r>
          </a:p>
          <a:p>
            <a:r>
              <a:rPr lang="en-US" dirty="0" smtClean="0"/>
              <a:t>Parameters: within bounds</a:t>
            </a:r>
          </a:p>
          <a:p>
            <a:r>
              <a:rPr lang="en-US" dirty="0" smtClean="0"/>
              <a:t>Parameter SEs: ideally not large in magnitude compared to parameters, or if so limited in number of occurrences</a:t>
            </a:r>
            <a:endParaRPr lang="en-US" dirty="0"/>
          </a:p>
        </p:txBody>
      </p:sp>
    </p:spTree>
    <p:extLst>
      <p:ext uri="{BB962C8B-B14F-4D97-AF65-F5344CB8AC3E}">
        <p14:creationId xmlns:p14="http://schemas.microsoft.com/office/powerpoint/2010/main" val="15719328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2777F0-27CE-427F-AE7B-AD6528C5C4F6}"/>
              </a:ext>
            </a:extLst>
          </p:cNvPr>
          <p:cNvSpPr>
            <a:spLocks noGrp="1"/>
          </p:cNvSpPr>
          <p:nvPr>
            <p:ph type="title"/>
          </p:nvPr>
        </p:nvSpPr>
        <p:spPr/>
        <p:txBody>
          <a:bodyPr/>
          <a:lstStyle/>
          <a:p>
            <a:r>
              <a:rPr lang="en-US" dirty="0"/>
              <a:t>Encounter probability vs actual</a:t>
            </a:r>
          </a:p>
        </p:txBody>
      </p:sp>
      <p:sp>
        <p:nvSpPr>
          <p:cNvPr id="5" name="Text Placeholder 4">
            <a:extLst>
              <a:ext uri="{FF2B5EF4-FFF2-40B4-BE49-F238E27FC236}">
                <a16:creationId xmlns:a16="http://schemas.microsoft.com/office/drawing/2014/main" id="{8A77E662-8FF0-4AFD-A7B4-CFEDF41E09E5}"/>
              </a:ext>
            </a:extLst>
          </p:cNvPr>
          <p:cNvSpPr>
            <a:spLocks noGrp="1"/>
          </p:cNvSpPr>
          <p:nvPr>
            <p:ph type="body" idx="1"/>
          </p:nvPr>
        </p:nvSpPr>
        <p:spPr>
          <a:xfrm>
            <a:off x="1611883" y="2023233"/>
            <a:ext cx="1168191" cy="576262"/>
          </a:xfrm>
        </p:spPr>
        <p:txBody>
          <a:bodyPr/>
          <a:lstStyle/>
          <a:p>
            <a:r>
              <a:rPr lang="en-US" dirty="0"/>
              <a:t>YFS</a:t>
            </a:r>
          </a:p>
        </p:txBody>
      </p:sp>
      <p:sp>
        <p:nvSpPr>
          <p:cNvPr id="7" name="Text Placeholder 6">
            <a:extLst>
              <a:ext uri="{FF2B5EF4-FFF2-40B4-BE49-F238E27FC236}">
                <a16:creationId xmlns:a16="http://schemas.microsoft.com/office/drawing/2014/main" id="{D68FF61E-296D-49CA-8027-262A19526E7E}"/>
              </a:ext>
            </a:extLst>
          </p:cNvPr>
          <p:cNvSpPr>
            <a:spLocks noGrp="1"/>
          </p:cNvSpPr>
          <p:nvPr>
            <p:ph type="body" sz="quarter" idx="3"/>
          </p:nvPr>
        </p:nvSpPr>
        <p:spPr>
          <a:xfrm>
            <a:off x="4677415" y="2045678"/>
            <a:ext cx="1418585" cy="576262"/>
          </a:xfrm>
        </p:spPr>
        <p:txBody>
          <a:bodyPr/>
          <a:lstStyle/>
          <a:p>
            <a:r>
              <a:rPr lang="en-US" dirty="0"/>
              <a:t>BBRKC</a:t>
            </a:r>
          </a:p>
        </p:txBody>
      </p:sp>
      <p:pic>
        <p:nvPicPr>
          <p:cNvPr id="11" name="Content Placeholder 10">
            <a:extLst>
              <a:ext uri="{FF2B5EF4-FFF2-40B4-BE49-F238E27FC236}">
                <a16:creationId xmlns:a16="http://schemas.microsoft.com/office/drawing/2014/main" id="{15C6CDEC-C477-4ACC-98C0-3DB0A92662A7}"/>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237392" y="2628840"/>
            <a:ext cx="3741738" cy="3741738"/>
          </a:xfrm>
        </p:spPr>
      </p:pic>
      <p:pic>
        <p:nvPicPr>
          <p:cNvPr id="9" name="Content Placeholder 11">
            <a:extLst>
              <a:ext uri="{FF2B5EF4-FFF2-40B4-BE49-F238E27FC236}">
                <a16:creationId xmlns:a16="http://schemas.microsoft.com/office/drawing/2014/main" id="{E906C1BB-E98C-489C-B263-88D57DB5BC83}"/>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077126" y="2599494"/>
            <a:ext cx="3741738" cy="3741738"/>
          </a:xfrm>
        </p:spPr>
      </p:pic>
      <p:pic>
        <p:nvPicPr>
          <p:cNvPr id="13" name="Picture 12">
            <a:extLst>
              <a:ext uri="{FF2B5EF4-FFF2-40B4-BE49-F238E27FC236}">
                <a16:creationId xmlns:a16="http://schemas.microsoft.com/office/drawing/2014/main" id="{68B231D8-72B6-4F0F-A19E-886F5013AF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6860" y="2599494"/>
            <a:ext cx="3764614" cy="3746599"/>
          </a:xfrm>
          <a:prstGeom prst="rect">
            <a:avLst/>
          </a:prstGeom>
        </p:spPr>
      </p:pic>
      <p:sp>
        <p:nvSpPr>
          <p:cNvPr id="14" name="Text Placeholder 6">
            <a:extLst>
              <a:ext uri="{FF2B5EF4-FFF2-40B4-BE49-F238E27FC236}">
                <a16:creationId xmlns:a16="http://schemas.microsoft.com/office/drawing/2014/main" id="{4076F612-8240-40B0-BD35-7FA5BAC987AB}"/>
              </a:ext>
            </a:extLst>
          </p:cNvPr>
          <p:cNvSpPr txBox="1">
            <a:spLocks/>
          </p:cNvSpPr>
          <p:nvPr/>
        </p:nvSpPr>
        <p:spPr>
          <a:xfrm>
            <a:off x="9183516" y="2023232"/>
            <a:ext cx="1418585"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a:t>NRS</a:t>
            </a:r>
          </a:p>
        </p:txBody>
      </p:sp>
    </p:spTree>
    <p:extLst>
      <p:ext uri="{BB962C8B-B14F-4D97-AF65-F5344CB8AC3E}">
        <p14:creationId xmlns:p14="http://schemas.microsoft.com/office/powerpoint/2010/main" val="21256038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1DE917-B45F-4E54-8062-2E0F0DF147A9}"/>
              </a:ext>
            </a:extLst>
          </p:cNvPr>
          <p:cNvSpPr>
            <a:spLocks noGrp="1"/>
          </p:cNvSpPr>
          <p:nvPr>
            <p:ph type="title"/>
          </p:nvPr>
        </p:nvSpPr>
        <p:spPr>
          <a:xfrm>
            <a:off x="569911" y="112749"/>
            <a:ext cx="9404723" cy="1400530"/>
          </a:xfrm>
        </p:spPr>
        <p:txBody>
          <a:bodyPr/>
          <a:lstStyle/>
          <a:p>
            <a:r>
              <a:rPr lang="en-US" dirty="0"/>
              <a:t>Encounter rate residuals</a:t>
            </a:r>
          </a:p>
        </p:txBody>
      </p:sp>
      <p:sp>
        <p:nvSpPr>
          <p:cNvPr id="5" name="Text Placeholder 4">
            <a:extLst>
              <a:ext uri="{FF2B5EF4-FFF2-40B4-BE49-F238E27FC236}">
                <a16:creationId xmlns:a16="http://schemas.microsoft.com/office/drawing/2014/main" id="{4DCA3CBB-DA86-4D46-8D4F-6092BC7D6E79}"/>
              </a:ext>
            </a:extLst>
          </p:cNvPr>
          <p:cNvSpPr>
            <a:spLocks noGrp="1"/>
          </p:cNvSpPr>
          <p:nvPr>
            <p:ph type="body" idx="1"/>
          </p:nvPr>
        </p:nvSpPr>
        <p:spPr>
          <a:xfrm>
            <a:off x="5008503" y="1649559"/>
            <a:ext cx="1524000" cy="576262"/>
          </a:xfrm>
        </p:spPr>
        <p:txBody>
          <a:bodyPr/>
          <a:lstStyle/>
          <a:p>
            <a:r>
              <a:rPr lang="en-US" dirty="0"/>
              <a:t>BBRKC</a:t>
            </a:r>
          </a:p>
        </p:txBody>
      </p:sp>
      <p:sp>
        <p:nvSpPr>
          <p:cNvPr id="7" name="Text Placeholder 6">
            <a:extLst>
              <a:ext uri="{FF2B5EF4-FFF2-40B4-BE49-F238E27FC236}">
                <a16:creationId xmlns:a16="http://schemas.microsoft.com/office/drawing/2014/main" id="{1F0C933F-F1D0-48D8-A5ED-0260EBD50F9A}"/>
              </a:ext>
            </a:extLst>
          </p:cNvPr>
          <p:cNvSpPr>
            <a:spLocks noGrp="1"/>
          </p:cNvSpPr>
          <p:nvPr>
            <p:ph type="body" sz="quarter" idx="3"/>
          </p:nvPr>
        </p:nvSpPr>
        <p:spPr>
          <a:xfrm>
            <a:off x="1529634" y="1649559"/>
            <a:ext cx="1285808" cy="576262"/>
          </a:xfrm>
        </p:spPr>
        <p:txBody>
          <a:bodyPr/>
          <a:lstStyle/>
          <a:p>
            <a:r>
              <a:rPr lang="en-US" dirty="0"/>
              <a:t>YFS </a:t>
            </a:r>
          </a:p>
        </p:txBody>
      </p:sp>
      <p:pic>
        <p:nvPicPr>
          <p:cNvPr id="13" name="Content Placeholder 12">
            <a:extLst>
              <a:ext uri="{FF2B5EF4-FFF2-40B4-BE49-F238E27FC236}">
                <a16:creationId xmlns:a16="http://schemas.microsoft.com/office/drawing/2014/main" id="{A25F3219-F39F-4EBA-9623-F2AB362127AC}"/>
              </a:ext>
            </a:extLst>
          </p:cNvPr>
          <p:cNvPicPr>
            <a:picLocks noGrp="1" noChangeAspect="1"/>
          </p:cNvPicPr>
          <p:nvPr>
            <p:ph sz="quarter" idx="4"/>
          </p:nvPr>
        </p:nvPicPr>
        <p:blipFill>
          <a:blip r:embed="rId3" cstate="hqprint">
            <a:extLst>
              <a:ext uri="{28A0092B-C50C-407E-A947-70E740481C1C}">
                <a14:useLocalDpi xmlns:a14="http://schemas.microsoft.com/office/drawing/2010/main" val="0"/>
              </a:ext>
            </a:extLst>
          </a:blip>
          <a:stretch>
            <a:fillRect/>
          </a:stretch>
        </p:blipFill>
        <p:spPr>
          <a:xfrm>
            <a:off x="7808235" y="2225821"/>
            <a:ext cx="4354900" cy="4354900"/>
          </a:xfrm>
        </p:spPr>
      </p:pic>
      <p:pic>
        <p:nvPicPr>
          <p:cNvPr id="9" name="Content Placeholder 9">
            <a:extLst>
              <a:ext uri="{FF2B5EF4-FFF2-40B4-BE49-F238E27FC236}">
                <a16:creationId xmlns:a16="http://schemas.microsoft.com/office/drawing/2014/main" id="{B88F397C-C7B8-42CD-88F6-EF178C11445D}"/>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3793026" y="2225821"/>
            <a:ext cx="3954955" cy="4354900"/>
          </a:xfrm>
        </p:spPr>
      </p:pic>
      <p:pic>
        <p:nvPicPr>
          <p:cNvPr id="11" name="Content Placeholder 7">
            <a:extLst>
              <a:ext uri="{FF2B5EF4-FFF2-40B4-BE49-F238E27FC236}">
                <a16:creationId xmlns:a16="http://schemas.microsoft.com/office/drawing/2014/main" id="{558BDB83-96CD-49ED-8321-68549DD2BB9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2225821"/>
            <a:ext cx="3732772" cy="4354900"/>
          </a:xfrm>
          <a:prstGeom prst="rect">
            <a:avLst/>
          </a:prstGeom>
        </p:spPr>
      </p:pic>
      <p:sp>
        <p:nvSpPr>
          <p:cNvPr id="15" name="Text Placeholder 4">
            <a:extLst>
              <a:ext uri="{FF2B5EF4-FFF2-40B4-BE49-F238E27FC236}">
                <a16:creationId xmlns:a16="http://schemas.microsoft.com/office/drawing/2014/main" id="{8347E37E-902A-4BA9-ABF3-D997EBCA03D6}"/>
              </a:ext>
            </a:extLst>
          </p:cNvPr>
          <p:cNvSpPr txBox="1">
            <a:spLocks/>
          </p:cNvSpPr>
          <p:nvPr/>
        </p:nvSpPr>
        <p:spPr>
          <a:xfrm>
            <a:off x="9630675" y="1647997"/>
            <a:ext cx="984571"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a:t>NRS</a:t>
            </a:r>
          </a:p>
        </p:txBody>
      </p:sp>
    </p:spTree>
    <p:extLst>
      <p:ext uri="{BB962C8B-B14F-4D97-AF65-F5344CB8AC3E}">
        <p14:creationId xmlns:p14="http://schemas.microsoft.com/office/powerpoint/2010/main" val="14714882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9E44C-EF18-4FA9-AAB3-57F33E6F3E2E}"/>
              </a:ext>
            </a:extLst>
          </p:cNvPr>
          <p:cNvSpPr>
            <a:spLocks noGrp="1"/>
          </p:cNvSpPr>
          <p:nvPr>
            <p:ph type="title"/>
          </p:nvPr>
        </p:nvSpPr>
        <p:spPr>
          <a:xfrm>
            <a:off x="2649032" y="100550"/>
            <a:ext cx="6154999" cy="1400530"/>
          </a:xfrm>
        </p:spPr>
        <p:txBody>
          <a:bodyPr/>
          <a:lstStyle/>
          <a:p>
            <a:r>
              <a:rPr lang="en-US" dirty="0"/>
              <a:t>Catch rate residuals</a:t>
            </a:r>
          </a:p>
        </p:txBody>
      </p:sp>
      <p:sp>
        <p:nvSpPr>
          <p:cNvPr id="3" name="Text Placeholder 2">
            <a:extLst>
              <a:ext uri="{FF2B5EF4-FFF2-40B4-BE49-F238E27FC236}">
                <a16:creationId xmlns:a16="http://schemas.microsoft.com/office/drawing/2014/main" id="{36ADAC63-5493-4F2B-B7F4-B8CD72E0C29F}"/>
              </a:ext>
            </a:extLst>
          </p:cNvPr>
          <p:cNvSpPr>
            <a:spLocks noGrp="1"/>
          </p:cNvSpPr>
          <p:nvPr>
            <p:ph type="body" idx="1"/>
          </p:nvPr>
        </p:nvSpPr>
        <p:spPr>
          <a:xfrm>
            <a:off x="1157216" y="1565117"/>
            <a:ext cx="1131387" cy="576262"/>
          </a:xfrm>
        </p:spPr>
        <p:txBody>
          <a:bodyPr/>
          <a:lstStyle/>
          <a:p>
            <a:r>
              <a:rPr lang="en-US" dirty="0"/>
              <a:t>YFS</a:t>
            </a:r>
          </a:p>
        </p:txBody>
      </p:sp>
      <p:pic>
        <p:nvPicPr>
          <p:cNvPr id="8" name="Content Placeholder 7">
            <a:extLst>
              <a:ext uri="{FF2B5EF4-FFF2-40B4-BE49-F238E27FC236}">
                <a16:creationId xmlns:a16="http://schemas.microsoft.com/office/drawing/2014/main" id="{55C9E9AE-32A8-43F3-A89E-7F2FE28722C9}"/>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0" y="2215474"/>
            <a:ext cx="3768293" cy="4396341"/>
          </a:xfrm>
        </p:spPr>
      </p:pic>
      <p:sp>
        <p:nvSpPr>
          <p:cNvPr id="5" name="Text Placeholder 4">
            <a:extLst>
              <a:ext uri="{FF2B5EF4-FFF2-40B4-BE49-F238E27FC236}">
                <a16:creationId xmlns:a16="http://schemas.microsoft.com/office/drawing/2014/main" id="{33B867EE-44C8-4245-9E85-C3FCF9F66046}"/>
              </a:ext>
            </a:extLst>
          </p:cNvPr>
          <p:cNvSpPr>
            <a:spLocks noGrp="1"/>
          </p:cNvSpPr>
          <p:nvPr>
            <p:ph type="body" sz="quarter" idx="3"/>
          </p:nvPr>
        </p:nvSpPr>
        <p:spPr>
          <a:xfrm>
            <a:off x="5062481" y="1628527"/>
            <a:ext cx="1520028" cy="576262"/>
          </a:xfrm>
        </p:spPr>
        <p:txBody>
          <a:bodyPr/>
          <a:lstStyle/>
          <a:p>
            <a:r>
              <a:rPr lang="en-US" dirty="0"/>
              <a:t>BBRKC</a:t>
            </a:r>
          </a:p>
        </p:txBody>
      </p:sp>
      <p:pic>
        <p:nvPicPr>
          <p:cNvPr id="11" name="Content Placeholder 10">
            <a:extLst>
              <a:ext uri="{FF2B5EF4-FFF2-40B4-BE49-F238E27FC236}">
                <a16:creationId xmlns:a16="http://schemas.microsoft.com/office/drawing/2014/main" id="{B252F26A-C609-4B7D-A01D-69E75547564C}"/>
              </a:ext>
            </a:extLst>
          </p:cNvPr>
          <p:cNvPicPr>
            <a:picLocks noGrp="1" noChangeAspect="1"/>
          </p:cNvPicPr>
          <p:nvPr>
            <p:ph sz="quarter" idx="4"/>
          </p:nvPr>
        </p:nvPicPr>
        <p:blipFill>
          <a:blip r:embed="rId4" cstate="hqprint">
            <a:extLst>
              <a:ext uri="{28A0092B-C50C-407E-A947-70E740481C1C}">
                <a14:useLocalDpi xmlns:a14="http://schemas.microsoft.com/office/drawing/2010/main" val="0"/>
              </a:ext>
            </a:extLst>
          </a:blip>
          <a:stretch>
            <a:fillRect/>
          </a:stretch>
        </p:blipFill>
        <p:spPr>
          <a:xfrm>
            <a:off x="8246946" y="2215474"/>
            <a:ext cx="3734039" cy="4387292"/>
          </a:xfrm>
        </p:spPr>
      </p:pic>
      <p:pic>
        <p:nvPicPr>
          <p:cNvPr id="9" name="Content Placeholder 9">
            <a:extLst>
              <a:ext uri="{FF2B5EF4-FFF2-40B4-BE49-F238E27FC236}">
                <a16:creationId xmlns:a16="http://schemas.microsoft.com/office/drawing/2014/main" id="{83F4811B-E422-4891-88AB-B39C361380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9450" y="2215474"/>
            <a:ext cx="4396339" cy="4396339"/>
          </a:xfrm>
          <a:prstGeom prst="rect">
            <a:avLst/>
          </a:prstGeom>
        </p:spPr>
      </p:pic>
      <p:sp>
        <p:nvSpPr>
          <p:cNvPr id="12" name="Text Placeholder 4">
            <a:extLst>
              <a:ext uri="{FF2B5EF4-FFF2-40B4-BE49-F238E27FC236}">
                <a16:creationId xmlns:a16="http://schemas.microsoft.com/office/drawing/2014/main" id="{B4A3EB02-DFDE-418E-B629-53F4C5A4129F}"/>
              </a:ext>
            </a:extLst>
          </p:cNvPr>
          <p:cNvSpPr txBox="1">
            <a:spLocks/>
          </p:cNvSpPr>
          <p:nvPr/>
        </p:nvSpPr>
        <p:spPr>
          <a:xfrm>
            <a:off x="9356387" y="1610953"/>
            <a:ext cx="1520028"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a:t>NRS</a:t>
            </a:r>
          </a:p>
        </p:txBody>
      </p:sp>
    </p:spTree>
    <p:extLst>
      <p:ext uri="{BB962C8B-B14F-4D97-AF65-F5344CB8AC3E}">
        <p14:creationId xmlns:p14="http://schemas.microsoft.com/office/powerpoint/2010/main" val="17753267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C9FFC0-9264-431E-ACBD-954A5789377A}"/>
              </a:ext>
            </a:extLst>
          </p:cNvPr>
          <p:cNvSpPr>
            <a:spLocks noGrp="1"/>
          </p:cNvSpPr>
          <p:nvPr>
            <p:ph type="body" idx="1"/>
          </p:nvPr>
        </p:nvSpPr>
        <p:spPr>
          <a:xfrm>
            <a:off x="1488875" y="1938338"/>
            <a:ext cx="1301262" cy="576262"/>
          </a:xfrm>
        </p:spPr>
        <p:txBody>
          <a:bodyPr/>
          <a:lstStyle/>
          <a:p>
            <a:r>
              <a:rPr lang="en-US" dirty="0"/>
              <a:t>YFS</a:t>
            </a:r>
          </a:p>
        </p:txBody>
      </p:sp>
      <p:pic>
        <p:nvPicPr>
          <p:cNvPr id="8" name="Content Placeholder 7">
            <a:extLst>
              <a:ext uri="{FF2B5EF4-FFF2-40B4-BE49-F238E27FC236}">
                <a16:creationId xmlns:a16="http://schemas.microsoft.com/office/drawing/2014/main" id="{68FF7A3D-290C-4C75-A4AE-682D75D3861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5507" y="2524334"/>
            <a:ext cx="3962400" cy="3962400"/>
          </a:xfrm>
        </p:spPr>
      </p:pic>
      <p:sp>
        <p:nvSpPr>
          <p:cNvPr id="5" name="Text Placeholder 4">
            <a:extLst>
              <a:ext uri="{FF2B5EF4-FFF2-40B4-BE49-F238E27FC236}">
                <a16:creationId xmlns:a16="http://schemas.microsoft.com/office/drawing/2014/main" id="{BCC19148-23B3-415F-B529-C4B0B92F081B}"/>
              </a:ext>
            </a:extLst>
          </p:cNvPr>
          <p:cNvSpPr>
            <a:spLocks noGrp="1"/>
          </p:cNvSpPr>
          <p:nvPr>
            <p:ph type="body" sz="quarter" idx="3"/>
          </p:nvPr>
        </p:nvSpPr>
        <p:spPr>
          <a:xfrm>
            <a:off x="4640450" y="1954091"/>
            <a:ext cx="1801382" cy="576262"/>
          </a:xfrm>
        </p:spPr>
        <p:txBody>
          <a:bodyPr/>
          <a:lstStyle/>
          <a:p>
            <a:r>
              <a:rPr lang="en-US" dirty="0"/>
              <a:t>BBRKC</a:t>
            </a:r>
          </a:p>
        </p:txBody>
      </p:sp>
      <p:pic>
        <p:nvPicPr>
          <p:cNvPr id="11" name="Content Placeholder 10">
            <a:extLst>
              <a:ext uri="{FF2B5EF4-FFF2-40B4-BE49-F238E27FC236}">
                <a16:creationId xmlns:a16="http://schemas.microsoft.com/office/drawing/2014/main" id="{D918395F-638B-45DD-A197-04953BDA1B3C}"/>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8122433" y="2514600"/>
            <a:ext cx="3962400" cy="3962400"/>
          </a:xfrm>
        </p:spPr>
      </p:pic>
      <p:pic>
        <p:nvPicPr>
          <p:cNvPr id="9" name="Picture 8">
            <a:extLst>
              <a:ext uri="{FF2B5EF4-FFF2-40B4-BE49-F238E27FC236}">
                <a16:creationId xmlns:a16="http://schemas.microsoft.com/office/drawing/2014/main" id="{6EC53956-C01F-4080-87CF-288E7AEE419A}"/>
              </a:ext>
            </a:extLst>
          </p:cNvPr>
          <p:cNvPicPr>
            <a:picLocks noChangeAspect="1"/>
          </p:cNvPicPr>
          <p:nvPr/>
        </p:nvPicPr>
        <p:blipFill>
          <a:blip r:embed="rId5"/>
          <a:stretch>
            <a:fillRect/>
          </a:stretch>
        </p:blipFill>
        <p:spPr>
          <a:xfrm>
            <a:off x="4113970" y="2514600"/>
            <a:ext cx="3962400" cy="3962400"/>
          </a:xfrm>
          <a:prstGeom prst="rect">
            <a:avLst/>
          </a:prstGeom>
        </p:spPr>
      </p:pic>
      <p:sp>
        <p:nvSpPr>
          <p:cNvPr id="12" name="Text Placeholder 4">
            <a:extLst>
              <a:ext uri="{FF2B5EF4-FFF2-40B4-BE49-F238E27FC236}">
                <a16:creationId xmlns:a16="http://schemas.microsoft.com/office/drawing/2014/main" id="{A2428715-C1A6-4BB7-9DB8-F8834AA152A6}"/>
              </a:ext>
            </a:extLst>
          </p:cNvPr>
          <p:cNvSpPr txBox="1">
            <a:spLocks/>
          </p:cNvSpPr>
          <p:nvPr/>
        </p:nvSpPr>
        <p:spPr>
          <a:xfrm>
            <a:off x="9071773" y="1954091"/>
            <a:ext cx="1801382"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a:t>NRS</a:t>
            </a:r>
          </a:p>
        </p:txBody>
      </p:sp>
      <p:sp>
        <p:nvSpPr>
          <p:cNvPr id="13" name="Title 1">
            <a:extLst>
              <a:ext uri="{FF2B5EF4-FFF2-40B4-BE49-F238E27FC236}">
                <a16:creationId xmlns:a16="http://schemas.microsoft.com/office/drawing/2014/main" id="{4368F0AC-4D2D-44B0-9AC3-E906AB3D1B60}"/>
              </a:ext>
            </a:extLst>
          </p:cNvPr>
          <p:cNvSpPr>
            <a:spLocks noGrp="1"/>
          </p:cNvSpPr>
          <p:nvPr>
            <p:ph type="title"/>
          </p:nvPr>
        </p:nvSpPr>
        <p:spPr>
          <a:xfrm>
            <a:off x="880574" y="371266"/>
            <a:ext cx="9404350" cy="1400175"/>
          </a:xfrm>
        </p:spPr>
        <p:txBody>
          <a:bodyPr/>
          <a:lstStyle/>
          <a:p>
            <a:r>
              <a:rPr lang="en-US" dirty="0"/>
              <a:t>Positive catch rate Q-Q plots</a:t>
            </a:r>
            <a:br>
              <a:rPr lang="en-US" dirty="0"/>
            </a:br>
            <a:endParaRPr lang="en-US" dirty="0"/>
          </a:p>
        </p:txBody>
      </p:sp>
    </p:spTree>
    <p:extLst>
      <p:ext uri="{BB962C8B-B14F-4D97-AF65-F5344CB8AC3E}">
        <p14:creationId xmlns:p14="http://schemas.microsoft.com/office/powerpoint/2010/main" val="37236782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10A76-2B1E-4D67-9A9A-789077932EE8}"/>
              </a:ext>
            </a:extLst>
          </p:cNvPr>
          <p:cNvSpPr>
            <a:spLocks noGrp="1"/>
          </p:cNvSpPr>
          <p:nvPr>
            <p:ph type="title"/>
          </p:nvPr>
        </p:nvSpPr>
        <p:spPr>
          <a:xfrm>
            <a:off x="974357" y="2627349"/>
            <a:ext cx="9404723" cy="1400530"/>
          </a:xfrm>
        </p:spPr>
        <p:txBody>
          <a:bodyPr/>
          <a:lstStyle/>
          <a:p>
            <a:r>
              <a:rPr lang="en-US" dirty="0"/>
              <a:t>Item 4: VAST settings research</a:t>
            </a:r>
          </a:p>
        </p:txBody>
      </p:sp>
    </p:spTree>
    <p:extLst>
      <p:ext uri="{BB962C8B-B14F-4D97-AF65-F5344CB8AC3E}">
        <p14:creationId xmlns:p14="http://schemas.microsoft.com/office/powerpoint/2010/main" val="813084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41FC3-4E9F-4A66-ADE3-299224A292B5}"/>
              </a:ext>
            </a:extLst>
          </p:cNvPr>
          <p:cNvSpPr>
            <a:spLocks noGrp="1"/>
          </p:cNvSpPr>
          <p:nvPr>
            <p:ph type="title"/>
          </p:nvPr>
        </p:nvSpPr>
        <p:spPr/>
        <p:txBody>
          <a:bodyPr/>
          <a:lstStyle/>
          <a:p>
            <a:r>
              <a:rPr lang="en-US" dirty="0"/>
              <a:t>VAST Research update I</a:t>
            </a:r>
          </a:p>
        </p:txBody>
      </p:sp>
      <p:sp>
        <p:nvSpPr>
          <p:cNvPr id="3" name="Content Placeholder 2">
            <a:extLst>
              <a:ext uri="{FF2B5EF4-FFF2-40B4-BE49-F238E27FC236}">
                <a16:creationId xmlns:a16="http://schemas.microsoft.com/office/drawing/2014/main" id="{3846D0B7-E312-4293-9203-2C3914590F90}"/>
              </a:ext>
            </a:extLst>
          </p:cNvPr>
          <p:cNvSpPr>
            <a:spLocks noGrp="1"/>
          </p:cNvSpPr>
          <p:nvPr>
            <p:ph idx="1"/>
          </p:nvPr>
        </p:nvSpPr>
        <p:spPr>
          <a:xfrm>
            <a:off x="1103312" y="1676400"/>
            <a:ext cx="8946541" cy="4982308"/>
          </a:xfrm>
        </p:spPr>
        <p:txBody>
          <a:bodyPr>
            <a:normAutofit/>
          </a:bodyPr>
          <a:lstStyle/>
          <a:p>
            <a:r>
              <a:rPr lang="en-US" dirty="0"/>
              <a:t>Testing new features incorporated in 2020 updates</a:t>
            </a:r>
          </a:p>
          <a:p>
            <a:pPr lvl="1"/>
            <a:r>
              <a:rPr lang="en-US" dirty="0"/>
              <a:t>Diagnostics updated to use features of the R package </a:t>
            </a:r>
            <a:r>
              <a:rPr lang="en-US" i="1" dirty="0" err="1" smtClean="0"/>
              <a:t>DHARMa</a:t>
            </a:r>
            <a:endParaRPr lang="en-US" i="1" dirty="0" smtClean="0"/>
          </a:p>
          <a:p>
            <a:pPr lvl="2"/>
            <a:r>
              <a:rPr lang="en-US" dirty="0" smtClean="0"/>
              <a:t>Recommendation of Cole </a:t>
            </a:r>
            <a:r>
              <a:rPr lang="en-US" dirty="0" err="1" smtClean="0"/>
              <a:t>Monnahan</a:t>
            </a:r>
            <a:r>
              <a:rPr lang="en-US" dirty="0" smtClean="0"/>
              <a:t> and Andrea </a:t>
            </a:r>
            <a:r>
              <a:rPr lang="en-US" dirty="0" err="1" smtClean="0"/>
              <a:t>Havron</a:t>
            </a:r>
            <a:endParaRPr lang="en-US" dirty="0"/>
          </a:p>
          <a:p>
            <a:pPr lvl="2"/>
            <a:r>
              <a:rPr lang="en-US" dirty="0"/>
              <a:t>Diagnostics just described have been largely </a:t>
            </a:r>
            <a:r>
              <a:rPr lang="en-US" dirty="0" err="1"/>
              <a:t>superceded</a:t>
            </a:r>
            <a:endParaRPr lang="en-US" dirty="0"/>
          </a:p>
          <a:p>
            <a:pPr lvl="2"/>
            <a:r>
              <a:rPr lang="en-US" dirty="0"/>
              <a:t>Caveat that VAST developers are still working on how to interpret certain outputs in VAST context</a:t>
            </a:r>
          </a:p>
          <a:p>
            <a:pPr lvl="1"/>
            <a:r>
              <a:rPr lang="en-US" dirty="0"/>
              <a:t>For SMBKC, </a:t>
            </a:r>
            <a:r>
              <a:rPr lang="en-US" i="1" dirty="0"/>
              <a:t>Barrier</a:t>
            </a:r>
            <a:r>
              <a:rPr lang="en-US" dirty="0"/>
              <a:t> method has been implemented, which allows for an intervening landmass to influence spatial correlation between two points. </a:t>
            </a:r>
          </a:p>
          <a:p>
            <a:r>
              <a:rPr lang="en-US" dirty="0"/>
              <a:t>Limited work on environmental covariates</a:t>
            </a:r>
          </a:p>
          <a:p>
            <a:pPr lvl="1"/>
            <a:r>
              <a:rPr lang="en-US" dirty="0"/>
              <a:t>NBT</a:t>
            </a:r>
          </a:p>
          <a:p>
            <a:pPr lvl="1"/>
            <a:endParaRPr lang="en-US" dirty="0"/>
          </a:p>
          <a:p>
            <a:pPr lvl="1"/>
            <a:endParaRPr lang="en-US" dirty="0"/>
          </a:p>
        </p:txBody>
      </p:sp>
    </p:spTree>
    <p:extLst>
      <p:ext uri="{BB962C8B-B14F-4D97-AF65-F5344CB8AC3E}">
        <p14:creationId xmlns:p14="http://schemas.microsoft.com/office/powerpoint/2010/main" val="1895321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DA4CB-AB71-4516-A877-55B9BE9C8E50}"/>
              </a:ext>
            </a:extLst>
          </p:cNvPr>
          <p:cNvSpPr>
            <a:spLocks noGrp="1"/>
          </p:cNvSpPr>
          <p:nvPr>
            <p:ph type="title"/>
          </p:nvPr>
        </p:nvSpPr>
        <p:spPr/>
        <p:txBody>
          <a:bodyPr/>
          <a:lstStyle/>
          <a:p>
            <a:r>
              <a:rPr lang="en-US" dirty="0"/>
              <a:t>VAST Research update II</a:t>
            </a:r>
          </a:p>
        </p:txBody>
      </p:sp>
      <p:sp>
        <p:nvSpPr>
          <p:cNvPr id="3" name="Content Placeholder 2">
            <a:extLst>
              <a:ext uri="{FF2B5EF4-FFF2-40B4-BE49-F238E27FC236}">
                <a16:creationId xmlns:a16="http://schemas.microsoft.com/office/drawing/2014/main" id="{C9F03114-D4F6-4F18-B2EC-D6F3B3787832}"/>
              </a:ext>
            </a:extLst>
          </p:cNvPr>
          <p:cNvSpPr>
            <a:spLocks noGrp="1"/>
          </p:cNvSpPr>
          <p:nvPr>
            <p:ph idx="1"/>
          </p:nvPr>
        </p:nvSpPr>
        <p:spPr/>
        <p:txBody>
          <a:bodyPr/>
          <a:lstStyle/>
          <a:p>
            <a:r>
              <a:rPr lang="en-US" dirty="0"/>
              <a:t>ObsModel settings</a:t>
            </a:r>
          </a:p>
          <a:p>
            <a:pPr lvl="1"/>
            <a:r>
              <a:rPr lang="en-US" dirty="0"/>
              <a:t>Gamma model w/Poisson-link delta model - ObsModel(2,1)</a:t>
            </a:r>
          </a:p>
          <a:p>
            <a:pPr lvl="1"/>
            <a:r>
              <a:rPr lang="en-US" dirty="0"/>
              <a:t>Lognormal - ObsModel(1,1)</a:t>
            </a:r>
          </a:p>
          <a:p>
            <a:pPr lvl="1"/>
            <a:r>
              <a:rPr lang="en-US" dirty="0" err="1"/>
              <a:t>Lornormal</a:t>
            </a:r>
            <a:r>
              <a:rPr lang="en-US" dirty="0"/>
              <a:t> (bias-corrected mean and Log-coefficient of variation as parameters - ObsModel(4,1))</a:t>
            </a:r>
          </a:p>
          <a:p>
            <a:pPr lvl="1"/>
            <a:r>
              <a:rPr lang="en-US" dirty="0"/>
              <a:t>Compound-Poisson-Gamma - ObsModel (8,2)</a:t>
            </a:r>
          </a:p>
          <a:p>
            <a:pPr lvl="1"/>
            <a:r>
              <a:rPr lang="en-US" dirty="0"/>
              <a:t>Tweedie – ObsModel (10,2)</a:t>
            </a:r>
          </a:p>
          <a:p>
            <a:pPr lvl="1"/>
            <a:r>
              <a:rPr lang="en-US" dirty="0"/>
              <a:t>Only discussing Gamma and Lognormal today</a:t>
            </a:r>
          </a:p>
          <a:p>
            <a:endParaRPr lang="en-US" dirty="0"/>
          </a:p>
        </p:txBody>
      </p:sp>
    </p:spTree>
    <p:extLst>
      <p:ext uri="{BB962C8B-B14F-4D97-AF65-F5344CB8AC3E}">
        <p14:creationId xmlns:p14="http://schemas.microsoft.com/office/powerpoint/2010/main" val="27320730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27CD6-D3BE-4185-87CA-DEE6A786814E}"/>
              </a:ext>
            </a:extLst>
          </p:cNvPr>
          <p:cNvSpPr>
            <a:spLocks noGrp="1"/>
          </p:cNvSpPr>
          <p:nvPr>
            <p:ph type="title"/>
          </p:nvPr>
        </p:nvSpPr>
        <p:spPr/>
        <p:txBody>
          <a:bodyPr/>
          <a:lstStyle/>
          <a:p>
            <a:r>
              <a:rPr lang="en-US" dirty="0"/>
              <a:t>VAST Research update III</a:t>
            </a:r>
          </a:p>
        </p:txBody>
      </p:sp>
      <p:sp>
        <p:nvSpPr>
          <p:cNvPr id="3" name="Content Placeholder 2">
            <a:extLst>
              <a:ext uri="{FF2B5EF4-FFF2-40B4-BE49-F238E27FC236}">
                <a16:creationId xmlns:a16="http://schemas.microsoft.com/office/drawing/2014/main" id="{501AD7EA-2444-4293-9D1C-7A8E0D1B5E38}"/>
              </a:ext>
            </a:extLst>
          </p:cNvPr>
          <p:cNvSpPr>
            <a:spLocks noGrp="1"/>
          </p:cNvSpPr>
          <p:nvPr>
            <p:ph idx="1"/>
          </p:nvPr>
        </p:nvSpPr>
        <p:spPr/>
        <p:txBody>
          <a:bodyPr/>
          <a:lstStyle/>
          <a:p>
            <a:r>
              <a:rPr lang="en-US" dirty="0"/>
              <a:t>#knots</a:t>
            </a:r>
          </a:p>
          <a:p>
            <a:pPr lvl="1"/>
            <a:r>
              <a:rPr lang="en-US" dirty="0"/>
              <a:t>150-750 knots explored</a:t>
            </a:r>
          </a:p>
          <a:p>
            <a:pPr lvl="1"/>
            <a:r>
              <a:rPr lang="en-US" dirty="0"/>
              <a:t>Today will only be presenting 250, 500 and 750 knot models </a:t>
            </a:r>
          </a:p>
          <a:p>
            <a:r>
              <a:rPr lang="en-US" dirty="0"/>
              <a:t>Stocks/classes modeled and discussed today</a:t>
            </a:r>
          </a:p>
          <a:p>
            <a:pPr lvl="1"/>
            <a:r>
              <a:rPr lang="en-US" dirty="0"/>
              <a:t>St Matthew Blue king crab male biomass, GE90</a:t>
            </a:r>
          </a:p>
          <a:p>
            <a:pPr lvl="1"/>
            <a:r>
              <a:rPr lang="en-US" dirty="0"/>
              <a:t>EBS </a:t>
            </a:r>
            <a:r>
              <a:rPr lang="en-US" dirty="0" err="1"/>
              <a:t>Bairdi</a:t>
            </a:r>
            <a:r>
              <a:rPr lang="en-US" dirty="0"/>
              <a:t> total male biomass</a:t>
            </a:r>
          </a:p>
          <a:p>
            <a:pPr lvl="1"/>
            <a:r>
              <a:rPr lang="en-US" dirty="0"/>
              <a:t>EBS opilio mature male biomass</a:t>
            </a:r>
          </a:p>
          <a:p>
            <a:pPr lvl="1"/>
            <a:r>
              <a:rPr lang="en-US" dirty="0"/>
              <a:t>Bristol Bay red king crab total (males + females) biomass GE65</a:t>
            </a:r>
          </a:p>
          <a:p>
            <a:pPr marL="0" indent="0">
              <a:buNone/>
            </a:pPr>
            <a:endParaRPr lang="en-US" dirty="0"/>
          </a:p>
        </p:txBody>
      </p:sp>
    </p:spTree>
    <p:extLst>
      <p:ext uri="{BB962C8B-B14F-4D97-AF65-F5344CB8AC3E}">
        <p14:creationId xmlns:p14="http://schemas.microsoft.com/office/powerpoint/2010/main" val="23750572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08EE6-6AD2-4946-86EB-F3FCE9AFE2F9}"/>
              </a:ext>
            </a:extLst>
          </p:cNvPr>
          <p:cNvSpPr>
            <a:spLocks noGrp="1"/>
          </p:cNvSpPr>
          <p:nvPr>
            <p:ph type="title"/>
          </p:nvPr>
        </p:nvSpPr>
        <p:spPr>
          <a:xfrm>
            <a:off x="646111" y="452718"/>
            <a:ext cx="10396431" cy="1400530"/>
          </a:xfrm>
        </p:spPr>
        <p:txBody>
          <a:bodyPr/>
          <a:lstStyle/>
          <a:p>
            <a:r>
              <a:rPr lang="en-US" dirty="0" smtClean="0"/>
              <a:t>Item 5 - </a:t>
            </a:r>
            <a:r>
              <a:rPr lang="en-US" dirty="0" err="1" smtClean="0"/>
              <a:t>DHARMa</a:t>
            </a:r>
            <a:r>
              <a:rPr lang="en-US" dirty="0" smtClean="0"/>
              <a:t> residual diagnostics</a:t>
            </a:r>
            <a:endParaRPr lang="en-US" dirty="0"/>
          </a:p>
        </p:txBody>
      </p:sp>
      <p:sp>
        <p:nvSpPr>
          <p:cNvPr id="3" name="Content Placeholder 2">
            <a:extLst>
              <a:ext uri="{FF2B5EF4-FFF2-40B4-BE49-F238E27FC236}">
                <a16:creationId xmlns:a16="http://schemas.microsoft.com/office/drawing/2014/main" id="{ACDA3785-D07A-4A24-9F3F-CEECB5011BE0}"/>
              </a:ext>
            </a:extLst>
          </p:cNvPr>
          <p:cNvSpPr>
            <a:spLocks noGrp="1"/>
          </p:cNvSpPr>
          <p:nvPr>
            <p:ph sz="half" idx="1"/>
          </p:nvPr>
        </p:nvSpPr>
        <p:spPr/>
        <p:txBody>
          <a:bodyPr>
            <a:normAutofit fontScale="92500" lnSpcReduction="20000"/>
          </a:bodyPr>
          <a:lstStyle/>
          <a:p>
            <a:r>
              <a:rPr lang="en-US" dirty="0" smtClean="0"/>
              <a:t>Recommended by Cole </a:t>
            </a:r>
            <a:r>
              <a:rPr lang="en-US" dirty="0" err="1" smtClean="0"/>
              <a:t>Monnahan</a:t>
            </a:r>
            <a:r>
              <a:rPr lang="en-US" dirty="0" smtClean="0"/>
              <a:t> and Andrea </a:t>
            </a:r>
            <a:r>
              <a:rPr lang="en-US" dirty="0" err="1" smtClean="0"/>
              <a:t>Havron</a:t>
            </a:r>
            <a:r>
              <a:rPr lang="en-US" dirty="0" smtClean="0"/>
              <a:t> at SAFS seminar</a:t>
            </a:r>
          </a:p>
          <a:p>
            <a:r>
              <a:rPr lang="en-US" dirty="0" smtClean="0"/>
              <a:t>New </a:t>
            </a:r>
            <a:r>
              <a:rPr lang="en-US" dirty="0"/>
              <a:t>data simulated from the fitted model for each observation in original data</a:t>
            </a:r>
          </a:p>
          <a:p>
            <a:r>
              <a:rPr lang="en-US" dirty="0"/>
              <a:t>Residuals summarized as the probability density of the </a:t>
            </a:r>
            <a:r>
              <a:rPr lang="en-US" dirty="0" err="1"/>
              <a:t>eCDF</a:t>
            </a:r>
            <a:r>
              <a:rPr lang="en-US" dirty="0"/>
              <a:t> generated by simulation corresponding to the observed value</a:t>
            </a:r>
          </a:p>
          <a:p>
            <a:r>
              <a:rPr lang="en-US" dirty="0"/>
              <a:t>Output</a:t>
            </a:r>
          </a:p>
          <a:p>
            <a:pPr lvl="1"/>
            <a:r>
              <a:rPr lang="en-US" dirty="0"/>
              <a:t>QQ-plot with relevant statistical tests</a:t>
            </a:r>
          </a:p>
          <a:p>
            <a:pPr lvl="1"/>
            <a:r>
              <a:rPr lang="en-US" dirty="0"/>
              <a:t>Plot of how residuals vary with magnitude of the predictions</a:t>
            </a:r>
          </a:p>
          <a:p>
            <a:pPr lvl="1"/>
            <a:r>
              <a:rPr lang="en-US" dirty="0"/>
              <a:t>Spatial map of </a:t>
            </a:r>
            <a:r>
              <a:rPr lang="en-US" dirty="0" smtClean="0"/>
              <a:t>quantile residuals</a:t>
            </a:r>
            <a:endParaRPr lang="en-US" dirty="0"/>
          </a:p>
          <a:p>
            <a:endParaRPr lang="en-US" dirty="0"/>
          </a:p>
        </p:txBody>
      </p:sp>
      <p:pic>
        <p:nvPicPr>
          <p:cNvPr id="10" name="Content Placeholder 9">
            <a:extLst>
              <a:ext uri="{FF2B5EF4-FFF2-40B4-BE49-F238E27FC236}">
                <a16:creationId xmlns:a16="http://schemas.microsoft.com/office/drawing/2014/main" id="{9267F978-D1C3-4473-B8C9-FB1CDA259508}"/>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293582" y="1386591"/>
            <a:ext cx="4395788" cy="2197893"/>
          </a:xfrm>
        </p:spPr>
      </p:pic>
      <p:pic>
        <p:nvPicPr>
          <p:cNvPr id="12" name="Picture 11">
            <a:extLst>
              <a:ext uri="{FF2B5EF4-FFF2-40B4-BE49-F238E27FC236}">
                <a16:creationId xmlns:a16="http://schemas.microsoft.com/office/drawing/2014/main" id="{5A13E2CB-36B4-4171-8E76-F89CC078383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87309" y="3666545"/>
            <a:ext cx="3094892" cy="3094892"/>
          </a:xfrm>
          <a:prstGeom prst="rect">
            <a:avLst/>
          </a:prstGeom>
        </p:spPr>
      </p:pic>
    </p:spTree>
    <p:extLst>
      <p:ext uri="{BB962C8B-B14F-4D97-AF65-F5344CB8AC3E}">
        <p14:creationId xmlns:p14="http://schemas.microsoft.com/office/powerpoint/2010/main" val="19926972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635ED-FFBE-4C66-9F70-51141502C42D}"/>
              </a:ext>
            </a:extLst>
          </p:cNvPr>
          <p:cNvSpPr>
            <a:spLocks noGrp="1"/>
          </p:cNvSpPr>
          <p:nvPr>
            <p:ph type="title"/>
          </p:nvPr>
        </p:nvSpPr>
        <p:spPr>
          <a:xfrm>
            <a:off x="646111" y="452718"/>
            <a:ext cx="9702882" cy="1400530"/>
          </a:xfrm>
        </p:spPr>
        <p:txBody>
          <a:bodyPr/>
          <a:lstStyle/>
          <a:p>
            <a:r>
              <a:rPr lang="en-US" dirty="0" smtClean="0"/>
              <a:t>Major items </a:t>
            </a:r>
            <a:r>
              <a:rPr lang="en-US" dirty="0"/>
              <a:t>from May 2020 meeting</a:t>
            </a:r>
          </a:p>
        </p:txBody>
      </p:sp>
      <p:sp>
        <p:nvSpPr>
          <p:cNvPr id="3" name="Content Placeholder 2">
            <a:extLst>
              <a:ext uri="{FF2B5EF4-FFF2-40B4-BE49-F238E27FC236}">
                <a16:creationId xmlns:a16="http://schemas.microsoft.com/office/drawing/2014/main" id="{41A29E92-8BC3-412D-9CD2-752131EC20ED}"/>
              </a:ext>
            </a:extLst>
          </p:cNvPr>
          <p:cNvSpPr>
            <a:spLocks noGrp="1"/>
          </p:cNvSpPr>
          <p:nvPr>
            <p:ph idx="1"/>
          </p:nvPr>
        </p:nvSpPr>
        <p:spPr>
          <a:xfrm>
            <a:off x="1103312" y="1573078"/>
            <a:ext cx="8946541" cy="4675321"/>
          </a:xfrm>
        </p:spPr>
        <p:txBody>
          <a:bodyPr>
            <a:normAutofit fontScale="92500" lnSpcReduction="20000"/>
          </a:bodyPr>
          <a:lstStyle/>
          <a:p>
            <a:pPr marL="0" indent="0">
              <a:buNone/>
            </a:pPr>
            <a:r>
              <a:rPr lang="en-US" dirty="0" smtClean="0"/>
              <a:t>1.) </a:t>
            </a:r>
            <a:r>
              <a:rPr lang="en-US" i="1" dirty="0" smtClean="0"/>
              <a:t>Example </a:t>
            </a:r>
            <a:r>
              <a:rPr lang="en-US" i="1" dirty="0"/>
              <a:t>diagnostics from an accepted model (GAP</a:t>
            </a:r>
            <a:r>
              <a:rPr lang="en-US" i="1" dirty="0" smtClean="0"/>
              <a:t>)</a:t>
            </a:r>
          </a:p>
          <a:p>
            <a:pPr marL="457200" lvl="1" indent="0">
              <a:buNone/>
            </a:pPr>
            <a:r>
              <a:rPr lang="en-US" sz="1700" dirty="0" smtClean="0"/>
              <a:t>- Diagnostics from EBS-NBS yellowfin sole model will be presented</a:t>
            </a:r>
            <a:endParaRPr lang="en-US" sz="1700" dirty="0"/>
          </a:p>
          <a:p>
            <a:pPr marL="0" indent="0">
              <a:buNone/>
            </a:pPr>
            <a:r>
              <a:rPr lang="en-US" dirty="0" smtClean="0"/>
              <a:t>2.) </a:t>
            </a:r>
            <a:r>
              <a:rPr lang="en-US" i="1" dirty="0" smtClean="0"/>
              <a:t>Example </a:t>
            </a:r>
            <a:r>
              <a:rPr lang="en-US" i="1" dirty="0"/>
              <a:t>diagnostics from a model that would not be </a:t>
            </a:r>
            <a:r>
              <a:rPr lang="en-US" i="1" dirty="0" smtClean="0"/>
              <a:t>accepted</a:t>
            </a:r>
          </a:p>
          <a:p>
            <a:pPr marL="457200" lvl="1" indent="0">
              <a:buNone/>
            </a:pPr>
            <a:r>
              <a:rPr lang="en-US" sz="1700" dirty="0" smtClean="0"/>
              <a:t>- Diagnostics </a:t>
            </a:r>
            <a:r>
              <a:rPr lang="en-US" sz="1700" dirty="0"/>
              <a:t>from </a:t>
            </a:r>
            <a:r>
              <a:rPr lang="en-US" sz="1700" dirty="0" smtClean="0"/>
              <a:t>v.2020 NSRKC model are presented</a:t>
            </a:r>
            <a:endParaRPr lang="en-US" sz="1700" dirty="0"/>
          </a:p>
          <a:p>
            <a:pPr marL="0" indent="0">
              <a:buNone/>
            </a:pPr>
            <a:r>
              <a:rPr lang="en-US" dirty="0" smtClean="0"/>
              <a:t>3.) </a:t>
            </a:r>
            <a:r>
              <a:rPr lang="en-US" i="1" dirty="0" smtClean="0"/>
              <a:t>Develop </a:t>
            </a:r>
            <a:r>
              <a:rPr lang="en-US" i="1" dirty="0"/>
              <a:t>a baseline for model rejection based on diagnostic </a:t>
            </a:r>
            <a:r>
              <a:rPr lang="en-US" i="1" dirty="0" smtClean="0"/>
              <a:t>output i.e. 50:50 </a:t>
            </a:r>
            <a:r>
              <a:rPr lang="en-US" i="1" dirty="0"/>
              <a:t>pass/fail </a:t>
            </a:r>
            <a:r>
              <a:rPr lang="en-US" i="1" dirty="0" smtClean="0"/>
              <a:t>model</a:t>
            </a:r>
          </a:p>
          <a:p>
            <a:pPr marL="0" indent="0">
              <a:buNone/>
            </a:pPr>
            <a:r>
              <a:rPr lang="en-US" dirty="0"/>
              <a:t>	</a:t>
            </a:r>
            <a:r>
              <a:rPr lang="en-US" dirty="0" smtClean="0"/>
              <a:t>- </a:t>
            </a:r>
            <a:r>
              <a:rPr lang="en-US" sz="1700" dirty="0" smtClean="0"/>
              <a:t>BBRKC model proposed, with comparison to YFS and NRS models</a:t>
            </a:r>
            <a:endParaRPr lang="en-US" sz="1700" dirty="0"/>
          </a:p>
          <a:p>
            <a:pPr marL="0" indent="0">
              <a:buNone/>
            </a:pPr>
            <a:r>
              <a:rPr lang="en-US" dirty="0" smtClean="0"/>
              <a:t>4.) </a:t>
            </a:r>
            <a:r>
              <a:rPr lang="en-US" i="1" dirty="0" smtClean="0"/>
              <a:t>Explore/Refine </a:t>
            </a:r>
            <a:r>
              <a:rPr lang="en-US" i="1" dirty="0"/>
              <a:t>model settings beyond the RACE standard used for 2020</a:t>
            </a:r>
            <a:r>
              <a:rPr lang="en-US" dirty="0" smtClean="0"/>
              <a:t>.</a:t>
            </a:r>
          </a:p>
          <a:p>
            <a:pPr marL="457200" lvl="1" indent="0">
              <a:buNone/>
            </a:pPr>
            <a:r>
              <a:rPr lang="en-US" sz="1700" dirty="0" smtClean="0"/>
              <a:t>- Multiple </a:t>
            </a:r>
            <a:r>
              <a:rPr lang="en-US" sz="1700" dirty="0" err="1" smtClean="0"/>
              <a:t>ObsModel</a:t>
            </a:r>
            <a:r>
              <a:rPr lang="en-US" sz="1700" dirty="0" smtClean="0"/>
              <a:t>/knot/covariate settings tested</a:t>
            </a:r>
          </a:p>
          <a:p>
            <a:pPr marL="0" indent="0">
              <a:buNone/>
            </a:pPr>
            <a:r>
              <a:rPr lang="en-US" dirty="0" smtClean="0"/>
              <a:t>5.) </a:t>
            </a:r>
            <a:r>
              <a:rPr lang="en-US" i="1" dirty="0" smtClean="0"/>
              <a:t>Residual diagnostics for VAST (Andre Punt’s recommendation RE: SAFS       think tank)</a:t>
            </a:r>
          </a:p>
          <a:p>
            <a:pPr marL="457200" lvl="1" indent="0">
              <a:buNone/>
            </a:pPr>
            <a:r>
              <a:rPr lang="en-US" sz="1700" dirty="0" smtClean="0"/>
              <a:t>- </a:t>
            </a:r>
            <a:r>
              <a:rPr lang="en-US" sz="1700" dirty="0" err="1" smtClean="0"/>
              <a:t>DHARMa</a:t>
            </a:r>
            <a:r>
              <a:rPr lang="en-US" sz="1700" dirty="0" smtClean="0"/>
              <a:t> procedures implemented and diagnostics presented here</a:t>
            </a:r>
          </a:p>
          <a:p>
            <a:pPr marL="0" indent="0">
              <a:buNone/>
            </a:pPr>
            <a:r>
              <a:rPr lang="en-US" dirty="0" smtClean="0"/>
              <a:t>6.) </a:t>
            </a:r>
            <a:r>
              <a:rPr lang="en-US" i="1" dirty="0" smtClean="0"/>
              <a:t>Implement barrier method for SMBKC</a:t>
            </a:r>
          </a:p>
          <a:p>
            <a:pPr marL="457200" lvl="1" indent="0">
              <a:buNone/>
            </a:pPr>
            <a:r>
              <a:rPr lang="en-US" dirty="0" smtClean="0"/>
              <a:t>- Barrier method implemented and initial results presented here</a:t>
            </a:r>
            <a:endParaRPr lang="en-US" dirty="0"/>
          </a:p>
        </p:txBody>
      </p:sp>
    </p:spTree>
    <p:extLst>
      <p:ext uri="{BB962C8B-B14F-4D97-AF65-F5344CB8AC3E}">
        <p14:creationId xmlns:p14="http://schemas.microsoft.com/office/powerpoint/2010/main" val="19694180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DHARMA cont.</a:t>
            </a:r>
            <a:endParaRPr lang="en-US" dirty="0"/>
          </a:p>
        </p:txBody>
      </p:sp>
      <p:sp>
        <p:nvSpPr>
          <p:cNvPr id="5" name="Content Placeholder 4"/>
          <p:cNvSpPr>
            <a:spLocks noGrp="1"/>
          </p:cNvSpPr>
          <p:nvPr>
            <p:ph idx="1"/>
          </p:nvPr>
        </p:nvSpPr>
        <p:spPr/>
        <p:txBody>
          <a:bodyPr/>
          <a:lstStyle/>
          <a:p>
            <a:r>
              <a:rPr lang="en-US" dirty="0" smtClean="0"/>
              <a:t>Issues </a:t>
            </a:r>
          </a:p>
          <a:p>
            <a:pPr lvl="1"/>
            <a:r>
              <a:rPr lang="en-US" dirty="0" smtClean="0"/>
              <a:t>Output p-values are likely skewed, and not currently considered reliable</a:t>
            </a:r>
          </a:p>
          <a:p>
            <a:pPr lvl="1"/>
            <a:r>
              <a:rPr lang="en-US" dirty="0" smtClean="0"/>
              <a:t>Some question as to the interpretation of the p-values in context of VAST </a:t>
            </a:r>
          </a:p>
          <a:p>
            <a:r>
              <a:rPr lang="en-US" dirty="0" smtClean="0"/>
              <a:t>Currently being investigated </a:t>
            </a:r>
          </a:p>
          <a:p>
            <a:r>
              <a:rPr lang="en-US" dirty="0" smtClean="0"/>
              <a:t>P-values in presented diagnostics should be considered skeptically</a:t>
            </a:r>
          </a:p>
          <a:p>
            <a:r>
              <a:rPr lang="en-US" dirty="0" smtClean="0"/>
              <a:t>Quantile residual maps are extremely difficult to read, and not presented here</a:t>
            </a:r>
          </a:p>
          <a:p>
            <a:pPr lvl="1"/>
            <a:r>
              <a:rPr lang="en-US" dirty="0" smtClean="0"/>
              <a:t>Spatial trends where observed were not what I would consider severe enough to reject models</a:t>
            </a:r>
          </a:p>
        </p:txBody>
      </p:sp>
    </p:spTree>
    <p:extLst>
      <p:ext uri="{BB962C8B-B14F-4D97-AF65-F5344CB8AC3E}">
        <p14:creationId xmlns:p14="http://schemas.microsoft.com/office/powerpoint/2010/main" val="14532707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CE4BF-27D5-4118-879E-EEBB8D9E2E2C}"/>
              </a:ext>
            </a:extLst>
          </p:cNvPr>
          <p:cNvSpPr>
            <a:spLocks noGrp="1"/>
          </p:cNvSpPr>
          <p:nvPr>
            <p:ph type="title"/>
          </p:nvPr>
        </p:nvSpPr>
        <p:spPr>
          <a:xfrm>
            <a:off x="2133600" y="452718"/>
            <a:ext cx="7917234" cy="1400530"/>
          </a:xfrm>
        </p:spPr>
        <p:txBody>
          <a:bodyPr/>
          <a:lstStyle/>
          <a:p>
            <a:r>
              <a:rPr lang="en-US" dirty="0"/>
              <a:t>Bristol Bay red king crab</a:t>
            </a:r>
          </a:p>
        </p:txBody>
      </p:sp>
      <p:pic>
        <p:nvPicPr>
          <p:cNvPr id="4" name="Content Placeholder 3">
            <a:extLst>
              <a:ext uri="{FF2B5EF4-FFF2-40B4-BE49-F238E27FC236}">
                <a16:creationId xmlns:a16="http://schemas.microsoft.com/office/drawing/2014/main" id="{49F2A258-719C-4E12-915C-00DB6CD8847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51234" y="1658814"/>
            <a:ext cx="5801233" cy="4427014"/>
          </a:xfrm>
          <a:prstGeom prst="rect">
            <a:avLst/>
          </a:prstGeom>
        </p:spPr>
      </p:pic>
    </p:spTree>
    <p:extLst>
      <p:ext uri="{BB962C8B-B14F-4D97-AF65-F5344CB8AC3E}">
        <p14:creationId xmlns:p14="http://schemas.microsoft.com/office/powerpoint/2010/main" val="36888703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1D63C-5A0F-4ADC-9C4E-5C369582E60F}"/>
              </a:ext>
            </a:extLst>
          </p:cNvPr>
          <p:cNvSpPr>
            <a:spLocks noGrp="1"/>
          </p:cNvSpPr>
          <p:nvPr>
            <p:ph type="title"/>
          </p:nvPr>
        </p:nvSpPr>
        <p:spPr>
          <a:xfrm>
            <a:off x="3089031" y="89938"/>
            <a:ext cx="6944219" cy="1035478"/>
          </a:xfrm>
        </p:spPr>
        <p:txBody>
          <a:bodyPr/>
          <a:lstStyle/>
          <a:p>
            <a:r>
              <a:rPr lang="en-US" dirty="0"/>
              <a:t>Data by year</a:t>
            </a:r>
          </a:p>
        </p:txBody>
      </p:sp>
      <p:pic>
        <p:nvPicPr>
          <p:cNvPr id="9" name="Content Placeholder 8">
            <a:extLst>
              <a:ext uri="{FF2B5EF4-FFF2-40B4-BE49-F238E27FC236}">
                <a16:creationId xmlns:a16="http://schemas.microsoft.com/office/drawing/2014/main" id="{7268A65C-733A-4101-A0DE-91576B7FF33D}"/>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2745215" y="1125416"/>
            <a:ext cx="5642646" cy="5642646"/>
          </a:xfrm>
        </p:spPr>
      </p:pic>
    </p:spTree>
    <p:extLst>
      <p:ext uri="{BB962C8B-B14F-4D97-AF65-F5344CB8AC3E}">
        <p14:creationId xmlns:p14="http://schemas.microsoft.com/office/powerpoint/2010/main" val="36999288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12B8EE-82F2-4436-BE6A-E769B210AEDD}"/>
              </a:ext>
            </a:extLst>
          </p:cNvPr>
          <p:cNvSpPr>
            <a:spLocks noGrp="1"/>
          </p:cNvSpPr>
          <p:nvPr>
            <p:ph type="title"/>
          </p:nvPr>
        </p:nvSpPr>
        <p:spPr>
          <a:xfrm>
            <a:off x="646111" y="452718"/>
            <a:ext cx="9404723" cy="1270574"/>
          </a:xfrm>
        </p:spPr>
        <p:txBody>
          <a:bodyPr/>
          <a:lstStyle/>
          <a:p>
            <a:r>
              <a:rPr lang="en-US" dirty="0"/>
              <a:t>Extrapolation area/knots</a:t>
            </a:r>
          </a:p>
        </p:txBody>
      </p:sp>
      <p:sp>
        <p:nvSpPr>
          <p:cNvPr id="5" name="Text Placeholder 4">
            <a:extLst>
              <a:ext uri="{FF2B5EF4-FFF2-40B4-BE49-F238E27FC236}">
                <a16:creationId xmlns:a16="http://schemas.microsoft.com/office/drawing/2014/main" id="{CBD94B42-C4AE-4AFF-9566-834AE2DE84FB}"/>
              </a:ext>
            </a:extLst>
          </p:cNvPr>
          <p:cNvSpPr>
            <a:spLocks noGrp="1"/>
          </p:cNvSpPr>
          <p:nvPr>
            <p:ph type="body" idx="1"/>
          </p:nvPr>
        </p:nvSpPr>
        <p:spPr>
          <a:xfrm>
            <a:off x="1245022" y="1616869"/>
            <a:ext cx="1792287" cy="576262"/>
          </a:xfrm>
        </p:spPr>
        <p:txBody>
          <a:bodyPr/>
          <a:lstStyle/>
          <a:p>
            <a:r>
              <a:rPr lang="en-US" dirty="0"/>
              <a:t>250 knots</a:t>
            </a:r>
          </a:p>
        </p:txBody>
      </p:sp>
      <p:pic>
        <p:nvPicPr>
          <p:cNvPr id="10" name="Content Placeholder 9">
            <a:extLst>
              <a:ext uri="{FF2B5EF4-FFF2-40B4-BE49-F238E27FC236}">
                <a16:creationId xmlns:a16="http://schemas.microsoft.com/office/drawing/2014/main" id="{0EA20631-C107-4D8B-8736-9ACB5A02D1F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70297" y="2193131"/>
            <a:ext cx="3741738" cy="3741738"/>
          </a:xfrm>
        </p:spPr>
      </p:pic>
      <p:sp>
        <p:nvSpPr>
          <p:cNvPr id="7" name="Text Placeholder 6">
            <a:extLst>
              <a:ext uri="{FF2B5EF4-FFF2-40B4-BE49-F238E27FC236}">
                <a16:creationId xmlns:a16="http://schemas.microsoft.com/office/drawing/2014/main" id="{61A9367C-AA1E-4454-B7D2-BF27E057AA2E}"/>
              </a:ext>
            </a:extLst>
          </p:cNvPr>
          <p:cNvSpPr>
            <a:spLocks noGrp="1"/>
          </p:cNvSpPr>
          <p:nvPr>
            <p:ph type="body" sz="quarter" idx="3"/>
          </p:nvPr>
        </p:nvSpPr>
        <p:spPr>
          <a:xfrm>
            <a:off x="4709747" y="1616869"/>
            <a:ext cx="2130669" cy="576262"/>
          </a:xfrm>
        </p:spPr>
        <p:txBody>
          <a:bodyPr/>
          <a:lstStyle/>
          <a:p>
            <a:r>
              <a:rPr lang="en-US" dirty="0"/>
              <a:t>500 knots</a:t>
            </a:r>
          </a:p>
        </p:txBody>
      </p:sp>
      <p:pic>
        <p:nvPicPr>
          <p:cNvPr id="12" name="Content Placeholder 11">
            <a:extLst>
              <a:ext uri="{FF2B5EF4-FFF2-40B4-BE49-F238E27FC236}">
                <a16:creationId xmlns:a16="http://schemas.microsoft.com/office/drawing/2014/main" id="{4E8613A4-426A-498B-8B7A-DD0081349B43}"/>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059116" y="2193131"/>
            <a:ext cx="3741738" cy="3741738"/>
          </a:xfrm>
        </p:spPr>
      </p:pic>
      <p:pic>
        <p:nvPicPr>
          <p:cNvPr id="14" name="Picture 13">
            <a:extLst>
              <a:ext uri="{FF2B5EF4-FFF2-40B4-BE49-F238E27FC236}">
                <a16:creationId xmlns:a16="http://schemas.microsoft.com/office/drawing/2014/main" id="{58814987-D7E6-4C16-AFAC-0449663149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7935" y="2193131"/>
            <a:ext cx="3732884" cy="3732884"/>
          </a:xfrm>
          <a:prstGeom prst="rect">
            <a:avLst/>
          </a:prstGeom>
        </p:spPr>
      </p:pic>
      <p:sp>
        <p:nvSpPr>
          <p:cNvPr id="15" name="Text Placeholder 6">
            <a:extLst>
              <a:ext uri="{FF2B5EF4-FFF2-40B4-BE49-F238E27FC236}">
                <a16:creationId xmlns:a16="http://schemas.microsoft.com/office/drawing/2014/main" id="{48DF7F82-60F0-48A8-B3A7-C5AD91B7EC09}"/>
              </a:ext>
            </a:extLst>
          </p:cNvPr>
          <p:cNvSpPr txBox="1">
            <a:spLocks/>
          </p:cNvSpPr>
          <p:nvPr/>
        </p:nvSpPr>
        <p:spPr>
          <a:xfrm>
            <a:off x="8816309" y="1592507"/>
            <a:ext cx="2130669"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a:t>750 knots</a:t>
            </a:r>
          </a:p>
        </p:txBody>
      </p:sp>
    </p:spTree>
    <p:extLst>
      <p:ext uri="{BB962C8B-B14F-4D97-AF65-F5344CB8AC3E}">
        <p14:creationId xmlns:p14="http://schemas.microsoft.com/office/powerpoint/2010/main" val="20488167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EBF0D-E998-492D-9EED-486DAFA1E627}"/>
              </a:ext>
            </a:extLst>
          </p:cNvPr>
          <p:cNvSpPr>
            <a:spLocks noGrp="1"/>
          </p:cNvSpPr>
          <p:nvPr>
            <p:ph type="title"/>
          </p:nvPr>
        </p:nvSpPr>
        <p:spPr>
          <a:xfrm>
            <a:off x="2315308" y="452718"/>
            <a:ext cx="7735526" cy="1400530"/>
          </a:xfrm>
        </p:spPr>
        <p:txBody>
          <a:bodyPr/>
          <a:lstStyle/>
          <a:p>
            <a:r>
              <a:rPr lang="en-US" dirty="0"/>
              <a:t>Biomass estimates</a:t>
            </a:r>
          </a:p>
        </p:txBody>
      </p:sp>
      <p:sp>
        <p:nvSpPr>
          <p:cNvPr id="6" name="Text Placeholder 5">
            <a:extLst>
              <a:ext uri="{FF2B5EF4-FFF2-40B4-BE49-F238E27FC236}">
                <a16:creationId xmlns:a16="http://schemas.microsoft.com/office/drawing/2014/main" id="{79152D24-A37A-4963-BB28-382A443A90F1}"/>
              </a:ext>
            </a:extLst>
          </p:cNvPr>
          <p:cNvSpPr>
            <a:spLocks noGrp="1"/>
          </p:cNvSpPr>
          <p:nvPr>
            <p:ph type="body" idx="1"/>
          </p:nvPr>
        </p:nvSpPr>
        <p:spPr>
          <a:xfrm>
            <a:off x="2011852" y="1680656"/>
            <a:ext cx="4396338" cy="576262"/>
          </a:xfrm>
        </p:spPr>
        <p:txBody>
          <a:bodyPr/>
          <a:lstStyle/>
          <a:p>
            <a:r>
              <a:rPr lang="en-US" dirty="0" smtClean="0"/>
              <a:t>Gamma </a:t>
            </a:r>
            <a:r>
              <a:rPr lang="en-US" dirty="0" err="1" smtClean="0"/>
              <a:t>obs</a:t>
            </a:r>
            <a:r>
              <a:rPr lang="en-US" dirty="0" smtClean="0"/>
              <a:t> model</a:t>
            </a:r>
            <a:endParaRPr lang="en-US" dirty="0"/>
          </a:p>
        </p:txBody>
      </p:sp>
      <p:pic>
        <p:nvPicPr>
          <p:cNvPr id="11" name="Content Placeholder 10">
            <a:extLst>
              <a:ext uri="{FF2B5EF4-FFF2-40B4-BE49-F238E27FC236}">
                <a16:creationId xmlns:a16="http://schemas.microsoft.com/office/drawing/2014/main" id="{7B538B18-69C9-44AC-9724-3FFAAF8DC69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8909" y="2296130"/>
            <a:ext cx="4860192" cy="3814220"/>
          </a:xfrm>
        </p:spPr>
      </p:pic>
      <p:sp>
        <p:nvSpPr>
          <p:cNvPr id="8" name="Text Placeholder 7">
            <a:extLst>
              <a:ext uri="{FF2B5EF4-FFF2-40B4-BE49-F238E27FC236}">
                <a16:creationId xmlns:a16="http://schemas.microsoft.com/office/drawing/2014/main" id="{AD98332E-F9A4-4CBC-BB48-B4E3B7CD68FB}"/>
              </a:ext>
            </a:extLst>
          </p:cNvPr>
          <p:cNvSpPr>
            <a:spLocks noGrp="1"/>
          </p:cNvSpPr>
          <p:nvPr>
            <p:ph type="body" sz="quarter" idx="3"/>
          </p:nvPr>
        </p:nvSpPr>
        <p:spPr>
          <a:xfrm>
            <a:off x="6563763" y="1719868"/>
            <a:ext cx="4396339" cy="576262"/>
          </a:xfrm>
        </p:spPr>
        <p:txBody>
          <a:bodyPr/>
          <a:lstStyle/>
          <a:p>
            <a:r>
              <a:rPr lang="en-US" dirty="0" smtClean="0"/>
              <a:t>Lognormal </a:t>
            </a:r>
            <a:r>
              <a:rPr lang="en-US" dirty="0" err="1"/>
              <a:t>obs</a:t>
            </a:r>
            <a:r>
              <a:rPr lang="en-US" dirty="0"/>
              <a:t> model</a:t>
            </a:r>
            <a:endParaRPr lang="en-US" dirty="0"/>
          </a:p>
        </p:txBody>
      </p:sp>
      <p:pic>
        <p:nvPicPr>
          <p:cNvPr id="13" name="Content Placeholder 12">
            <a:extLst>
              <a:ext uri="{FF2B5EF4-FFF2-40B4-BE49-F238E27FC236}">
                <a16:creationId xmlns:a16="http://schemas.microsoft.com/office/drawing/2014/main" id="{CCCFD41A-68DF-448B-BD76-8C96B9080F37}"/>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654674" y="2296130"/>
            <a:ext cx="4860191" cy="3814220"/>
          </a:xfrm>
        </p:spPr>
      </p:pic>
    </p:spTree>
    <p:extLst>
      <p:ext uri="{BB962C8B-B14F-4D97-AF65-F5344CB8AC3E}">
        <p14:creationId xmlns:p14="http://schemas.microsoft.com/office/powerpoint/2010/main" val="12259126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0A786-5096-4DBA-944F-8EDB6F0F34A9}"/>
              </a:ext>
            </a:extLst>
          </p:cNvPr>
          <p:cNvSpPr>
            <a:spLocks noGrp="1"/>
          </p:cNvSpPr>
          <p:nvPr>
            <p:ph type="title"/>
          </p:nvPr>
        </p:nvSpPr>
        <p:spPr/>
        <p:txBody>
          <a:bodyPr/>
          <a:lstStyle/>
          <a:p>
            <a:r>
              <a:rPr lang="en-US" dirty="0"/>
              <a:t>Biomass estimates w/ CIs</a:t>
            </a:r>
          </a:p>
        </p:txBody>
      </p:sp>
      <p:sp>
        <p:nvSpPr>
          <p:cNvPr id="3" name="Text Placeholder 2">
            <a:extLst>
              <a:ext uri="{FF2B5EF4-FFF2-40B4-BE49-F238E27FC236}">
                <a16:creationId xmlns:a16="http://schemas.microsoft.com/office/drawing/2014/main" id="{124C2600-B233-44DF-84B2-98CB2E2793BF}"/>
              </a:ext>
            </a:extLst>
          </p:cNvPr>
          <p:cNvSpPr>
            <a:spLocks noGrp="1"/>
          </p:cNvSpPr>
          <p:nvPr>
            <p:ph type="body" idx="1"/>
          </p:nvPr>
        </p:nvSpPr>
        <p:spPr>
          <a:xfrm>
            <a:off x="1966180" y="1565117"/>
            <a:ext cx="2893035" cy="576262"/>
          </a:xfrm>
        </p:spPr>
        <p:txBody>
          <a:bodyPr/>
          <a:lstStyle/>
          <a:p>
            <a:r>
              <a:rPr lang="en-US" dirty="0"/>
              <a:t>Gamma</a:t>
            </a:r>
          </a:p>
        </p:txBody>
      </p:sp>
      <p:pic>
        <p:nvPicPr>
          <p:cNvPr id="8" name="Content Placeholder 7">
            <a:extLst>
              <a:ext uri="{FF2B5EF4-FFF2-40B4-BE49-F238E27FC236}">
                <a16:creationId xmlns:a16="http://schemas.microsoft.com/office/drawing/2014/main" id="{EF93756F-C2E2-4EFE-A2D2-5CEA23A8127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8805" y="2250745"/>
            <a:ext cx="5511665" cy="4154451"/>
          </a:xfrm>
        </p:spPr>
      </p:pic>
      <p:sp>
        <p:nvSpPr>
          <p:cNvPr id="5" name="Text Placeholder 4">
            <a:extLst>
              <a:ext uri="{FF2B5EF4-FFF2-40B4-BE49-F238E27FC236}">
                <a16:creationId xmlns:a16="http://schemas.microsoft.com/office/drawing/2014/main" id="{8BDA0C49-AB8D-45BD-94A1-C75E212DD283}"/>
              </a:ext>
            </a:extLst>
          </p:cNvPr>
          <p:cNvSpPr>
            <a:spLocks noGrp="1"/>
          </p:cNvSpPr>
          <p:nvPr>
            <p:ph type="body" sz="quarter" idx="3"/>
          </p:nvPr>
        </p:nvSpPr>
        <p:spPr>
          <a:xfrm>
            <a:off x="5724833" y="1607662"/>
            <a:ext cx="4396339" cy="576262"/>
          </a:xfrm>
        </p:spPr>
        <p:txBody>
          <a:bodyPr/>
          <a:lstStyle/>
          <a:p>
            <a:r>
              <a:rPr lang="en-US" dirty="0" smtClean="0"/>
              <a:t>Lognormal</a:t>
            </a:r>
            <a:endParaRPr lang="en-US" dirty="0"/>
          </a:p>
        </p:txBody>
      </p:sp>
      <p:pic>
        <p:nvPicPr>
          <p:cNvPr id="10" name="Content Placeholder 9">
            <a:extLst>
              <a:ext uri="{FF2B5EF4-FFF2-40B4-BE49-F238E27FC236}">
                <a16:creationId xmlns:a16="http://schemas.microsoft.com/office/drawing/2014/main" id="{C232F248-134C-40FF-B06A-7FFD0D3D71EE}"/>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655045" y="2250744"/>
            <a:ext cx="5511665" cy="4154451"/>
          </a:xfrm>
        </p:spPr>
      </p:pic>
    </p:spTree>
    <p:extLst>
      <p:ext uri="{BB962C8B-B14F-4D97-AF65-F5344CB8AC3E}">
        <p14:creationId xmlns:p14="http://schemas.microsoft.com/office/powerpoint/2010/main" val="15323209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CI </a:t>
            </a:r>
            <a:r>
              <a:rPr lang="en-US" sz="3600" dirty="0" smtClean="0"/>
              <a:t>comparisons-Gamma </a:t>
            </a:r>
            <a:r>
              <a:rPr lang="en-US" sz="3600" dirty="0" err="1"/>
              <a:t>o</a:t>
            </a:r>
            <a:r>
              <a:rPr lang="en-US" sz="3600" dirty="0" err="1" smtClean="0"/>
              <a:t>bs</a:t>
            </a:r>
            <a:r>
              <a:rPr lang="en-US" sz="3600" dirty="0" smtClean="0"/>
              <a:t> model</a:t>
            </a:r>
            <a:endParaRPr lang="en-US" sz="3600" dirty="0"/>
          </a:p>
        </p:txBody>
      </p:sp>
      <p:sp>
        <p:nvSpPr>
          <p:cNvPr id="3" name="Text Placeholder 2"/>
          <p:cNvSpPr>
            <a:spLocks noGrp="1"/>
          </p:cNvSpPr>
          <p:nvPr>
            <p:ph type="body" idx="1"/>
          </p:nvPr>
        </p:nvSpPr>
        <p:spPr/>
        <p:txBody>
          <a:bodyPr/>
          <a:lstStyle/>
          <a:p>
            <a:r>
              <a:rPr lang="en-US" dirty="0" smtClean="0"/>
              <a:t>750 vs 500 kts</a:t>
            </a:r>
            <a:endParaRPr lang="en-US" dirty="0"/>
          </a:p>
        </p:txBody>
      </p:sp>
      <p:sp>
        <p:nvSpPr>
          <p:cNvPr id="5" name="Text Placeholder 4"/>
          <p:cNvSpPr>
            <a:spLocks noGrp="1"/>
          </p:cNvSpPr>
          <p:nvPr>
            <p:ph type="body" sz="quarter" idx="3"/>
          </p:nvPr>
        </p:nvSpPr>
        <p:spPr/>
        <p:txBody>
          <a:bodyPr/>
          <a:lstStyle/>
          <a:p>
            <a:r>
              <a:rPr lang="en-US" dirty="0" smtClean="0"/>
              <a:t>750 vs 250 kts</a:t>
            </a:r>
            <a:endParaRPr lang="en-US" dirty="0"/>
          </a:p>
        </p:txBody>
      </p:sp>
      <p:pic>
        <p:nvPicPr>
          <p:cNvPr id="7" name="Content Placeholder 6">
            <a:extLst>
              <a:ext uri="{FF2B5EF4-FFF2-40B4-BE49-F238E27FC236}">
                <a16:creationId xmlns:a16="http://schemas.microsoft.com/office/drawing/2014/main" id="{C86F0759-B38C-469A-B851-823B616CAB3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103313" y="2750775"/>
            <a:ext cx="4395787" cy="3269388"/>
          </a:xfrm>
          <a:prstGeom prst="rect">
            <a:avLst/>
          </a:prstGeom>
        </p:spPr>
      </p:pic>
      <p:pic>
        <p:nvPicPr>
          <p:cNvPr id="8" name="Content Placeholder 4">
            <a:extLst>
              <a:ext uri="{FF2B5EF4-FFF2-40B4-BE49-F238E27FC236}">
                <a16:creationId xmlns:a16="http://schemas.microsoft.com/office/drawing/2014/main" id="{7B4AA491-E013-43CE-B67C-C76B039939EF}"/>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654675" y="2750774"/>
            <a:ext cx="4395788" cy="3269389"/>
          </a:xfrm>
        </p:spPr>
      </p:pic>
    </p:spTree>
    <p:extLst>
      <p:ext uri="{BB962C8B-B14F-4D97-AF65-F5344CB8AC3E}">
        <p14:creationId xmlns:p14="http://schemas.microsoft.com/office/powerpoint/2010/main" val="3397259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BC95F-495C-4202-A597-72C54EF8B0A5}"/>
              </a:ext>
            </a:extLst>
          </p:cNvPr>
          <p:cNvSpPr>
            <a:spLocks noGrp="1"/>
          </p:cNvSpPr>
          <p:nvPr>
            <p:ph type="title"/>
          </p:nvPr>
        </p:nvSpPr>
        <p:spPr>
          <a:xfrm>
            <a:off x="2813539" y="0"/>
            <a:ext cx="6891465" cy="1400530"/>
          </a:xfrm>
        </p:spPr>
        <p:txBody>
          <a:bodyPr/>
          <a:lstStyle/>
          <a:p>
            <a:r>
              <a:rPr lang="en-US" dirty="0"/>
              <a:t>Density maps</a:t>
            </a:r>
          </a:p>
        </p:txBody>
      </p:sp>
      <p:sp>
        <p:nvSpPr>
          <p:cNvPr id="3" name="Text Placeholder 2">
            <a:extLst>
              <a:ext uri="{FF2B5EF4-FFF2-40B4-BE49-F238E27FC236}">
                <a16:creationId xmlns:a16="http://schemas.microsoft.com/office/drawing/2014/main" id="{769CA95C-166D-4C4D-A906-8754E8F7F503}"/>
              </a:ext>
            </a:extLst>
          </p:cNvPr>
          <p:cNvSpPr>
            <a:spLocks noGrp="1"/>
          </p:cNvSpPr>
          <p:nvPr>
            <p:ph type="body" idx="1"/>
          </p:nvPr>
        </p:nvSpPr>
        <p:spPr>
          <a:xfrm>
            <a:off x="957136" y="939154"/>
            <a:ext cx="4396338" cy="576262"/>
          </a:xfrm>
        </p:spPr>
        <p:txBody>
          <a:bodyPr/>
          <a:lstStyle/>
          <a:p>
            <a:r>
              <a:rPr lang="en-US" dirty="0"/>
              <a:t>750 knots - Gamma</a:t>
            </a:r>
          </a:p>
        </p:txBody>
      </p:sp>
      <p:sp>
        <p:nvSpPr>
          <p:cNvPr id="5" name="Text Placeholder 4">
            <a:extLst>
              <a:ext uri="{FF2B5EF4-FFF2-40B4-BE49-F238E27FC236}">
                <a16:creationId xmlns:a16="http://schemas.microsoft.com/office/drawing/2014/main" id="{A191A25C-D1C3-4158-8078-C4A77D66FB1E}"/>
              </a:ext>
            </a:extLst>
          </p:cNvPr>
          <p:cNvSpPr>
            <a:spLocks noGrp="1"/>
          </p:cNvSpPr>
          <p:nvPr>
            <p:ph type="body" sz="quarter" idx="3"/>
          </p:nvPr>
        </p:nvSpPr>
        <p:spPr>
          <a:xfrm>
            <a:off x="6838525" y="988396"/>
            <a:ext cx="4396339" cy="576262"/>
          </a:xfrm>
        </p:spPr>
        <p:txBody>
          <a:bodyPr/>
          <a:lstStyle/>
          <a:p>
            <a:r>
              <a:rPr lang="en-US" dirty="0"/>
              <a:t>750 knots - Lognormal</a:t>
            </a:r>
          </a:p>
        </p:txBody>
      </p:sp>
      <p:pic>
        <p:nvPicPr>
          <p:cNvPr id="7" name="Content Placeholder 12">
            <a:extLst>
              <a:ext uri="{FF2B5EF4-FFF2-40B4-BE49-F238E27FC236}">
                <a16:creationId xmlns:a16="http://schemas.microsoft.com/office/drawing/2014/main" id="{BBAB0B94-D80D-4A50-A708-E07F9CCFA010}"/>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70009" y="1630302"/>
            <a:ext cx="5993982" cy="4571206"/>
          </a:xfrm>
          <a:prstGeom prst="rect">
            <a:avLst/>
          </a:prstGeom>
        </p:spPr>
      </p:pic>
      <p:pic>
        <p:nvPicPr>
          <p:cNvPr id="8" name="Content Placeholder 14">
            <a:extLst>
              <a:ext uri="{FF2B5EF4-FFF2-40B4-BE49-F238E27FC236}">
                <a16:creationId xmlns:a16="http://schemas.microsoft.com/office/drawing/2014/main" id="{588E342E-1315-4114-A9D0-0F72B8F42750}"/>
              </a:ext>
            </a:extLst>
          </p:cNvPr>
          <p:cNvPicPr>
            <a:picLocks noGrp="1" noChangeAspect="1"/>
          </p:cNvPicPr>
          <p:nvPr>
            <p:ph sz="quarter" idx="4"/>
          </p:nvPr>
        </p:nvPicPr>
        <p:blipFill>
          <a:blip r:embed="rId4" cstate="hqprint">
            <a:extLst>
              <a:ext uri="{28A0092B-C50C-407E-A947-70E740481C1C}">
                <a14:useLocalDpi xmlns:a14="http://schemas.microsoft.com/office/drawing/2010/main" val="0"/>
              </a:ext>
            </a:extLst>
          </a:blip>
          <a:stretch>
            <a:fillRect/>
          </a:stretch>
        </p:blipFill>
        <p:spPr>
          <a:xfrm>
            <a:off x="6128009" y="1630302"/>
            <a:ext cx="6025991" cy="4595617"/>
          </a:xfrm>
        </p:spPr>
      </p:pic>
    </p:spTree>
    <p:extLst>
      <p:ext uri="{BB962C8B-B14F-4D97-AF65-F5344CB8AC3E}">
        <p14:creationId xmlns:p14="http://schemas.microsoft.com/office/powerpoint/2010/main" val="585295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C18A6-082F-4DC0-BC6C-7F745775C753}"/>
              </a:ext>
            </a:extLst>
          </p:cNvPr>
          <p:cNvSpPr>
            <a:spLocks noGrp="1"/>
          </p:cNvSpPr>
          <p:nvPr>
            <p:ph type="title"/>
          </p:nvPr>
        </p:nvSpPr>
        <p:spPr>
          <a:xfrm>
            <a:off x="1015388" y="42410"/>
            <a:ext cx="9404723" cy="1400530"/>
          </a:xfrm>
        </p:spPr>
        <p:txBody>
          <a:bodyPr/>
          <a:lstStyle/>
          <a:p>
            <a:r>
              <a:rPr lang="en-US" dirty="0"/>
              <a:t>Quantile residuals - Gamma</a:t>
            </a:r>
          </a:p>
        </p:txBody>
      </p:sp>
      <p:sp>
        <p:nvSpPr>
          <p:cNvPr id="3" name="Text Placeholder 2">
            <a:extLst>
              <a:ext uri="{FF2B5EF4-FFF2-40B4-BE49-F238E27FC236}">
                <a16:creationId xmlns:a16="http://schemas.microsoft.com/office/drawing/2014/main" id="{C215FD61-881E-41F9-98EA-E88A19067B6E}"/>
              </a:ext>
            </a:extLst>
          </p:cNvPr>
          <p:cNvSpPr>
            <a:spLocks noGrp="1"/>
          </p:cNvSpPr>
          <p:nvPr>
            <p:ph type="body" idx="1"/>
          </p:nvPr>
        </p:nvSpPr>
        <p:spPr>
          <a:xfrm>
            <a:off x="1771889" y="899332"/>
            <a:ext cx="1786425" cy="576262"/>
          </a:xfrm>
        </p:spPr>
        <p:txBody>
          <a:bodyPr/>
          <a:lstStyle/>
          <a:p>
            <a:r>
              <a:rPr lang="en-US" dirty="0"/>
              <a:t>250 knots</a:t>
            </a:r>
          </a:p>
        </p:txBody>
      </p:sp>
      <p:pic>
        <p:nvPicPr>
          <p:cNvPr id="8" name="Content Placeholder 7">
            <a:extLst>
              <a:ext uri="{FF2B5EF4-FFF2-40B4-BE49-F238E27FC236}">
                <a16:creationId xmlns:a16="http://schemas.microsoft.com/office/drawing/2014/main" id="{64176529-DEB8-4FC2-AD38-F94A895BA79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092" y="1514124"/>
            <a:ext cx="4966890" cy="2483445"/>
          </a:xfrm>
        </p:spPr>
      </p:pic>
      <p:sp>
        <p:nvSpPr>
          <p:cNvPr id="5" name="Text Placeholder 4">
            <a:extLst>
              <a:ext uri="{FF2B5EF4-FFF2-40B4-BE49-F238E27FC236}">
                <a16:creationId xmlns:a16="http://schemas.microsoft.com/office/drawing/2014/main" id="{53EF8768-0298-45C8-81AC-82852602961C}"/>
              </a:ext>
            </a:extLst>
          </p:cNvPr>
          <p:cNvSpPr>
            <a:spLocks noGrp="1"/>
          </p:cNvSpPr>
          <p:nvPr>
            <p:ph type="body" sz="quarter" idx="3"/>
          </p:nvPr>
        </p:nvSpPr>
        <p:spPr>
          <a:xfrm>
            <a:off x="8497341" y="937862"/>
            <a:ext cx="1736905" cy="576262"/>
          </a:xfrm>
        </p:spPr>
        <p:txBody>
          <a:bodyPr/>
          <a:lstStyle/>
          <a:p>
            <a:r>
              <a:rPr lang="en-US" dirty="0"/>
              <a:t>500 knots</a:t>
            </a:r>
          </a:p>
        </p:txBody>
      </p:sp>
      <p:pic>
        <p:nvPicPr>
          <p:cNvPr id="10" name="Content Placeholder 9">
            <a:extLst>
              <a:ext uri="{FF2B5EF4-FFF2-40B4-BE49-F238E27FC236}">
                <a16:creationId xmlns:a16="http://schemas.microsoft.com/office/drawing/2014/main" id="{ECF99EFD-B693-4118-B2A1-8C8CC514089B}"/>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7180019" y="1514124"/>
            <a:ext cx="4966890" cy="2483445"/>
          </a:xfrm>
        </p:spPr>
      </p:pic>
      <p:pic>
        <p:nvPicPr>
          <p:cNvPr id="11" name="Content Placeholder 7">
            <a:extLst>
              <a:ext uri="{FF2B5EF4-FFF2-40B4-BE49-F238E27FC236}">
                <a16:creationId xmlns:a16="http://schemas.microsoft.com/office/drawing/2014/main" id="{D730296E-F4F8-4DAD-81E0-9635ADD6B6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1031" y="4106277"/>
            <a:ext cx="5418626" cy="2709313"/>
          </a:xfrm>
          <a:prstGeom prst="rect">
            <a:avLst/>
          </a:prstGeom>
        </p:spPr>
      </p:pic>
      <p:sp>
        <p:nvSpPr>
          <p:cNvPr id="12" name="Text Placeholder 2">
            <a:extLst>
              <a:ext uri="{FF2B5EF4-FFF2-40B4-BE49-F238E27FC236}">
                <a16:creationId xmlns:a16="http://schemas.microsoft.com/office/drawing/2014/main" id="{631522F7-BBA8-454C-A527-413BB2E2C95E}"/>
              </a:ext>
            </a:extLst>
          </p:cNvPr>
          <p:cNvSpPr txBox="1">
            <a:spLocks/>
          </p:cNvSpPr>
          <p:nvPr/>
        </p:nvSpPr>
        <p:spPr>
          <a:xfrm>
            <a:off x="5181418" y="3421307"/>
            <a:ext cx="2092570"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a:t>750 knots</a:t>
            </a:r>
            <a:endParaRPr lang="en-US" dirty="0"/>
          </a:p>
        </p:txBody>
      </p:sp>
    </p:spTree>
    <p:extLst>
      <p:ext uri="{BB962C8B-B14F-4D97-AF65-F5344CB8AC3E}">
        <p14:creationId xmlns:p14="http://schemas.microsoft.com/office/powerpoint/2010/main" val="40041467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E49B5-9982-497A-A752-DE779F7EF85A}"/>
              </a:ext>
            </a:extLst>
          </p:cNvPr>
          <p:cNvSpPr>
            <a:spLocks noGrp="1"/>
          </p:cNvSpPr>
          <p:nvPr>
            <p:ph type="title"/>
          </p:nvPr>
        </p:nvSpPr>
        <p:spPr>
          <a:xfrm>
            <a:off x="669556" y="76200"/>
            <a:ext cx="9404723" cy="914400"/>
          </a:xfrm>
        </p:spPr>
        <p:txBody>
          <a:bodyPr/>
          <a:lstStyle/>
          <a:p>
            <a:r>
              <a:rPr lang="en-US" dirty="0"/>
              <a:t>Quantile residuals - </a:t>
            </a:r>
            <a:r>
              <a:rPr lang="en-US" dirty="0" smtClean="0"/>
              <a:t>Lognormal</a:t>
            </a:r>
            <a:endParaRPr lang="en-US" dirty="0"/>
          </a:p>
        </p:txBody>
      </p:sp>
      <p:sp>
        <p:nvSpPr>
          <p:cNvPr id="3" name="Text Placeholder 2">
            <a:extLst>
              <a:ext uri="{FF2B5EF4-FFF2-40B4-BE49-F238E27FC236}">
                <a16:creationId xmlns:a16="http://schemas.microsoft.com/office/drawing/2014/main" id="{5FC24C6B-1332-4322-A6E6-C035E88B23D6}"/>
              </a:ext>
            </a:extLst>
          </p:cNvPr>
          <p:cNvSpPr>
            <a:spLocks noGrp="1"/>
          </p:cNvSpPr>
          <p:nvPr>
            <p:ph type="body" idx="1"/>
          </p:nvPr>
        </p:nvSpPr>
        <p:spPr>
          <a:xfrm>
            <a:off x="1365831" y="764317"/>
            <a:ext cx="2249487" cy="576262"/>
          </a:xfrm>
        </p:spPr>
        <p:txBody>
          <a:bodyPr/>
          <a:lstStyle/>
          <a:p>
            <a:r>
              <a:rPr lang="en-US" dirty="0"/>
              <a:t>250 knots</a:t>
            </a:r>
          </a:p>
        </p:txBody>
      </p:sp>
      <p:pic>
        <p:nvPicPr>
          <p:cNvPr id="8" name="Content Placeholder 7">
            <a:extLst>
              <a:ext uri="{FF2B5EF4-FFF2-40B4-BE49-F238E27FC236}">
                <a16:creationId xmlns:a16="http://schemas.microsoft.com/office/drawing/2014/main" id="{09B84EB5-84B1-48B0-A4EC-B3255A43236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312" y="1340579"/>
            <a:ext cx="4814526" cy="2407262"/>
          </a:xfrm>
        </p:spPr>
      </p:pic>
      <p:sp>
        <p:nvSpPr>
          <p:cNvPr id="5" name="Text Placeholder 4">
            <a:extLst>
              <a:ext uri="{FF2B5EF4-FFF2-40B4-BE49-F238E27FC236}">
                <a16:creationId xmlns:a16="http://schemas.microsoft.com/office/drawing/2014/main" id="{0DF1983F-E082-4012-B115-52B7F12451D8}"/>
              </a:ext>
            </a:extLst>
          </p:cNvPr>
          <p:cNvSpPr>
            <a:spLocks noGrp="1"/>
          </p:cNvSpPr>
          <p:nvPr>
            <p:ph type="body" sz="quarter" idx="3"/>
          </p:nvPr>
        </p:nvSpPr>
        <p:spPr>
          <a:xfrm>
            <a:off x="8448743" y="764317"/>
            <a:ext cx="1920319" cy="576262"/>
          </a:xfrm>
        </p:spPr>
        <p:txBody>
          <a:bodyPr/>
          <a:lstStyle/>
          <a:p>
            <a:r>
              <a:rPr lang="en-US" dirty="0"/>
              <a:t>500 knots</a:t>
            </a:r>
          </a:p>
        </p:txBody>
      </p:sp>
      <p:pic>
        <p:nvPicPr>
          <p:cNvPr id="10" name="Content Placeholder 9">
            <a:extLst>
              <a:ext uri="{FF2B5EF4-FFF2-40B4-BE49-F238E27FC236}">
                <a16:creationId xmlns:a16="http://schemas.microsoft.com/office/drawing/2014/main" id="{F9A6E2A5-4FA9-4378-9FFB-9F15B541E015}"/>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869723" y="1340579"/>
            <a:ext cx="4935779" cy="2467888"/>
          </a:xfrm>
        </p:spPr>
      </p:pic>
      <p:pic>
        <p:nvPicPr>
          <p:cNvPr id="11" name="Content Placeholder 8">
            <a:extLst>
              <a:ext uri="{FF2B5EF4-FFF2-40B4-BE49-F238E27FC236}">
                <a16:creationId xmlns:a16="http://schemas.microsoft.com/office/drawing/2014/main" id="{5126BE73-AB59-48DA-A77D-A16751C262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0423" y="4158446"/>
            <a:ext cx="5031153" cy="2515576"/>
          </a:xfrm>
          <a:prstGeom prst="rect">
            <a:avLst/>
          </a:prstGeom>
        </p:spPr>
      </p:pic>
      <p:sp>
        <p:nvSpPr>
          <p:cNvPr id="12" name="Text Placeholder 2">
            <a:extLst>
              <a:ext uri="{FF2B5EF4-FFF2-40B4-BE49-F238E27FC236}">
                <a16:creationId xmlns:a16="http://schemas.microsoft.com/office/drawing/2014/main" id="{3BA1CF03-6A46-4B4F-A161-AE0116495361}"/>
              </a:ext>
            </a:extLst>
          </p:cNvPr>
          <p:cNvSpPr txBox="1">
            <a:spLocks/>
          </p:cNvSpPr>
          <p:nvPr/>
        </p:nvSpPr>
        <p:spPr>
          <a:xfrm>
            <a:off x="4981150" y="3520336"/>
            <a:ext cx="1721948"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a:t>750 knots</a:t>
            </a:r>
          </a:p>
        </p:txBody>
      </p:sp>
    </p:spTree>
    <p:extLst>
      <p:ext uri="{BB962C8B-B14F-4D97-AF65-F5344CB8AC3E}">
        <p14:creationId xmlns:p14="http://schemas.microsoft.com/office/powerpoint/2010/main" val="6687150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FBAFE-F963-421C-88EB-AC8F4F4CF457}"/>
              </a:ext>
            </a:extLst>
          </p:cNvPr>
          <p:cNvSpPr>
            <a:spLocks noGrp="1"/>
          </p:cNvSpPr>
          <p:nvPr>
            <p:ph type="title"/>
          </p:nvPr>
        </p:nvSpPr>
        <p:spPr>
          <a:xfrm>
            <a:off x="874220" y="115630"/>
            <a:ext cx="9404723" cy="1400530"/>
          </a:xfrm>
        </p:spPr>
        <p:txBody>
          <a:bodyPr/>
          <a:lstStyle/>
          <a:p>
            <a:r>
              <a:rPr lang="en-US" dirty="0"/>
              <a:t>Item 1: Accepted GAP VAST </a:t>
            </a:r>
            <a:r>
              <a:rPr lang="en-US" dirty="0" smtClean="0"/>
              <a:t>model: EBS-NBS </a:t>
            </a:r>
            <a:r>
              <a:rPr lang="en-US" dirty="0"/>
              <a:t>Yellowfin sole</a:t>
            </a:r>
          </a:p>
        </p:txBody>
      </p:sp>
      <p:sp>
        <p:nvSpPr>
          <p:cNvPr id="3" name="Content Placeholder 2">
            <a:extLst>
              <a:ext uri="{FF2B5EF4-FFF2-40B4-BE49-F238E27FC236}">
                <a16:creationId xmlns:a16="http://schemas.microsoft.com/office/drawing/2014/main" id="{83075604-2A80-41C4-9956-CEB36F800C7D}"/>
              </a:ext>
            </a:extLst>
          </p:cNvPr>
          <p:cNvSpPr>
            <a:spLocks noGrp="1"/>
          </p:cNvSpPr>
          <p:nvPr>
            <p:ph idx="1"/>
          </p:nvPr>
        </p:nvSpPr>
        <p:spPr/>
        <p:txBody>
          <a:bodyPr>
            <a:normAutofit/>
          </a:bodyPr>
          <a:lstStyle/>
          <a:p>
            <a:r>
              <a:rPr lang="en-US" dirty="0"/>
              <a:t>No VAST GAP model rejected outright on the basis of its diagnostics</a:t>
            </a:r>
          </a:p>
          <a:p>
            <a:pPr lvl="1"/>
            <a:r>
              <a:rPr lang="en-US" dirty="0"/>
              <a:t>When not used, authors simply opted not to use VAST estimates at this time (Jason Conner, AFSC GAP, pers. Comm.)</a:t>
            </a:r>
          </a:p>
          <a:p>
            <a:r>
              <a:rPr lang="en-US" dirty="0"/>
              <a:t>EBS + NBS yellowfin sole model selected as a case study for accepted </a:t>
            </a:r>
            <a:r>
              <a:rPr lang="en-US" dirty="0" smtClean="0"/>
              <a:t>model</a:t>
            </a:r>
          </a:p>
          <a:p>
            <a:pPr lvl="1"/>
            <a:r>
              <a:rPr lang="en-US" dirty="0" err="1"/>
              <a:t>ObsModel</a:t>
            </a:r>
            <a:r>
              <a:rPr lang="en-US" dirty="0"/>
              <a:t>(2,1)</a:t>
            </a:r>
          </a:p>
          <a:p>
            <a:pPr lvl="1"/>
            <a:r>
              <a:rPr lang="en-US" dirty="0"/>
              <a:t>All Omega/Epsilon parameters enabled</a:t>
            </a:r>
          </a:p>
          <a:p>
            <a:pPr lvl="1"/>
            <a:r>
              <a:rPr lang="en-US" dirty="0"/>
              <a:t>Bias correction enabled</a:t>
            </a:r>
          </a:p>
          <a:p>
            <a:pPr lvl="1"/>
            <a:r>
              <a:rPr lang="en-US" dirty="0"/>
              <a:t>Cold pool as environmental </a:t>
            </a:r>
            <a:r>
              <a:rPr lang="en-US" dirty="0" smtClean="0"/>
              <a:t>covariate</a:t>
            </a:r>
          </a:p>
          <a:p>
            <a:r>
              <a:rPr lang="en-US" dirty="0" smtClean="0"/>
              <a:t>Presented </a:t>
            </a:r>
            <a:r>
              <a:rPr lang="en-US" dirty="0"/>
              <a:t>side-by-side with </a:t>
            </a:r>
            <a:r>
              <a:rPr lang="en-US" dirty="0" smtClean="0"/>
              <a:t>the v.2020 BBRKC </a:t>
            </a:r>
            <a:r>
              <a:rPr lang="en-US" dirty="0"/>
              <a:t>diagnostics presented last </a:t>
            </a:r>
            <a:r>
              <a:rPr lang="en-US" dirty="0" smtClean="0"/>
              <a:t>spring for comparison</a:t>
            </a:r>
            <a:endParaRPr lang="en-US" dirty="0"/>
          </a:p>
        </p:txBody>
      </p:sp>
    </p:spTree>
    <p:extLst>
      <p:ext uri="{BB962C8B-B14F-4D97-AF65-F5344CB8AC3E}">
        <p14:creationId xmlns:p14="http://schemas.microsoft.com/office/powerpoint/2010/main" val="2270315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FC536BF-AA08-47DB-B545-BEF501E8AE85}"/>
              </a:ext>
            </a:extLst>
          </p:cNvPr>
          <p:cNvSpPr>
            <a:spLocks noGrp="1"/>
          </p:cNvSpPr>
          <p:nvPr>
            <p:ph type="title"/>
          </p:nvPr>
        </p:nvSpPr>
        <p:spPr/>
        <p:txBody>
          <a:bodyPr/>
          <a:lstStyle/>
          <a:p>
            <a:r>
              <a:rPr lang="en-US" dirty="0"/>
              <a:t>Summary- BBRKC</a:t>
            </a:r>
          </a:p>
        </p:txBody>
      </p:sp>
      <p:sp>
        <p:nvSpPr>
          <p:cNvPr id="8" name="Content Placeholder 7">
            <a:extLst>
              <a:ext uri="{FF2B5EF4-FFF2-40B4-BE49-F238E27FC236}">
                <a16:creationId xmlns:a16="http://schemas.microsoft.com/office/drawing/2014/main" id="{927F01D3-790B-46CC-969B-473C401F83DA}"/>
              </a:ext>
            </a:extLst>
          </p:cNvPr>
          <p:cNvSpPr>
            <a:spLocks noGrp="1"/>
          </p:cNvSpPr>
          <p:nvPr>
            <p:ph idx="1"/>
          </p:nvPr>
        </p:nvSpPr>
        <p:spPr/>
        <p:txBody>
          <a:bodyPr/>
          <a:lstStyle/>
          <a:p>
            <a:r>
              <a:rPr lang="en-US" dirty="0"/>
              <a:t>A lognormal model using 250 or 750 knots appears to be the best choice for this stock based on </a:t>
            </a:r>
            <a:r>
              <a:rPr lang="en-US" dirty="0" err="1"/>
              <a:t>DHARMa</a:t>
            </a:r>
            <a:r>
              <a:rPr lang="en-US" dirty="0"/>
              <a:t> diagnostics </a:t>
            </a:r>
            <a:endParaRPr lang="en-US" dirty="0" smtClean="0"/>
          </a:p>
          <a:p>
            <a:r>
              <a:rPr lang="en-US" i="1" dirty="0" smtClean="0"/>
              <a:t>However</a:t>
            </a:r>
            <a:r>
              <a:rPr lang="en-US" dirty="0" smtClean="0"/>
              <a:t> </a:t>
            </a:r>
            <a:r>
              <a:rPr lang="en-US" dirty="0"/>
              <a:t>Gamma models track area swept estimates more closely</a:t>
            </a:r>
          </a:p>
          <a:p>
            <a:r>
              <a:rPr lang="en-US" dirty="0"/>
              <a:t>With latter in mind, provisional recommendation would be to continue with Gamma </a:t>
            </a:r>
            <a:r>
              <a:rPr lang="en-US" dirty="0" smtClean="0"/>
              <a:t>models….for now.</a:t>
            </a:r>
          </a:p>
          <a:p>
            <a:r>
              <a:rPr lang="en-US" dirty="0" smtClean="0"/>
              <a:t>#knots has very limited effects on Cis</a:t>
            </a:r>
          </a:p>
          <a:p>
            <a:pPr lvl="1"/>
            <a:r>
              <a:rPr lang="en-US" dirty="0" smtClean="0"/>
              <a:t>Suggest 500 kts as ceiling for this stock</a:t>
            </a:r>
            <a:endParaRPr lang="en-US" dirty="0"/>
          </a:p>
          <a:p>
            <a:pPr marL="0" indent="0">
              <a:buNone/>
            </a:pPr>
            <a:endParaRPr lang="en-US" dirty="0"/>
          </a:p>
        </p:txBody>
      </p:sp>
    </p:spTree>
    <p:extLst>
      <p:ext uri="{BB962C8B-B14F-4D97-AF65-F5344CB8AC3E}">
        <p14:creationId xmlns:p14="http://schemas.microsoft.com/office/powerpoint/2010/main" val="28442680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3E382-53F7-4476-8423-F11790058545}"/>
              </a:ext>
            </a:extLst>
          </p:cNvPr>
          <p:cNvSpPr>
            <a:spLocks noGrp="1"/>
          </p:cNvSpPr>
          <p:nvPr>
            <p:ph type="title"/>
          </p:nvPr>
        </p:nvSpPr>
        <p:spPr>
          <a:xfrm>
            <a:off x="1934308" y="452718"/>
            <a:ext cx="8116526" cy="1400530"/>
          </a:xfrm>
        </p:spPr>
        <p:txBody>
          <a:bodyPr/>
          <a:lstStyle/>
          <a:p>
            <a:r>
              <a:rPr lang="en-US" dirty="0"/>
              <a:t>St Matthew Blue King Crab</a:t>
            </a:r>
          </a:p>
        </p:txBody>
      </p:sp>
      <p:pic>
        <p:nvPicPr>
          <p:cNvPr id="5" name="Content Placeholder 4">
            <a:extLst>
              <a:ext uri="{FF2B5EF4-FFF2-40B4-BE49-F238E27FC236}">
                <a16:creationId xmlns:a16="http://schemas.microsoft.com/office/drawing/2014/main" id="{55EB68DD-DFF4-4FF6-AF49-5D048C40B3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08811" y="1695084"/>
            <a:ext cx="6642367" cy="4195762"/>
          </a:xfrm>
        </p:spPr>
      </p:pic>
    </p:spTree>
    <p:extLst>
      <p:ext uri="{BB962C8B-B14F-4D97-AF65-F5344CB8AC3E}">
        <p14:creationId xmlns:p14="http://schemas.microsoft.com/office/powerpoint/2010/main" val="28330983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5A9F2-ED6B-4690-B578-CB254D93ED56}"/>
              </a:ext>
            </a:extLst>
          </p:cNvPr>
          <p:cNvSpPr>
            <a:spLocks noGrp="1"/>
          </p:cNvSpPr>
          <p:nvPr>
            <p:ph type="title"/>
          </p:nvPr>
        </p:nvSpPr>
        <p:spPr>
          <a:xfrm>
            <a:off x="2971799" y="124472"/>
            <a:ext cx="7758973" cy="977497"/>
          </a:xfrm>
        </p:spPr>
        <p:txBody>
          <a:bodyPr/>
          <a:lstStyle/>
          <a:p>
            <a:r>
              <a:rPr lang="en-US" dirty="0"/>
              <a:t>Data by year</a:t>
            </a:r>
          </a:p>
        </p:txBody>
      </p:sp>
      <p:pic>
        <p:nvPicPr>
          <p:cNvPr id="5" name="Content Placeholder 4">
            <a:extLst>
              <a:ext uri="{FF2B5EF4-FFF2-40B4-BE49-F238E27FC236}">
                <a16:creationId xmlns:a16="http://schemas.microsoft.com/office/drawing/2014/main" id="{CC5436FA-C591-4EBA-B22D-739209FF3C9C}"/>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2816653" y="1175423"/>
            <a:ext cx="5453977" cy="5453977"/>
          </a:xfrm>
        </p:spPr>
      </p:pic>
    </p:spTree>
    <p:extLst>
      <p:ext uri="{BB962C8B-B14F-4D97-AF65-F5344CB8AC3E}">
        <p14:creationId xmlns:p14="http://schemas.microsoft.com/office/powerpoint/2010/main" val="18354798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CE068-CC73-4718-8D27-912265B4DD97}"/>
              </a:ext>
            </a:extLst>
          </p:cNvPr>
          <p:cNvSpPr>
            <a:spLocks noGrp="1"/>
          </p:cNvSpPr>
          <p:nvPr>
            <p:ph type="title"/>
          </p:nvPr>
        </p:nvSpPr>
        <p:spPr>
          <a:xfrm>
            <a:off x="634388" y="429272"/>
            <a:ext cx="9404723" cy="1400530"/>
          </a:xfrm>
        </p:spPr>
        <p:txBody>
          <a:bodyPr/>
          <a:lstStyle/>
          <a:p>
            <a:r>
              <a:rPr lang="en-US" dirty="0"/>
              <a:t>Extrapolation area/knots</a:t>
            </a:r>
          </a:p>
        </p:txBody>
      </p:sp>
      <p:sp>
        <p:nvSpPr>
          <p:cNvPr id="7" name="Text Placeholder 6">
            <a:extLst>
              <a:ext uri="{FF2B5EF4-FFF2-40B4-BE49-F238E27FC236}">
                <a16:creationId xmlns:a16="http://schemas.microsoft.com/office/drawing/2014/main" id="{83793C2F-04AF-4139-9AB7-03D284569E1A}"/>
              </a:ext>
            </a:extLst>
          </p:cNvPr>
          <p:cNvSpPr>
            <a:spLocks noGrp="1"/>
          </p:cNvSpPr>
          <p:nvPr>
            <p:ph type="body" idx="1"/>
          </p:nvPr>
        </p:nvSpPr>
        <p:spPr>
          <a:xfrm>
            <a:off x="950278" y="1993711"/>
            <a:ext cx="2507395" cy="576262"/>
          </a:xfrm>
        </p:spPr>
        <p:txBody>
          <a:bodyPr/>
          <a:lstStyle/>
          <a:p>
            <a:r>
              <a:rPr lang="en-US" dirty="0"/>
              <a:t>250 knots</a:t>
            </a:r>
          </a:p>
        </p:txBody>
      </p:sp>
      <p:pic>
        <p:nvPicPr>
          <p:cNvPr id="5" name="Content Placeholder 4">
            <a:extLst>
              <a:ext uri="{FF2B5EF4-FFF2-40B4-BE49-F238E27FC236}">
                <a16:creationId xmlns:a16="http://schemas.microsoft.com/office/drawing/2014/main" id="{EFB9FFC3-29D2-46F8-A17B-58FD57E8374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8939" y="2569973"/>
            <a:ext cx="3741738" cy="3741738"/>
          </a:xfrm>
        </p:spPr>
      </p:pic>
      <p:sp>
        <p:nvSpPr>
          <p:cNvPr id="8" name="Text Placeholder 7">
            <a:extLst>
              <a:ext uri="{FF2B5EF4-FFF2-40B4-BE49-F238E27FC236}">
                <a16:creationId xmlns:a16="http://schemas.microsoft.com/office/drawing/2014/main" id="{B58600AB-DE78-42A6-B2DC-91A0153973FB}"/>
              </a:ext>
            </a:extLst>
          </p:cNvPr>
          <p:cNvSpPr>
            <a:spLocks noGrp="1"/>
          </p:cNvSpPr>
          <p:nvPr>
            <p:ph type="body" sz="quarter" idx="3"/>
          </p:nvPr>
        </p:nvSpPr>
        <p:spPr>
          <a:xfrm>
            <a:off x="4703930" y="1993711"/>
            <a:ext cx="2182478" cy="576262"/>
          </a:xfrm>
        </p:spPr>
        <p:txBody>
          <a:bodyPr/>
          <a:lstStyle/>
          <a:p>
            <a:r>
              <a:rPr lang="en-US" dirty="0"/>
              <a:t>500 knots</a:t>
            </a:r>
          </a:p>
        </p:txBody>
      </p:sp>
      <p:pic>
        <p:nvPicPr>
          <p:cNvPr id="11" name="Content Placeholder 10">
            <a:extLst>
              <a:ext uri="{FF2B5EF4-FFF2-40B4-BE49-F238E27FC236}">
                <a16:creationId xmlns:a16="http://schemas.microsoft.com/office/drawing/2014/main" id="{A726D421-0462-4F50-8F57-8B9FFD53F4C1}"/>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3924300" y="2569973"/>
            <a:ext cx="3741738" cy="3741738"/>
          </a:xfrm>
        </p:spPr>
      </p:pic>
      <p:pic>
        <p:nvPicPr>
          <p:cNvPr id="13" name="Picture 12">
            <a:extLst>
              <a:ext uri="{FF2B5EF4-FFF2-40B4-BE49-F238E27FC236}">
                <a16:creationId xmlns:a16="http://schemas.microsoft.com/office/drawing/2014/main" id="{AC6EEBCC-B2AB-45BF-9672-F9D764CBBD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9661" y="2569973"/>
            <a:ext cx="3741738" cy="3741738"/>
          </a:xfrm>
          <a:prstGeom prst="rect">
            <a:avLst/>
          </a:prstGeom>
        </p:spPr>
      </p:pic>
      <p:sp>
        <p:nvSpPr>
          <p:cNvPr id="14" name="Text Placeholder 7">
            <a:extLst>
              <a:ext uri="{FF2B5EF4-FFF2-40B4-BE49-F238E27FC236}">
                <a16:creationId xmlns:a16="http://schemas.microsoft.com/office/drawing/2014/main" id="{B12910E3-E614-455A-9B9C-30C245EED8F8}"/>
              </a:ext>
            </a:extLst>
          </p:cNvPr>
          <p:cNvSpPr txBox="1">
            <a:spLocks/>
          </p:cNvSpPr>
          <p:nvPr/>
        </p:nvSpPr>
        <p:spPr>
          <a:xfrm>
            <a:off x="8701499" y="1993711"/>
            <a:ext cx="2182478"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a:t>750 knots</a:t>
            </a:r>
          </a:p>
        </p:txBody>
      </p:sp>
    </p:spTree>
    <p:extLst>
      <p:ext uri="{BB962C8B-B14F-4D97-AF65-F5344CB8AC3E}">
        <p14:creationId xmlns:p14="http://schemas.microsoft.com/office/powerpoint/2010/main" val="29598389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111C9-B2A3-4BD9-8760-F4AB65A66A2B}"/>
              </a:ext>
            </a:extLst>
          </p:cNvPr>
          <p:cNvSpPr>
            <a:spLocks noGrp="1"/>
          </p:cNvSpPr>
          <p:nvPr>
            <p:ph type="title"/>
          </p:nvPr>
        </p:nvSpPr>
        <p:spPr/>
        <p:txBody>
          <a:bodyPr/>
          <a:lstStyle/>
          <a:p>
            <a:r>
              <a:rPr lang="en-US" dirty="0"/>
              <a:t>Biomass Estimates</a:t>
            </a:r>
          </a:p>
        </p:txBody>
      </p:sp>
      <p:sp>
        <p:nvSpPr>
          <p:cNvPr id="4" name="Text Placeholder 3">
            <a:extLst>
              <a:ext uri="{FF2B5EF4-FFF2-40B4-BE49-F238E27FC236}">
                <a16:creationId xmlns:a16="http://schemas.microsoft.com/office/drawing/2014/main" id="{4E2D2E3D-C595-4019-A331-D00EF2BE9913}"/>
              </a:ext>
            </a:extLst>
          </p:cNvPr>
          <p:cNvSpPr>
            <a:spLocks noGrp="1"/>
          </p:cNvSpPr>
          <p:nvPr>
            <p:ph type="body" idx="1"/>
          </p:nvPr>
        </p:nvSpPr>
        <p:spPr/>
        <p:txBody>
          <a:bodyPr/>
          <a:lstStyle/>
          <a:p>
            <a:r>
              <a:rPr lang="en-US" dirty="0"/>
              <a:t>Gamma </a:t>
            </a:r>
            <a:r>
              <a:rPr lang="en-US" dirty="0" err="1"/>
              <a:t>obs</a:t>
            </a:r>
            <a:r>
              <a:rPr lang="en-US" dirty="0"/>
              <a:t> model</a:t>
            </a:r>
            <a:endParaRPr lang="en-US" dirty="0"/>
          </a:p>
        </p:txBody>
      </p:sp>
      <p:pic>
        <p:nvPicPr>
          <p:cNvPr id="8" name="Content Placeholder 7">
            <a:extLst>
              <a:ext uri="{FF2B5EF4-FFF2-40B4-BE49-F238E27FC236}">
                <a16:creationId xmlns:a16="http://schemas.microsoft.com/office/drawing/2014/main" id="{B0EF930E-AFB7-4D33-81C0-994A77A8877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6454" y="2630132"/>
            <a:ext cx="4933197" cy="3560706"/>
          </a:xfrm>
        </p:spPr>
      </p:pic>
      <p:sp>
        <p:nvSpPr>
          <p:cNvPr id="5" name="Text Placeholder 4">
            <a:extLst>
              <a:ext uri="{FF2B5EF4-FFF2-40B4-BE49-F238E27FC236}">
                <a16:creationId xmlns:a16="http://schemas.microsoft.com/office/drawing/2014/main" id="{C6784FFA-4E7E-404C-B1C0-6AAC7216E862}"/>
              </a:ext>
            </a:extLst>
          </p:cNvPr>
          <p:cNvSpPr>
            <a:spLocks noGrp="1"/>
          </p:cNvSpPr>
          <p:nvPr>
            <p:ph type="body" sz="quarter" idx="3"/>
          </p:nvPr>
        </p:nvSpPr>
        <p:spPr/>
        <p:txBody>
          <a:bodyPr/>
          <a:lstStyle/>
          <a:p>
            <a:r>
              <a:rPr lang="en-US" dirty="0" smtClean="0"/>
              <a:t>Lognormal </a:t>
            </a:r>
            <a:r>
              <a:rPr lang="en-US" dirty="0" err="1"/>
              <a:t>obs</a:t>
            </a:r>
            <a:r>
              <a:rPr lang="en-US" dirty="0"/>
              <a:t> model</a:t>
            </a:r>
            <a:endParaRPr lang="en-US" dirty="0"/>
          </a:p>
        </p:txBody>
      </p:sp>
      <p:pic>
        <p:nvPicPr>
          <p:cNvPr id="10" name="Content Placeholder 9">
            <a:extLst>
              <a:ext uri="{FF2B5EF4-FFF2-40B4-BE49-F238E27FC236}">
                <a16:creationId xmlns:a16="http://schemas.microsoft.com/office/drawing/2014/main" id="{25EF6DD9-DADE-4262-86A5-C3F2D15BB0FB}"/>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654495" y="2630132"/>
            <a:ext cx="4933198" cy="3560706"/>
          </a:xfrm>
        </p:spPr>
      </p:pic>
    </p:spTree>
    <p:extLst>
      <p:ext uri="{BB962C8B-B14F-4D97-AF65-F5344CB8AC3E}">
        <p14:creationId xmlns:p14="http://schemas.microsoft.com/office/powerpoint/2010/main" val="1505507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E4F8A-5D37-4753-BC17-9F3381478E07}"/>
              </a:ext>
            </a:extLst>
          </p:cNvPr>
          <p:cNvSpPr>
            <a:spLocks noGrp="1"/>
          </p:cNvSpPr>
          <p:nvPr>
            <p:ph type="title"/>
          </p:nvPr>
        </p:nvSpPr>
        <p:spPr/>
        <p:txBody>
          <a:bodyPr/>
          <a:lstStyle/>
          <a:p>
            <a:r>
              <a:rPr lang="en-US" dirty="0"/>
              <a:t>Biomass w/CIs</a:t>
            </a:r>
          </a:p>
        </p:txBody>
      </p:sp>
      <p:sp>
        <p:nvSpPr>
          <p:cNvPr id="3" name="Text Placeholder 2">
            <a:extLst>
              <a:ext uri="{FF2B5EF4-FFF2-40B4-BE49-F238E27FC236}">
                <a16:creationId xmlns:a16="http://schemas.microsoft.com/office/drawing/2014/main" id="{461D6352-4647-47E4-AEC9-09D0F0BE64FF}"/>
              </a:ext>
            </a:extLst>
          </p:cNvPr>
          <p:cNvSpPr>
            <a:spLocks noGrp="1"/>
          </p:cNvSpPr>
          <p:nvPr>
            <p:ph type="body" idx="1"/>
          </p:nvPr>
        </p:nvSpPr>
        <p:spPr>
          <a:xfrm>
            <a:off x="1648436" y="1956751"/>
            <a:ext cx="3234225" cy="576262"/>
          </a:xfrm>
        </p:spPr>
        <p:txBody>
          <a:bodyPr/>
          <a:lstStyle/>
          <a:p>
            <a:r>
              <a:rPr lang="en-US" dirty="0"/>
              <a:t>Gamma</a:t>
            </a:r>
          </a:p>
        </p:txBody>
      </p:sp>
      <p:pic>
        <p:nvPicPr>
          <p:cNvPr id="8" name="Content Placeholder 7">
            <a:extLst>
              <a:ext uri="{FF2B5EF4-FFF2-40B4-BE49-F238E27FC236}">
                <a16:creationId xmlns:a16="http://schemas.microsoft.com/office/drawing/2014/main" id="{B97FD49E-369E-406F-B09B-7E88AD4A804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34800" y="2533014"/>
            <a:ext cx="5364852" cy="3872268"/>
          </a:xfrm>
        </p:spPr>
      </p:pic>
      <p:sp>
        <p:nvSpPr>
          <p:cNvPr id="5" name="Text Placeholder 4">
            <a:extLst>
              <a:ext uri="{FF2B5EF4-FFF2-40B4-BE49-F238E27FC236}">
                <a16:creationId xmlns:a16="http://schemas.microsoft.com/office/drawing/2014/main" id="{77598A0D-7F4B-4386-A00D-612D6E6C3CC9}"/>
              </a:ext>
            </a:extLst>
          </p:cNvPr>
          <p:cNvSpPr>
            <a:spLocks noGrp="1"/>
          </p:cNvSpPr>
          <p:nvPr>
            <p:ph type="body" sz="quarter" idx="3"/>
          </p:nvPr>
        </p:nvSpPr>
        <p:spPr>
          <a:xfrm>
            <a:off x="6955756" y="1956751"/>
            <a:ext cx="4396339" cy="576262"/>
          </a:xfrm>
        </p:spPr>
        <p:txBody>
          <a:bodyPr/>
          <a:lstStyle/>
          <a:p>
            <a:r>
              <a:rPr lang="en-US" dirty="0" smtClean="0"/>
              <a:t>Lognormal</a:t>
            </a:r>
            <a:endParaRPr lang="en-US" dirty="0"/>
          </a:p>
        </p:txBody>
      </p:sp>
      <p:pic>
        <p:nvPicPr>
          <p:cNvPr id="10" name="Content Placeholder 9">
            <a:extLst>
              <a:ext uri="{FF2B5EF4-FFF2-40B4-BE49-F238E27FC236}">
                <a16:creationId xmlns:a16="http://schemas.microsoft.com/office/drawing/2014/main" id="{1ECDBC2A-6CB9-4919-819D-59C716124E76}"/>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654494" y="2533013"/>
            <a:ext cx="5364851" cy="3872267"/>
          </a:xfrm>
        </p:spPr>
      </p:pic>
    </p:spTree>
    <p:extLst>
      <p:ext uri="{BB962C8B-B14F-4D97-AF65-F5344CB8AC3E}">
        <p14:creationId xmlns:p14="http://schemas.microsoft.com/office/powerpoint/2010/main" val="34753517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CI comparisons </a:t>
            </a:r>
            <a:r>
              <a:rPr lang="en-US" sz="4000" dirty="0" smtClean="0"/>
              <a:t>– Gamma </a:t>
            </a:r>
            <a:r>
              <a:rPr lang="en-US" sz="4000" dirty="0" err="1" smtClean="0"/>
              <a:t>obs</a:t>
            </a:r>
            <a:r>
              <a:rPr lang="en-US" sz="4000" dirty="0" smtClean="0"/>
              <a:t> model</a:t>
            </a:r>
            <a:endParaRPr lang="en-US" sz="4000" dirty="0"/>
          </a:p>
        </p:txBody>
      </p:sp>
      <p:sp>
        <p:nvSpPr>
          <p:cNvPr id="3" name="Text Placeholder 2"/>
          <p:cNvSpPr>
            <a:spLocks noGrp="1"/>
          </p:cNvSpPr>
          <p:nvPr>
            <p:ph type="body" idx="1"/>
          </p:nvPr>
        </p:nvSpPr>
        <p:spPr/>
        <p:txBody>
          <a:bodyPr/>
          <a:lstStyle/>
          <a:p>
            <a:r>
              <a:rPr lang="en-US" dirty="0" smtClean="0"/>
              <a:t>750 vs 500 kts</a:t>
            </a:r>
            <a:endParaRPr lang="en-US" dirty="0"/>
          </a:p>
        </p:txBody>
      </p:sp>
      <p:sp>
        <p:nvSpPr>
          <p:cNvPr id="5" name="Text Placeholder 4"/>
          <p:cNvSpPr>
            <a:spLocks noGrp="1"/>
          </p:cNvSpPr>
          <p:nvPr>
            <p:ph type="body" sz="quarter" idx="3"/>
          </p:nvPr>
        </p:nvSpPr>
        <p:spPr/>
        <p:txBody>
          <a:bodyPr/>
          <a:lstStyle/>
          <a:p>
            <a:r>
              <a:rPr lang="en-US" dirty="0" smtClean="0"/>
              <a:t>750 vs 250 kts</a:t>
            </a:r>
            <a:endParaRPr lang="en-US" dirty="0"/>
          </a:p>
        </p:txBody>
      </p:sp>
      <p:pic>
        <p:nvPicPr>
          <p:cNvPr id="13" name="Content Placeholder 12">
            <a:extLst>
              <a:ext uri="{FF2B5EF4-FFF2-40B4-BE49-F238E27FC236}">
                <a16:creationId xmlns:a16="http://schemas.microsoft.com/office/drawing/2014/main" id="{FDE43EB7-9540-411D-A963-CB281CFADF8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103313" y="2775384"/>
            <a:ext cx="4395787" cy="3220169"/>
          </a:xfrm>
          <a:prstGeom prst="rect">
            <a:avLst/>
          </a:prstGeom>
        </p:spPr>
      </p:pic>
      <p:pic>
        <p:nvPicPr>
          <p:cNvPr id="14" name="Content Placeholder 4">
            <a:extLst>
              <a:ext uri="{FF2B5EF4-FFF2-40B4-BE49-F238E27FC236}">
                <a16:creationId xmlns:a16="http://schemas.microsoft.com/office/drawing/2014/main" id="{0EF5CD48-7418-4443-9527-FDE2D4D5ABC4}"/>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654675" y="2775384"/>
            <a:ext cx="4395788" cy="3220170"/>
          </a:xfrm>
        </p:spPr>
      </p:pic>
    </p:spTree>
    <p:extLst>
      <p:ext uri="{BB962C8B-B14F-4D97-AF65-F5344CB8AC3E}">
        <p14:creationId xmlns:p14="http://schemas.microsoft.com/office/powerpoint/2010/main" val="7971816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AA86B6C-A830-4C2A-B703-E5EBE5D624B6}"/>
              </a:ext>
            </a:extLst>
          </p:cNvPr>
          <p:cNvSpPr>
            <a:spLocks noGrp="1"/>
          </p:cNvSpPr>
          <p:nvPr>
            <p:ph type="title"/>
          </p:nvPr>
        </p:nvSpPr>
        <p:spPr>
          <a:xfrm>
            <a:off x="2778369" y="104366"/>
            <a:ext cx="7272465" cy="830959"/>
          </a:xfrm>
        </p:spPr>
        <p:txBody>
          <a:bodyPr/>
          <a:lstStyle/>
          <a:p>
            <a:r>
              <a:rPr lang="en-US" dirty="0"/>
              <a:t>Barrier method</a:t>
            </a:r>
          </a:p>
        </p:txBody>
      </p:sp>
      <p:sp>
        <p:nvSpPr>
          <p:cNvPr id="8" name="Text Placeholder 7">
            <a:extLst>
              <a:ext uri="{FF2B5EF4-FFF2-40B4-BE49-F238E27FC236}">
                <a16:creationId xmlns:a16="http://schemas.microsoft.com/office/drawing/2014/main" id="{73A9CD38-4ADC-4B1F-A71E-492A1E49F0F1}"/>
              </a:ext>
            </a:extLst>
          </p:cNvPr>
          <p:cNvSpPr>
            <a:spLocks noGrp="1"/>
          </p:cNvSpPr>
          <p:nvPr>
            <p:ph type="body" idx="1"/>
          </p:nvPr>
        </p:nvSpPr>
        <p:spPr>
          <a:xfrm>
            <a:off x="1046401" y="846832"/>
            <a:ext cx="4396338" cy="576262"/>
          </a:xfrm>
        </p:spPr>
        <p:txBody>
          <a:bodyPr/>
          <a:lstStyle/>
          <a:p>
            <a:r>
              <a:rPr lang="en-US" dirty="0"/>
              <a:t>Gamma, 500 knot, Barrier</a:t>
            </a:r>
          </a:p>
        </p:txBody>
      </p:sp>
      <p:sp>
        <p:nvSpPr>
          <p:cNvPr id="10" name="Text Placeholder 9">
            <a:extLst>
              <a:ext uri="{FF2B5EF4-FFF2-40B4-BE49-F238E27FC236}">
                <a16:creationId xmlns:a16="http://schemas.microsoft.com/office/drawing/2014/main" id="{96EEA6DB-2379-485B-85B8-9A5CFB577A72}"/>
              </a:ext>
            </a:extLst>
          </p:cNvPr>
          <p:cNvSpPr>
            <a:spLocks noGrp="1"/>
          </p:cNvSpPr>
          <p:nvPr>
            <p:ph type="body" sz="quarter" idx="3"/>
          </p:nvPr>
        </p:nvSpPr>
        <p:spPr>
          <a:xfrm>
            <a:off x="5800809" y="891079"/>
            <a:ext cx="4396339" cy="576262"/>
          </a:xfrm>
        </p:spPr>
        <p:txBody>
          <a:bodyPr/>
          <a:lstStyle/>
          <a:p>
            <a:r>
              <a:rPr lang="en-US" dirty="0"/>
              <a:t>Gamma, 500 knot, standard</a:t>
            </a:r>
          </a:p>
        </p:txBody>
      </p:sp>
      <p:pic>
        <p:nvPicPr>
          <p:cNvPr id="21" name="Content Placeholder 20">
            <a:extLst>
              <a:ext uri="{FF2B5EF4-FFF2-40B4-BE49-F238E27FC236}">
                <a16:creationId xmlns:a16="http://schemas.microsoft.com/office/drawing/2014/main" id="{1D9226B7-5241-4FAE-88E5-E805700D4AD8}"/>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5722950" y="1417659"/>
            <a:ext cx="5501896" cy="5298444"/>
          </a:xfrm>
        </p:spPr>
      </p:pic>
      <p:pic>
        <p:nvPicPr>
          <p:cNvPr id="23" name="Content Placeholder 22">
            <a:extLst>
              <a:ext uri="{FF2B5EF4-FFF2-40B4-BE49-F238E27FC236}">
                <a16:creationId xmlns:a16="http://schemas.microsoft.com/office/drawing/2014/main" id="{322DCF11-9DF5-4D63-8703-AD3F82E58173}"/>
              </a:ext>
            </a:extLst>
          </p:cNvPr>
          <p:cNvPicPr>
            <a:picLocks noGrp="1" noChangeAspect="1"/>
          </p:cNvPicPr>
          <p:nvPr>
            <p:ph sz="quarter" idx="4"/>
          </p:nvPr>
        </p:nvPicPr>
        <p:blipFill>
          <a:blip r:embed="rId4" cstate="hqprint">
            <a:extLst>
              <a:ext uri="{28A0092B-C50C-407E-A947-70E740481C1C}">
                <a14:useLocalDpi xmlns:a14="http://schemas.microsoft.com/office/drawing/2010/main" val="0"/>
              </a:ext>
            </a:extLst>
          </a:blip>
          <a:stretch>
            <a:fillRect/>
          </a:stretch>
        </p:blipFill>
        <p:spPr>
          <a:xfrm>
            <a:off x="113458" y="1423094"/>
            <a:ext cx="5501896" cy="5298444"/>
          </a:xfrm>
        </p:spPr>
      </p:pic>
    </p:spTree>
    <p:extLst>
      <p:ext uri="{BB962C8B-B14F-4D97-AF65-F5344CB8AC3E}">
        <p14:creationId xmlns:p14="http://schemas.microsoft.com/office/powerpoint/2010/main" val="2072822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7EFC8-1CC2-45A2-86E0-C681B0A54B2E}"/>
              </a:ext>
            </a:extLst>
          </p:cNvPr>
          <p:cNvSpPr>
            <a:spLocks noGrp="1"/>
          </p:cNvSpPr>
          <p:nvPr>
            <p:ph type="title"/>
          </p:nvPr>
        </p:nvSpPr>
        <p:spPr/>
        <p:txBody>
          <a:bodyPr/>
          <a:lstStyle/>
          <a:p>
            <a:r>
              <a:rPr lang="en-US" dirty="0"/>
              <a:t>Barrier method – biomass estimates</a:t>
            </a:r>
          </a:p>
        </p:txBody>
      </p:sp>
      <p:pic>
        <p:nvPicPr>
          <p:cNvPr id="8" name="Content Placeholder 7">
            <a:extLst>
              <a:ext uri="{FF2B5EF4-FFF2-40B4-BE49-F238E27FC236}">
                <a16:creationId xmlns:a16="http://schemas.microsoft.com/office/drawing/2014/main" id="{78AFD5DF-503D-4A6B-89A8-D9B4295F577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04300" y="2121877"/>
            <a:ext cx="5382723" cy="3885167"/>
          </a:xfrm>
        </p:spPr>
      </p:pic>
      <p:pic>
        <p:nvPicPr>
          <p:cNvPr id="10" name="Content Placeholder 9">
            <a:extLst>
              <a:ext uri="{FF2B5EF4-FFF2-40B4-BE49-F238E27FC236}">
                <a16:creationId xmlns:a16="http://schemas.microsoft.com/office/drawing/2014/main" id="{FB44C6D3-C389-4D39-8E0E-8968B4507B46}"/>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655046" y="2121876"/>
            <a:ext cx="5382724" cy="3885167"/>
          </a:xfrm>
        </p:spPr>
      </p:pic>
    </p:spTree>
    <p:extLst>
      <p:ext uri="{BB962C8B-B14F-4D97-AF65-F5344CB8AC3E}">
        <p14:creationId xmlns:p14="http://schemas.microsoft.com/office/powerpoint/2010/main" val="32987950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61211-6672-46DC-B46A-666F89045847}"/>
              </a:ext>
            </a:extLst>
          </p:cNvPr>
          <p:cNvSpPr>
            <a:spLocks noGrp="1"/>
          </p:cNvSpPr>
          <p:nvPr>
            <p:ph type="title"/>
          </p:nvPr>
        </p:nvSpPr>
        <p:spPr>
          <a:xfrm>
            <a:off x="2677332" y="30412"/>
            <a:ext cx="8264456" cy="907434"/>
          </a:xfrm>
        </p:spPr>
        <p:txBody>
          <a:bodyPr/>
          <a:lstStyle/>
          <a:p>
            <a:r>
              <a:rPr lang="en-US" dirty="0"/>
              <a:t>Density </a:t>
            </a:r>
            <a:r>
              <a:rPr lang="en-US" dirty="0" smtClean="0"/>
              <a:t>maps</a:t>
            </a:r>
            <a:endParaRPr lang="en-US" dirty="0"/>
          </a:p>
        </p:txBody>
      </p:sp>
      <p:sp>
        <p:nvSpPr>
          <p:cNvPr id="5" name="Text Placeholder 4">
            <a:extLst>
              <a:ext uri="{FF2B5EF4-FFF2-40B4-BE49-F238E27FC236}">
                <a16:creationId xmlns:a16="http://schemas.microsoft.com/office/drawing/2014/main" id="{CD31FA74-6816-4771-A13E-632AFE678548}"/>
              </a:ext>
            </a:extLst>
          </p:cNvPr>
          <p:cNvSpPr>
            <a:spLocks noGrp="1"/>
          </p:cNvSpPr>
          <p:nvPr>
            <p:ph type="body" sz="quarter" idx="3"/>
          </p:nvPr>
        </p:nvSpPr>
        <p:spPr>
          <a:xfrm>
            <a:off x="801572" y="785062"/>
            <a:ext cx="4396338" cy="576262"/>
          </a:xfrm>
        </p:spPr>
        <p:txBody>
          <a:bodyPr/>
          <a:lstStyle/>
          <a:p>
            <a:r>
              <a:rPr lang="en-US" dirty="0"/>
              <a:t>750 knots - Gamma</a:t>
            </a:r>
          </a:p>
        </p:txBody>
      </p:sp>
      <p:pic>
        <p:nvPicPr>
          <p:cNvPr id="14" name="Content Placeholder 13">
            <a:extLst>
              <a:ext uri="{FF2B5EF4-FFF2-40B4-BE49-F238E27FC236}">
                <a16:creationId xmlns:a16="http://schemas.microsoft.com/office/drawing/2014/main" id="{4711EF1C-189E-46AF-9696-E9B95AFB6D57}"/>
              </a:ext>
            </a:extLst>
          </p:cNvPr>
          <p:cNvPicPr>
            <a:picLocks noGrp="1" noChangeAspect="1"/>
          </p:cNvPicPr>
          <p:nvPr>
            <p:ph sz="quarter" idx="4"/>
          </p:nvPr>
        </p:nvPicPr>
        <p:blipFill>
          <a:blip r:embed="rId3" cstate="hqprint">
            <a:extLst>
              <a:ext uri="{28A0092B-C50C-407E-A947-70E740481C1C}">
                <a14:useLocalDpi xmlns:a14="http://schemas.microsoft.com/office/drawing/2010/main" val="0"/>
              </a:ext>
            </a:extLst>
          </a:blip>
          <a:stretch>
            <a:fillRect/>
          </a:stretch>
        </p:blipFill>
        <p:spPr>
          <a:xfrm>
            <a:off x="45434" y="1320055"/>
            <a:ext cx="5719014" cy="5507533"/>
          </a:xfrm>
        </p:spPr>
      </p:pic>
      <p:sp>
        <p:nvSpPr>
          <p:cNvPr id="8" name="Text Placeholder 7">
            <a:extLst>
              <a:ext uri="{FF2B5EF4-FFF2-40B4-BE49-F238E27FC236}">
                <a16:creationId xmlns:a16="http://schemas.microsoft.com/office/drawing/2014/main" id="{B2ABBFA7-C2FC-4B87-A157-1337996B8A31}"/>
              </a:ext>
            </a:extLst>
          </p:cNvPr>
          <p:cNvSpPr>
            <a:spLocks noGrp="1"/>
          </p:cNvSpPr>
          <p:nvPr>
            <p:ph type="body" idx="1"/>
          </p:nvPr>
        </p:nvSpPr>
        <p:spPr>
          <a:xfrm>
            <a:off x="6742114" y="785062"/>
            <a:ext cx="4396338" cy="576262"/>
          </a:xfrm>
        </p:spPr>
        <p:txBody>
          <a:bodyPr/>
          <a:lstStyle/>
          <a:p>
            <a:r>
              <a:rPr lang="en-US" dirty="0"/>
              <a:t>750 knots - </a:t>
            </a:r>
            <a:r>
              <a:rPr lang="en-US" dirty="0" smtClean="0"/>
              <a:t>Lognormal</a:t>
            </a:r>
            <a:endParaRPr lang="en-US" dirty="0"/>
          </a:p>
        </p:txBody>
      </p:sp>
      <p:pic>
        <p:nvPicPr>
          <p:cNvPr id="11" name="Content Placeholder 9">
            <a:extLst>
              <a:ext uri="{FF2B5EF4-FFF2-40B4-BE49-F238E27FC236}">
                <a16:creationId xmlns:a16="http://schemas.microsoft.com/office/drawing/2014/main" id="{0E224BE5-D8AD-4DE7-8C36-BFAC6451140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96000" y="1320055"/>
            <a:ext cx="5712662" cy="5501416"/>
          </a:xfrm>
          <a:prstGeom prst="rect">
            <a:avLst/>
          </a:prstGeom>
        </p:spPr>
      </p:pic>
    </p:spTree>
    <p:extLst>
      <p:ext uri="{BB962C8B-B14F-4D97-AF65-F5344CB8AC3E}">
        <p14:creationId xmlns:p14="http://schemas.microsoft.com/office/powerpoint/2010/main" val="32310344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EE0E39-6DD9-407B-BEE1-EF85BA168370}"/>
              </a:ext>
            </a:extLst>
          </p:cNvPr>
          <p:cNvSpPr>
            <a:spLocks noGrp="1"/>
          </p:cNvSpPr>
          <p:nvPr>
            <p:ph type="title"/>
          </p:nvPr>
        </p:nvSpPr>
        <p:spPr/>
        <p:txBody>
          <a:bodyPr/>
          <a:lstStyle/>
          <a:p>
            <a:r>
              <a:rPr lang="en-US" dirty="0"/>
              <a:t>Encounter probability</a:t>
            </a:r>
          </a:p>
        </p:txBody>
      </p:sp>
      <p:sp>
        <p:nvSpPr>
          <p:cNvPr id="8" name="Text Placeholder 7">
            <a:extLst>
              <a:ext uri="{FF2B5EF4-FFF2-40B4-BE49-F238E27FC236}">
                <a16:creationId xmlns:a16="http://schemas.microsoft.com/office/drawing/2014/main" id="{81429DE5-B013-4776-98B6-69D5EE5B710C}"/>
              </a:ext>
            </a:extLst>
          </p:cNvPr>
          <p:cNvSpPr>
            <a:spLocks noGrp="1"/>
          </p:cNvSpPr>
          <p:nvPr>
            <p:ph type="body" idx="1"/>
          </p:nvPr>
        </p:nvSpPr>
        <p:spPr>
          <a:xfrm>
            <a:off x="2141166" y="1300432"/>
            <a:ext cx="1751256" cy="576262"/>
          </a:xfrm>
        </p:spPr>
        <p:txBody>
          <a:bodyPr/>
          <a:lstStyle/>
          <a:p>
            <a:r>
              <a:rPr lang="en-US" dirty="0"/>
              <a:t>YFS</a:t>
            </a:r>
          </a:p>
        </p:txBody>
      </p:sp>
      <p:pic>
        <p:nvPicPr>
          <p:cNvPr id="13" name="Content Placeholder 12">
            <a:extLst>
              <a:ext uri="{FF2B5EF4-FFF2-40B4-BE49-F238E27FC236}">
                <a16:creationId xmlns:a16="http://schemas.microsoft.com/office/drawing/2014/main" id="{60F42FD8-C104-4945-B336-E394D681280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6154" y="1904999"/>
            <a:ext cx="4585921" cy="4585921"/>
          </a:xfrm>
        </p:spPr>
      </p:pic>
      <p:sp>
        <p:nvSpPr>
          <p:cNvPr id="10" name="Text Placeholder 9">
            <a:extLst>
              <a:ext uri="{FF2B5EF4-FFF2-40B4-BE49-F238E27FC236}">
                <a16:creationId xmlns:a16="http://schemas.microsoft.com/office/drawing/2014/main" id="{51720AF6-7A61-4811-B811-4497947664FF}"/>
              </a:ext>
            </a:extLst>
          </p:cNvPr>
          <p:cNvSpPr>
            <a:spLocks noGrp="1"/>
          </p:cNvSpPr>
          <p:nvPr>
            <p:ph type="body" sz="quarter" idx="3"/>
          </p:nvPr>
        </p:nvSpPr>
        <p:spPr>
          <a:xfrm>
            <a:off x="6691987" y="1276986"/>
            <a:ext cx="1977229" cy="576262"/>
          </a:xfrm>
        </p:spPr>
        <p:txBody>
          <a:bodyPr/>
          <a:lstStyle/>
          <a:p>
            <a:r>
              <a:rPr lang="en-US" dirty="0"/>
              <a:t>BBRKC</a:t>
            </a:r>
          </a:p>
        </p:txBody>
      </p:sp>
      <p:sp>
        <p:nvSpPr>
          <p:cNvPr id="11" name="Content Placeholder 10">
            <a:extLst>
              <a:ext uri="{FF2B5EF4-FFF2-40B4-BE49-F238E27FC236}">
                <a16:creationId xmlns:a16="http://schemas.microsoft.com/office/drawing/2014/main" id="{A549B76B-8CBC-4658-B5E0-15492E569C5E}"/>
              </a:ext>
            </a:extLst>
          </p:cNvPr>
          <p:cNvSpPr>
            <a:spLocks noGrp="1"/>
          </p:cNvSpPr>
          <p:nvPr>
            <p:ph sz="quarter" idx="4"/>
          </p:nvPr>
        </p:nvSpPr>
        <p:spPr/>
        <p:txBody>
          <a:bodyPr/>
          <a:lstStyle/>
          <a:p>
            <a:endParaRPr lang="en-US"/>
          </a:p>
        </p:txBody>
      </p:sp>
      <p:pic>
        <p:nvPicPr>
          <p:cNvPr id="14" name="Content Placeholder 11">
            <a:extLst>
              <a:ext uri="{FF2B5EF4-FFF2-40B4-BE49-F238E27FC236}">
                <a16:creationId xmlns:a16="http://schemas.microsoft.com/office/drawing/2014/main" id="{1786BE15-98F7-40FD-B780-E613250FB3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6915" y="1905000"/>
            <a:ext cx="4543918" cy="4543918"/>
          </a:xfrm>
          <a:prstGeom prst="rect">
            <a:avLst/>
          </a:prstGeom>
        </p:spPr>
      </p:pic>
    </p:spTree>
    <p:extLst>
      <p:ext uri="{BB962C8B-B14F-4D97-AF65-F5344CB8AC3E}">
        <p14:creationId xmlns:p14="http://schemas.microsoft.com/office/powerpoint/2010/main" val="36463520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B7037-E4BF-4AE1-93D0-C896354EB848}"/>
              </a:ext>
            </a:extLst>
          </p:cNvPr>
          <p:cNvSpPr>
            <a:spLocks noGrp="1"/>
          </p:cNvSpPr>
          <p:nvPr>
            <p:ph type="title"/>
          </p:nvPr>
        </p:nvSpPr>
        <p:spPr>
          <a:xfrm>
            <a:off x="1650670" y="93181"/>
            <a:ext cx="8631733" cy="1006957"/>
          </a:xfrm>
        </p:spPr>
        <p:txBody>
          <a:bodyPr/>
          <a:lstStyle/>
          <a:p>
            <a:r>
              <a:rPr lang="en-US" dirty="0"/>
              <a:t>Quantile residuals - Gamma</a:t>
            </a:r>
          </a:p>
        </p:txBody>
      </p:sp>
      <p:sp>
        <p:nvSpPr>
          <p:cNvPr id="3" name="Text Placeholder 2">
            <a:extLst>
              <a:ext uri="{FF2B5EF4-FFF2-40B4-BE49-F238E27FC236}">
                <a16:creationId xmlns:a16="http://schemas.microsoft.com/office/drawing/2014/main" id="{8FAECCAA-3628-49C5-878A-C6013B8ADC6D}"/>
              </a:ext>
            </a:extLst>
          </p:cNvPr>
          <p:cNvSpPr>
            <a:spLocks noGrp="1"/>
          </p:cNvSpPr>
          <p:nvPr>
            <p:ph type="body" idx="1"/>
          </p:nvPr>
        </p:nvSpPr>
        <p:spPr>
          <a:xfrm>
            <a:off x="1147617" y="984318"/>
            <a:ext cx="1868715" cy="576262"/>
          </a:xfrm>
        </p:spPr>
        <p:txBody>
          <a:bodyPr/>
          <a:lstStyle/>
          <a:p>
            <a:r>
              <a:rPr lang="en-US" dirty="0"/>
              <a:t>250 knots</a:t>
            </a:r>
          </a:p>
        </p:txBody>
      </p:sp>
      <p:pic>
        <p:nvPicPr>
          <p:cNvPr id="8" name="Content Placeholder 7">
            <a:extLst>
              <a:ext uri="{FF2B5EF4-FFF2-40B4-BE49-F238E27FC236}">
                <a16:creationId xmlns:a16="http://schemas.microsoft.com/office/drawing/2014/main" id="{D57591C7-2EB1-483C-84A9-D45B0978DB5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571" y="1572832"/>
            <a:ext cx="4767412" cy="2383706"/>
          </a:xfrm>
        </p:spPr>
      </p:pic>
      <p:sp>
        <p:nvSpPr>
          <p:cNvPr id="5" name="Text Placeholder 4">
            <a:extLst>
              <a:ext uri="{FF2B5EF4-FFF2-40B4-BE49-F238E27FC236}">
                <a16:creationId xmlns:a16="http://schemas.microsoft.com/office/drawing/2014/main" id="{8470B854-B1FB-4E33-9361-F548C5379990}"/>
              </a:ext>
            </a:extLst>
          </p:cNvPr>
          <p:cNvSpPr>
            <a:spLocks noGrp="1"/>
          </p:cNvSpPr>
          <p:nvPr>
            <p:ph type="body" sz="quarter" idx="3"/>
          </p:nvPr>
        </p:nvSpPr>
        <p:spPr>
          <a:xfrm>
            <a:off x="8497008" y="1002713"/>
            <a:ext cx="1785395" cy="539473"/>
          </a:xfrm>
        </p:spPr>
        <p:txBody>
          <a:bodyPr/>
          <a:lstStyle/>
          <a:p>
            <a:r>
              <a:rPr lang="en-US" dirty="0"/>
              <a:t>500 knots</a:t>
            </a:r>
          </a:p>
        </p:txBody>
      </p:sp>
      <p:pic>
        <p:nvPicPr>
          <p:cNvPr id="10" name="Content Placeholder 9">
            <a:extLst>
              <a:ext uri="{FF2B5EF4-FFF2-40B4-BE49-F238E27FC236}">
                <a16:creationId xmlns:a16="http://schemas.microsoft.com/office/drawing/2014/main" id="{CE7BFB83-8528-40AE-A778-34974417C08E}"/>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7285512" y="1572832"/>
            <a:ext cx="4673725" cy="2336861"/>
          </a:xfrm>
        </p:spPr>
      </p:pic>
      <p:pic>
        <p:nvPicPr>
          <p:cNvPr id="12" name="Picture 11">
            <a:extLst>
              <a:ext uri="{FF2B5EF4-FFF2-40B4-BE49-F238E27FC236}">
                <a16:creationId xmlns:a16="http://schemas.microsoft.com/office/drawing/2014/main" id="{4DFD4DAE-EB56-48FF-B765-B3E89BE0B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9049" y="4148926"/>
            <a:ext cx="5231787" cy="2615893"/>
          </a:xfrm>
          <a:prstGeom prst="rect">
            <a:avLst/>
          </a:prstGeom>
        </p:spPr>
      </p:pic>
      <p:sp>
        <p:nvSpPr>
          <p:cNvPr id="13" name="Text Placeholder 2">
            <a:extLst>
              <a:ext uri="{FF2B5EF4-FFF2-40B4-BE49-F238E27FC236}">
                <a16:creationId xmlns:a16="http://schemas.microsoft.com/office/drawing/2014/main" id="{5568B12F-B4FE-4AD8-A383-82BAE43A6C58}"/>
              </a:ext>
            </a:extLst>
          </p:cNvPr>
          <p:cNvSpPr txBox="1">
            <a:spLocks/>
          </p:cNvSpPr>
          <p:nvPr/>
        </p:nvSpPr>
        <p:spPr>
          <a:xfrm>
            <a:off x="5161642" y="3511663"/>
            <a:ext cx="1868715"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a:t>750 knots</a:t>
            </a:r>
          </a:p>
        </p:txBody>
      </p:sp>
    </p:spTree>
    <p:extLst>
      <p:ext uri="{BB962C8B-B14F-4D97-AF65-F5344CB8AC3E}">
        <p14:creationId xmlns:p14="http://schemas.microsoft.com/office/powerpoint/2010/main" val="30359424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F119-DCB3-4374-9CEE-8F953328D901}"/>
              </a:ext>
            </a:extLst>
          </p:cNvPr>
          <p:cNvSpPr>
            <a:spLocks noGrp="1"/>
          </p:cNvSpPr>
          <p:nvPr>
            <p:ph type="title"/>
          </p:nvPr>
        </p:nvSpPr>
        <p:spPr>
          <a:xfrm>
            <a:off x="1267434" y="212395"/>
            <a:ext cx="9404723" cy="1400530"/>
          </a:xfrm>
        </p:spPr>
        <p:txBody>
          <a:bodyPr/>
          <a:lstStyle/>
          <a:p>
            <a:r>
              <a:rPr lang="en-US" dirty="0"/>
              <a:t>Quantile residuals - </a:t>
            </a:r>
            <a:r>
              <a:rPr lang="en-US" dirty="0" smtClean="0"/>
              <a:t>Lognormal</a:t>
            </a:r>
            <a:endParaRPr lang="en-US" dirty="0"/>
          </a:p>
        </p:txBody>
      </p:sp>
      <p:sp>
        <p:nvSpPr>
          <p:cNvPr id="3" name="Text Placeholder 2">
            <a:extLst>
              <a:ext uri="{FF2B5EF4-FFF2-40B4-BE49-F238E27FC236}">
                <a16:creationId xmlns:a16="http://schemas.microsoft.com/office/drawing/2014/main" id="{37066554-B51A-4DC4-BFE4-741D6549CA8F}"/>
              </a:ext>
            </a:extLst>
          </p:cNvPr>
          <p:cNvSpPr>
            <a:spLocks noGrp="1"/>
          </p:cNvSpPr>
          <p:nvPr>
            <p:ph type="body" idx="1"/>
          </p:nvPr>
        </p:nvSpPr>
        <p:spPr>
          <a:xfrm>
            <a:off x="1571806" y="979988"/>
            <a:ext cx="2021317" cy="576262"/>
          </a:xfrm>
        </p:spPr>
        <p:txBody>
          <a:bodyPr/>
          <a:lstStyle/>
          <a:p>
            <a:r>
              <a:rPr lang="en-US" dirty="0"/>
              <a:t>250 knots</a:t>
            </a:r>
          </a:p>
        </p:txBody>
      </p:sp>
      <p:pic>
        <p:nvPicPr>
          <p:cNvPr id="8" name="Content Placeholder 7">
            <a:extLst>
              <a:ext uri="{FF2B5EF4-FFF2-40B4-BE49-F238E27FC236}">
                <a16:creationId xmlns:a16="http://schemas.microsoft.com/office/drawing/2014/main" id="{462ADBC7-F7F5-4CED-B8E0-3B593A52690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6900" y="1571802"/>
            <a:ext cx="4738869" cy="2369434"/>
          </a:xfrm>
        </p:spPr>
      </p:pic>
      <p:sp>
        <p:nvSpPr>
          <p:cNvPr id="5" name="Text Placeholder 4">
            <a:extLst>
              <a:ext uri="{FF2B5EF4-FFF2-40B4-BE49-F238E27FC236}">
                <a16:creationId xmlns:a16="http://schemas.microsoft.com/office/drawing/2014/main" id="{83BD0876-E178-4051-80CE-1E253732E909}"/>
              </a:ext>
            </a:extLst>
          </p:cNvPr>
          <p:cNvSpPr>
            <a:spLocks noGrp="1"/>
          </p:cNvSpPr>
          <p:nvPr>
            <p:ph type="body" sz="quarter" idx="3"/>
          </p:nvPr>
        </p:nvSpPr>
        <p:spPr>
          <a:xfrm>
            <a:off x="8164881" y="998494"/>
            <a:ext cx="2393397" cy="576262"/>
          </a:xfrm>
        </p:spPr>
        <p:txBody>
          <a:bodyPr/>
          <a:lstStyle/>
          <a:p>
            <a:r>
              <a:rPr lang="en-US" dirty="0"/>
              <a:t>500 knots</a:t>
            </a:r>
          </a:p>
        </p:txBody>
      </p:sp>
      <p:pic>
        <p:nvPicPr>
          <p:cNvPr id="10" name="Content Placeholder 9">
            <a:extLst>
              <a:ext uri="{FF2B5EF4-FFF2-40B4-BE49-F238E27FC236}">
                <a16:creationId xmlns:a16="http://schemas.microsoft.com/office/drawing/2014/main" id="{7900E530-D77A-4EF8-A232-1812F7E1E54F}"/>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724593" y="1571802"/>
            <a:ext cx="4746437" cy="2373217"/>
          </a:xfrm>
        </p:spPr>
      </p:pic>
      <p:pic>
        <p:nvPicPr>
          <p:cNvPr id="12" name="Picture 11">
            <a:extLst>
              <a:ext uri="{FF2B5EF4-FFF2-40B4-BE49-F238E27FC236}">
                <a16:creationId xmlns:a16="http://schemas.microsoft.com/office/drawing/2014/main" id="{50F80BB9-77F1-4EE8-A1D1-9BD8DE818A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5899" y="4099589"/>
            <a:ext cx="5427792" cy="2713896"/>
          </a:xfrm>
          <a:prstGeom prst="rect">
            <a:avLst/>
          </a:prstGeom>
        </p:spPr>
      </p:pic>
      <p:sp>
        <p:nvSpPr>
          <p:cNvPr id="13" name="Text Placeholder 2">
            <a:extLst>
              <a:ext uri="{FF2B5EF4-FFF2-40B4-BE49-F238E27FC236}">
                <a16:creationId xmlns:a16="http://schemas.microsoft.com/office/drawing/2014/main" id="{2F9608D3-0C4D-4588-83DE-679310E1A396}"/>
              </a:ext>
            </a:extLst>
          </p:cNvPr>
          <p:cNvSpPr txBox="1">
            <a:spLocks/>
          </p:cNvSpPr>
          <p:nvPr/>
        </p:nvSpPr>
        <p:spPr>
          <a:xfrm>
            <a:off x="4959136" y="3444151"/>
            <a:ext cx="2021317"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a:t>750 knots</a:t>
            </a:r>
          </a:p>
        </p:txBody>
      </p:sp>
    </p:spTree>
    <p:extLst>
      <p:ext uri="{BB962C8B-B14F-4D97-AF65-F5344CB8AC3E}">
        <p14:creationId xmlns:p14="http://schemas.microsoft.com/office/powerpoint/2010/main" val="8041380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B2C9F-3A98-4A2B-8FF2-89E7ED717076}"/>
              </a:ext>
            </a:extLst>
          </p:cNvPr>
          <p:cNvSpPr>
            <a:spLocks noGrp="1"/>
          </p:cNvSpPr>
          <p:nvPr>
            <p:ph type="title"/>
          </p:nvPr>
        </p:nvSpPr>
        <p:spPr/>
        <p:txBody>
          <a:bodyPr/>
          <a:lstStyle/>
          <a:p>
            <a:r>
              <a:rPr lang="en-US" dirty="0"/>
              <a:t>Conclusions: SMBKC</a:t>
            </a:r>
          </a:p>
        </p:txBody>
      </p:sp>
      <p:sp>
        <p:nvSpPr>
          <p:cNvPr id="8" name="Content Placeholder 7">
            <a:extLst>
              <a:ext uri="{FF2B5EF4-FFF2-40B4-BE49-F238E27FC236}">
                <a16:creationId xmlns:a16="http://schemas.microsoft.com/office/drawing/2014/main" id="{B0BBB6E3-A271-48E8-A7AB-73B8BA1519AD}"/>
              </a:ext>
            </a:extLst>
          </p:cNvPr>
          <p:cNvSpPr>
            <a:spLocks noGrp="1"/>
          </p:cNvSpPr>
          <p:nvPr>
            <p:ph idx="1"/>
          </p:nvPr>
        </p:nvSpPr>
        <p:spPr/>
        <p:txBody>
          <a:bodyPr>
            <a:normAutofit fontScale="85000" lnSpcReduction="10000"/>
          </a:bodyPr>
          <a:lstStyle/>
          <a:p>
            <a:r>
              <a:rPr lang="en-US" dirty="0"/>
              <a:t>Epsilon2 model component had to be disabled in all gamma models, and in lognormal models &gt;250 </a:t>
            </a:r>
            <a:r>
              <a:rPr lang="en-US" dirty="0" smtClean="0"/>
              <a:t>knots</a:t>
            </a:r>
          </a:p>
          <a:p>
            <a:r>
              <a:rPr lang="en-US" dirty="0"/>
              <a:t>CI influenced by number of knots</a:t>
            </a:r>
          </a:p>
          <a:p>
            <a:pPr lvl="1"/>
            <a:r>
              <a:rPr lang="en-US" dirty="0"/>
              <a:t>Discrepancies largely due to differences in </a:t>
            </a:r>
            <a:r>
              <a:rPr lang="en-US" dirty="0" smtClean="0"/>
              <a:t>estimate</a:t>
            </a:r>
            <a:endParaRPr lang="en-US" dirty="0"/>
          </a:p>
          <a:p>
            <a:r>
              <a:rPr lang="en-US" dirty="0"/>
              <a:t>Effects of barrier method are </a:t>
            </a:r>
            <a:r>
              <a:rPr lang="en-US" dirty="0" smtClean="0"/>
              <a:t>limited</a:t>
            </a:r>
          </a:p>
          <a:p>
            <a:pPr lvl="1"/>
            <a:r>
              <a:rPr lang="en-US" dirty="0" smtClean="0"/>
              <a:t>Primarily manifest as slight decrease in estimates</a:t>
            </a:r>
            <a:endParaRPr lang="en-US" dirty="0"/>
          </a:p>
          <a:p>
            <a:pPr lvl="1"/>
            <a:r>
              <a:rPr lang="en-US" dirty="0" smtClean="0"/>
              <a:t>CIs less affected</a:t>
            </a:r>
            <a:endParaRPr lang="en-US" dirty="0"/>
          </a:p>
          <a:p>
            <a:r>
              <a:rPr lang="en-US" dirty="0"/>
              <a:t>Gamma and log-normal models track design based estimates similarly</a:t>
            </a:r>
          </a:p>
          <a:p>
            <a:r>
              <a:rPr lang="en-US" dirty="0"/>
              <a:t>Log-normal appear to have better </a:t>
            </a:r>
            <a:r>
              <a:rPr lang="en-US" dirty="0" smtClean="0"/>
              <a:t>diagnostics</a:t>
            </a:r>
          </a:p>
          <a:p>
            <a:pPr lvl="1"/>
            <a:r>
              <a:rPr lang="en-US" dirty="0" smtClean="0"/>
              <a:t>Reliability</a:t>
            </a:r>
            <a:endParaRPr lang="en-US" dirty="0"/>
          </a:p>
          <a:p>
            <a:r>
              <a:rPr lang="en-US" dirty="0"/>
              <a:t>Provisionally suggest that </a:t>
            </a:r>
            <a:r>
              <a:rPr lang="en-US" dirty="0" smtClean="0"/>
              <a:t>Gamma may </a:t>
            </a:r>
            <a:r>
              <a:rPr lang="en-US" dirty="0"/>
              <a:t>be most appropriate for this </a:t>
            </a:r>
            <a:r>
              <a:rPr lang="en-US" dirty="0" smtClean="0"/>
              <a:t>stock</a:t>
            </a:r>
          </a:p>
          <a:p>
            <a:pPr lvl="1"/>
            <a:r>
              <a:rPr lang="en-US" dirty="0" smtClean="0"/>
              <a:t>Still working on #knots</a:t>
            </a:r>
          </a:p>
        </p:txBody>
      </p:sp>
    </p:spTree>
    <p:extLst>
      <p:ext uri="{BB962C8B-B14F-4D97-AF65-F5344CB8AC3E}">
        <p14:creationId xmlns:p14="http://schemas.microsoft.com/office/powerpoint/2010/main" val="8175781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BD1A4-501E-4B60-AE88-65FC3D8308C0}"/>
              </a:ext>
            </a:extLst>
          </p:cNvPr>
          <p:cNvSpPr>
            <a:spLocks noGrp="1"/>
          </p:cNvSpPr>
          <p:nvPr>
            <p:ph type="title"/>
          </p:nvPr>
        </p:nvSpPr>
        <p:spPr>
          <a:xfrm>
            <a:off x="3259015" y="452718"/>
            <a:ext cx="6791819" cy="1400530"/>
          </a:xfrm>
        </p:spPr>
        <p:txBody>
          <a:bodyPr/>
          <a:lstStyle/>
          <a:p>
            <a:r>
              <a:rPr lang="en-US" dirty="0"/>
              <a:t>EBS </a:t>
            </a:r>
            <a:r>
              <a:rPr lang="en-US" dirty="0" err="1"/>
              <a:t>Bairdi</a:t>
            </a:r>
            <a:endParaRPr lang="en-US" dirty="0"/>
          </a:p>
        </p:txBody>
      </p:sp>
      <p:pic>
        <p:nvPicPr>
          <p:cNvPr id="4" name="Content Placeholder 3">
            <a:extLst>
              <a:ext uri="{FF2B5EF4-FFF2-40B4-BE49-F238E27FC236}">
                <a16:creationId xmlns:a16="http://schemas.microsoft.com/office/drawing/2014/main" id="{9FB2188E-7725-4F4E-A825-6E121130060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73569" y="1283668"/>
            <a:ext cx="6934200" cy="5200651"/>
          </a:xfrm>
          <a:prstGeom prst="rect">
            <a:avLst/>
          </a:prstGeom>
        </p:spPr>
      </p:pic>
    </p:spTree>
    <p:extLst>
      <p:ext uri="{BB962C8B-B14F-4D97-AF65-F5344CB8AC3E}">
        <p14:creationId xmlns:p14="http://schemas.microsoft.com/office/powerpoint/2010/main" val="34254200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5DEE4-9AE0-4481-A73A-F2FE1F63E9A8}"/>
              </a:ext>
            </a:extLst>
          </p:cNvPr>
          <p:cNvSpPr>
            <a:spLocks noGrp="1"/>
          </p:cNvSpPr>
          <p:nvPr>
            <p:ph type="title"/>
          </p:nvPr>
        </p:nvSpPr>
        <p:spPr>
          <a:xfrm>
            <a:off x="3135923" y="452718"/>
            <a:ext cx="6914911" cy="1400530"/>
          </a:xfrm>
        </p:spPr>
        <p:txBody>
          <a:bodyPr/>
          <a:lstStyle/>
          <a:p>
            <a:r>
              <a:rPr lang="en-US" dirty="0"/>
              <a:t>Data by year</a:t>
            </a:r>
          </a:p>
        </p:txBody>
      </p:sp>
      <p:pic>
        <p:nvPicPr>
          <p:cNvPr id="5" name="Content Placeholder 4">
            <a:extLst>
              <a:ext uri="{FF2B5EF4-FFF2-40B4-BE49-F238E27FC236}">
                <a16:creationId xmlns:a16="http://schemas.microsoft.com/office/drawing/2014/main" id="{6CF6F440-810F-43C4-9FCC-C189C27C6929}"/>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2368062" y="1355114"/>
            <a:ext cx="5274286" cy="5274286"/>
          </a:xfrm>
        </p:spPr>
      </p:pic>
    </p:spTree>
    <p:extLst>
      <p:ext uri="{BB962C8B-B14F-4D97-AF65-F5344CB8AC3E}">
        <p14:creationId xmlns:p14="http://schemas.microsoft.com/office/powerpoint/2010/main" val="28245856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4C821-1227-4BEF-BDEC-1B7BFE77F967}"/>
              </a:ext>
            </a:extLst>
          </p:cNvPr>
          <p:cNvSpPr>
            <a:spLocks noGrp="1"/>
          </p:cNvSpPr>
          <p:nvPr>
            <p:ph type="title"/>
          </p:nvPr>
        </p:nvSpPr>
        <p:spPr/>
        <p:txBody>
          <a:bodyPr/>
          <a:lstStyle/>
          <a:p>
            <a:r>
              <a:rPr lang="en-US" dirty="0"/>
              <a:t>Extrapolation area/knots</a:t>
            </a:r>
          </a:p>
        </p:txBody>
      </p:sp>
      <p:sp>
        <p:nvSpPr>
          <p:cNvPr id="4" name="Text Placeholder 3">
            <a:extLst>
              <a:ext uri="{FF2B5EF4-FFF2-40B4-BE49-F238E27FC236}">
                <a16:creationId xmlns:a16="http://schemas.microsoft.com/office/drawing/2014/main" id="{78BA0203-AD8E-4D03-B3CE-7A573FBB1124}"/>
              </a:ext>
            </a:extLst>
          </p:cNvPr>
          <p:cNvSpPr>
            <a:spLocks noGrp="1"/>
          </p:cNvSpPr>
          <p:nvPr>
            <p:ph type="body" idx="1"/>
          </p:nvPr>
        </p:nvSpPr>
        <p:spPr>
          <a:xfrm>
            <a:off x="1431560" y="1518138"/>
            <a:ext cx="1710226" cy="576262"/>
          </a:xfrm>
        </p:spPr>
        <p:txBody>
          <a:bodyPr/>
          <a:lstStyle/>
          <a:p>
            <a:r>
              <a:rPr lang="en-US" dirty="0"/>
              <a:t>250 knots</a:t>
            </a:r>
          </a:p>
        </p:txBody>
      </p:sp>
      <p:pic>
        <p:nvPicPr>
          <p:cNvPr id="9" name="Content Placeholder 8">
            <a:extLst>
              <a:ext uri="{FF2B5EF4-FFF2-40B4-BE49-F238E27FC236}">
                <a16:creationId xmlns:a16="http://schemas.microsoft.com/office/drawing/2014/main" id="{2009A3D4-D49F-4AE0-B6FE-02785C28507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70297" y="2094401"/>
            <a:ext cx="3741738" cy="3741738"/>
          </a:xfrm>
        </p:spPr>
      </p:pic>
      <p:sp>
        <p:nvSpPr>
          <p:cNvPr id="6" name="Text Placeholder 5">
            <a:extLst>
              <a:ext uri="{FF2B5EF4-FFF2-40B4-BE49-F238E27FC236}">
                <a16:creationId xmlns:a16="http://schemas.microsoft.com/office/drawing/2014/main" id="{4A32FD8F-D377-4693-B55B-4DEFF5774B63}"/>
              </a:ext>
            </a:extLst>
          </p:cNvPr>
          <p:cNvSpPr>
            <a:spLocks noGrp="1"/>
          </p:cNvSpPr>
          <p:nvPr>
            <p:ph type="body" sz="quarter" idx="3"/>
          </p:nvPr>
        </p:nvSpPr>
        <p:spPr>
          <a:xfrm>
            <a:off x="5003865" y="1565117"/>
            <a:ext cx="1936197" cy="576262"/>
          </a:xfrm>
        </p:spPr>
        <p:txBody>
          <a:bodyPr/>
          <a:lstStyle/>
          <a:p>
            <a:r>
              <a:rPr lang="en-US" dirty="0"/>
              <a:t>500 knots</a:t>
            </a:r>
          </a:p>
        </p:txBody>
      </p:sp>
      <p:pic>
        <p:nvPicPr>
          <p:cNvPr id="11" name="Content Placeholder 10">
            <a:extLst>
              <a:ext uri="{FF2B5EF4-FFF2-40B4-BE49-F238E27FC236}">
                <a16:creationId xmlns:a16="http://schemas.microsoft.com/office/drawing/2014/main" id="{C96DFB3C-8FA5-42A2-8465-D1E3A5F0B86A}"/>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154792" y="2094400"/>
            <a:ext cx="3741738" cy="3741738"/>
          </a:xfrm>
        </p:spPr>
      </p:pic>
      <p:sp>
        <p:nvSpPr>
          <p:cNvPr id="12" name="Text Placeholder 3">
            <a:extLst>
              <a:ext uri="{FF2B5EF4-FFF2-40B4-BE49-F238E27FC236}">
                <a16:creationId xmlns:a16="http://schemas.microsoft.com/office/drawing/2014/main" id="{3F4C8908-1E99-4FB6-8EBB-1901FD9D60EF}"/>
              </a:ext>
            </a:extLst>
          </p:cNvPr>
          <p:cNvSpPr txBox="1">
            <a:spLocks/>
          </p:cNvSpPr>
          <p:nvPr/>
        </p:nvSpPr>
        <p:spPr>
          <a:xfrm>
            <a:off x="9532892" y="1518138"/>
            <a:ext cx="1710226"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a:t>750 knots</a:t>
            </a:r>
          </a:p>
        </p:txBody>
      </p:sp>
      <p:pic>
        <p:nvPicPr>
          <p:cNvPr id="14" name="Picture 13">
            <a:extLst>
              <a:ext uri="{FF2B5EF4-FFF2-40B4-BE49-F238E27FC236}">
                <a16:creationId xmlns:a16="http://schemas.microsoft.com/office/drawing/2014/main" id="{9D7B2289-076E-4879-B4B2-1B4A4A763E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5455" y="2094399"/>
            <a:ext cx="3741737" cy="3741737"/>
          </a:xfrm>
          <a:prstGeom prst="rect">
            <a:avLst/>
          </a:prstGeom>
        </p:spPr>
      </p:pic>
    </p:spTree>
    <p:extLst>
      <p:ext uri="{BB962C8B-B14F-4D97-AF65-F5344CB8AC3E}">
        <p14:creationId xmlns:p14="http://schemas.microsoft.com/office/powerpoint/2010/main" val="26016964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ACE37C-764B-4BA9-A9E2-97FDA100C538}"/>
              </a:ext>
            </a:extLst>
          </p:cNvPr>
          <p:cNvSpPr>
            <a:spLocks noGrp="1"/>
          </p:cNvSpPr>
          <p:nvPr>
            <p:ph type="title"/>
          </p:nvPr>
        </p:nvSpPr>
        <p:spPr/>
        <p:txBody>
          <a:bodyPr/>
          <a:lstStyle/>
          <a:p>
            <a:r>
              <a:rPr lang="en-US" dirty="0"/>
              <a:t>Biomass estimates</a:t>
            </a:r>
          </a:p>
        </p:txBody>
      </p:sp>
      <p:sp>
        <p:nvSpPr>
          <p:cNvPr id="5" name="Text Placeholder 4">
            <a:extLst>
              <a:ext uri="{FF2B5EF4-FFF2-40B4-BE49-F238E27FC236}">
                <a16:creationId xmlns:a16="http://schemas.microsoft.com/office/drawing/2014/main" id="{5781D783-8A96-4572-B42B-52A23E173406}"/>
              </a:ext>
            </a:extLst>
          </p:cNvPr>
          <p:cNvSpPr>
            <a:spLocks noGrp="1"/>
          </p:cNvSpPr>
          <p:nvPr>
            <p:ph type="body" idx="1"/>
          </p:nvPr>
        </p:nvSpPr>
        <p:spPr>
          <a:xfrm>
            <a:off x="1181746" y="1758462"/>
            <a:ext cx="3302331" cy="576262"/>
          </a:xfrm>
        </p:spPr>
        <p:txBody>
          <a:bodyPr/>
          <a:lstStyle/>
          <a:p>
            <a:r>
              <a:rPr lang="en-US" dirty="0"/>
              <a:t>Gamma </a:t>
            </a:r>
            <a:r>
              <a:rPr lang="en-US" dirty="0" err="1"/>
              <a:t>obs</a:t>
            </a:r>
            <a:r>
              <a:rPr lang="en-US" dirty="0"/>
              <a:t> model</a:t>
            </a:r>
            <a:endParaRPr lang="en-US" dirty="0"/>
          </a:p>
        </p:txBody>
      </p:sp>
      <p:sp>
        <p:nvSpPr>
          <p:cNvPr id="7" name="Text Placeholder 6">
            <a:extLst>
              <a:ext uri="{FF2B5EF4-FFF2-40B4-BE49-F238E27FC236}">
                <a16:creationId xmlns:a16="http://schemas.microsoft.com/office/drawing/2014/main" id="{91E1F4CF-2859-4C2C-8B90-7A25EC9EF043}"/>
              </a:ext>
            </a:extLst>
          </p:cNvPr>
          <p:cNvSpPr>
            <a:spLocks noGrp="1"/>
          </p:cNvSpPr>
          <p:nvPr>
            <p:ph type="body" sz="quarter" idx="3"/>
          </p:nvPr>
        </p:nvSpPr>
        <p:spPr>
          <a:xfrm>
            <a:off x="6879557" y="1758462"/>
            <a:ext cx="4396339" cy="576262"/>
          </a:xfrm>
        </p:spPr>
        <p:txBody>
          <a:bodyPr/>
          <a:lstStyle/>
          <a:p>
            <a:r>
              <a:rPr lang="en-US" dirty="0" smtClean="0"/>
              <a:t>Lognormal </a:t>
            </a:r>
            <a:r>
              <a:rPr lang="en-US" dirty="0" err="1"/>
              <a:t>obs</a:t>
            </a:r>
            <a:r>
              <a:rPr lang="en-US" dirty="0"/>
              <a:t> model</a:t>
            </a:r>
            <a:endParaRPr lang="en-US" dirty="0"/>
          </a:p>
        </p:txBody>
      </p:sp>
      <p:pic>
        <p:nvPicPr>
          <p:cNvPr id="16" name="Content Placeholder 15">
            <a:extLst>
              <a:ext uri="{FF2B5EF4-FFF2-40B4-BE49-F238E27FC236}">
                <a16:creationId xmlns:a16="http://schemas.microsoft.com/office/drawing/2014/main" id="{4B081E4F-7C42-49F1-A716-B849F388126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8734" y="2334724"/>
            <a:ext cx="5429722" cy="4322408"/>
          </a:xfrm>
        </p:spPr>
      </p:pic>
      <p:pic>
        <p:nvPicPr>
          <p:cNvPr id="20" name="Content Placeholder 19">
            <a:extLst>
              <a:ext uri="{FF2B5EF4-FFF2-40B4-BE49-F238E27FC236}">
                <a16:creationId xmlns:a16="http://schemas.microsoft.com/office/drawing/2014/main" id="{90206DD5-8088-412D-907A-728FF2F616F2}"/>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613644" y="2334724"/>
            <a:ext cx="5429722" cy="4322408"/>
          </a:xfrm>
        </p:spPr>
      </p:pic>
    </p:spTree>
    <p:extLst>
      <p:ext uri="{BB962C8B-B14F-4D97-AF65-F5344CB8AC3E}">
        <p14:creationId xmlns:p14="http://schemas.microsoft.com/office/powerpoint/2010/main" val="23294420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C0E9E-6B16-4D5D-9978-2EF3B9475229}"/>
              </a:ext>
            </a:extLst>
          </p:cNvPr>
          <p:cNvSpPr>
            <a:spLocks noGrp="1"/>
          </p:cNvSpPr>
          <p:nvPr>
            <p:ph type="title"/>
          </p:nvPr>
        </p:nvSpPr>
        <p:spPr/>
        <p:txBody>
          <a:bodyPr/>
          <a:lstStyle/>
          <a:p>
            <a:r>
              <a:rPr lang="en-US" dirty="0"/>
              <a:t>Biomass w/CIs</a:t>
            </a:r>
          </a:p>
        </p:txBody>
      </p:sp>
      <p:sp>
        <p:nvSpPr>
          <p:cNvPr id="3" name="Text Placeholder 2">
            <a:extLst>
              <a:ext uri="{FF2B5EF4-FFF2-40B4-BE49-F238E27FC236}">
                <a16:creationId xmlns:a16="http://schemas.microsoft.com/office/drawing/2014/main" id="{EB806565-B193-411A-AF7C-FA3550F66399}"/>
              </a:ext>
            </a:extLst>
          </p:cNvPr>
          <p:cNvSpPr>
            <a:spLocks noGrp="1"/>
          </p:cNvSpPr>
          <p:nvPr>
            <p:ph type="body" idx="1"/>
          </p:nvPr>
        </p:nvSpPr>
        <p:spPr>
          <a:xfrm>
            <a:off x="1472589" y="1590993"/>
            <a:ext cx="3355133" cy="576262"/>
          </a:xfrm>
        </p:spPr>
        <p:txBody>
          <a:bodyPr/>
          <a:lstStyle/>
          <a:p>
            <a:r>
              <a:rPr lang="en-US" dirty="0"/>
              <a:t>Gamma </a:t>
            </a:r>
            <a:r>
              <a:rPr lang="en-US" dirty="0" err="1"/>
              <a:t>obs</a:t>
            </a:r>
            <a:r>
              <a:rPr lang="en-US" dirty="0"/>
              <a:t> model</a:t>
            </a:r>
            <a:endParaRPr lang="en-US" dirty="0"/>
          </a:p>
        </p:txBody>
      </p:sp>
      <p:pic>
        <p:nvPicPr>
          <p:cNvPr id="8" name="Content Placeholder 7">
            <a:extLst>
              <a:ext uri="{FF2B5EF4-FFF2-40B4-BE49-F238E27FC236}">
                <a16:creationId xmlns:a16="http://schemas.microsoft.com/office/drawing/2014/main" id="{F2053E31-2810-4975-847A-0B27D4DDA99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3522" y="2167255"/>
            <a:ext cx="5483502" cy="4365220"/>
          </a:xfrm>
        </p:spPr>
      </p:pic>
      <p:sp>
        <p:nvSpPr>
          <p:cNvPr id="5" name="Text Placeholder 4">
            <a:extLst>
              <a:ext uri="{FF2B5EF4-FFF2-40B4-BE49-F238E27FC236}">
                <a16:creationId xmlns:a16="http://schemas.microsoft.com/office/drawing/2014/main" id="{23FD930E-442A-4DF6-95E1-C4BC8BC0C1B4}"/>
              </a:ext>
            </a:extLst>
          </p:cNvPr>
          <p:cNvSpPr>
            <a:spLocks noGrp="1"/>
          </p:cNvSpPr>
          <p:nvPr>
            <p:ph type="body" sz="quarter" idx="3"/>
          </p:nvPr>
        </p:nvSpPr>
        <p:spPr>
          <a:xfrm>
            <a:off x="6152726" y="1590993"/>
            <a:ext cx="4396339" cy="576262"/>
          </a:xfrm>
        </p:spPr>
        <p:txBody>
          <a:bodyPr/>
          <a:lstStyle/>
          <a:p>
            <a:r>
              <a:rPr lang="en-US" dirty="0" smtClean="0"/>
              <a:t>Lognormal </a:t>
            </a:r>
            <a:r>
              <a:rPr lang="en-US" dirty="0" err="1"/>
              <a:t>obs</a:t>
            </a:r>
            <a:r>
              <a:rPr lang="en-US" dirty="0"/>
              <a:t> model</a:t>
            </a:r>
            <a:endParaRPr lang="en-US" dirty="0"/>
          </a:p>
        </p:txBody>
      </p:sp>
      <p:pic>
        <p:nvPicPr>
          <p:cNvPr id="10" name="Content Placeholder 9">
            <a:extLst>
              <a:ext uri="{FF2B5EF4-FFF2-40B4-BE49-F238E27FC236}">
                <a16:creationId xmlns:a16="http://schemas.microsoft.com/office/drawing/2014/main" id="{6B6A2E59-181D-45CD-9CB9-04F28A89EADB}"/>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701938" y="2167255"/>
            <a:ext cx="5483502" cy="4365220"/>
          </a:xfrm>
        </p:spPr>
      </p:pic>
    </p:spTree>
    <p:extLst>
      <p:ext uri="{BB962C8B-B14F-4D97-AF65-F5344CB8AC3E}">
        <p14:creationId xmlns:p14="http://schemas.microsoft.com/office/powerpoint/2010/main" val="24131240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CI comparisons </a:t>
            </a:r>
            <a:r>
              <a:rPr lang="en-US" sz="4000" dirty="0" smtClean="0"/>
              <a:t>– Gamma </a:t>
            </a:r>
            <a:r>
              <a:rPr lang="en-US" sz="4000" dirty="0" err="1" smtClean="0"/>
              <a:t>obs</a:t>
            </a:r>
            <a:r>
              <a:rPr lang="en-US" sz="4000" dirty="0" smtClean="0"/>
              <a:t> model</a:t>
            </a:r>
            <a:endParaRPr lang="en-US" sz="4000" dirty="0"/>
          </a:p>
        </p:txBody>
      </p:sp>
      <p:sp>
        <p:nvSpPr>
          <p:cNvPr id="3" name="Text Placeholder 2"/>
          <p:cNvSpPr>
            <a:spLocks noGrp="1"/>
          </p:cNvSpPr>
          <p:nvPr>
            <p:ph type="body" idx="1"/>
          </p:nvPr>
        </p:nvSpPr>
        <p:spPr/>
        <p:txBody>
          <a:bodyPr/>
          <a:lstStyle/>
          <a:p>
            <a:r>
              <a:rPr lang="en-US" dirty="0" smtClean="0"/>
              <a:t>750 vs 500 kts</a:t>
            </a:r>
            <a:endParaRPr lang="en-US" dirty="0"/>
          </a:p>
        </p:txBody>
      </p:sp>
      <p:sp>
        <p:nvSpPr>
          <p:cNvPr id="5" name="Text Placeholder 4"/>
          <p:cNvSpPr>
            <a:spLocks noGrp="1"/>
          </p:cNvSpPr>
          <p:nvPr>
            <p:ph type="body" sz="quarter" idx="3"/>
          </p:nvPr>
        </p:nvSpPr>
        <p:spPr/>
        <p:txBody>
          <a:bodyPr/>
          <a:lstStyle/>
          <a:p>
            <a:r>
              <a:rPr lang="en-US" dirty="0" smtClean="0"/>
              <a:t>750 vs 250 kts</a:t>
            </a:r>
            <a:endParaRPr lang="en-US" dirty="0"/>
          </a:p>
        </p:txBody>
      </p:sp>
      <p:pic>
        <p:nvPicPr>
          <p:cNvPr id="9" name="Content Placeholder 8">
            <a:extLst>
              <a:ext uri="{FF2B5EF4-FFF2-40B4-BE49-F238E27FC236}">
                <a16:creationId xmlns:a16="http://schemas.microsoft.com/office/drawing/2014/main" id="{1D934020-E3B8-4DCD-A2F4-E14D7687D02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103313" y="2747241"/>
            <a:ext cx="4395787" cy="3276455"/>
          </a:xfrm>
          <a:prstGeom prst="rect">
            <a:avLst/>
          </a:prstGeom>
        </p:spPr>
      </p:pic>
      <p:pic>
        <p:nvPicPr>
          <p:cNvPr id="10" name="Content Placeholder 4">
            <a:extLst>
              <a:ext uri="{FF2B5EF4-FFF2-40B4-BE49-F238E27FC236}">
                <a16:creationId xmlns:a16="http://schemas.microsoft.com/office/drawing/2014/main" id="{82DB0C94-D38E-43D4-8B4A-56E583CDF0DA}"/>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654675" y="2747241"/>
            <a:ext cx="4395788" cy="3276455"/>
          </a:xfrm>
        </p:spPr>
      </p:pic>
    </p:spTree>
    <p:extLst>
      <p:ext uri="{BB962C8B-B14F-4D97-AF65-F5344CB8AC3E}">
        <p14:creationId xmlns:p14="http://schemas.microsoft.com/office/powerpoint/2010/main" val="7979372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0973-58C3-4206-A267-DEA15405F363}"/>
              </a:ext>
            </a:extLst>
          </p:cNvPr>
          <p:cNvSpPr>
            <a:spLocks noGrp="1"/>
          </p:cNvSpPr>
          <p:nvPr>
            <p:ph type="title"/>
          </p:nvPr>
        </p:nvSpPr>
        <p:spPr>
          <a:xfrm>
            <a:off x="2538046" y="101026"/>
            <a:ext cx="7512788" cy="860267"/>
          </a:xfrm>
        </p:spPr>
        <p:txBody>
          <a:bodyPr/>
          <a:lstStyle/>
          <a:p>
            <a:r>
              <a:rPr lang="en-US" dirty="0"/>
              <a:t>Density maps</a:t>
            </a:r>
          </a:p>
        </p:txBody>
      </p:sp>
      <p:sp>
        <p:nvSpPr>
          <p:cNvPr id="3" name="Text Placeholder 2">
            <a:extLst>
              <a:ext uri="{FF2B5EF4-FFF2-40B4-BE49-F238E27FC236}">
                <a16:creationId xmlns:a16="http://schemas.microsoft.com/office/drawing/2014/main" id="{6742FE11-0F49-44E2-8D09-ABA2C9094E48}"/>
              </a:ext>
            </a:extLst>
          </p:cNvPr>
          <p:cNvSpPr>
            <a:spLocks noGrp="1"/>
          </p:cNvSpPr>
          <p:nvPr>
            <p:ph type="body" idx="1"/>
          </p:nvPr>
        </p:nvSpPr>
        <p:spPr>
          <a:xfrm>
            <a:off x="1302605" y="1031582"/>
            <a:ext cx="4396338" cy="576262"/>
          </a:xfrm>
        </p:spPr>
        <p:txBody>
          <a:bodyPr/>
          <a:lstStyle/>
          <a:p>
            <a:r>
              <a:rPr lang="en-US" dirty="0"/>
              <a:t>750 knots - Gamma</a:t>
            </a:r>
          </a:p>
        </p:txBody>
      </p:sp>
      <p:pic>
        <p:nvPicPr>
          <p:cNvPr id="8" name="Content Placeholder 7">
            <a:extLst>
              <a:ext uri="{FF2B5EF4-FFF2-40B4-BE49-F238E27FC236}">
                <a16:creationId xmlns:a16="http://schemas.microsoft.com/office/drawing/2014/main" id="{FF2DC888-7D63-4C14-9974-7DB5B3918C86}"/>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71703" y="1678133"/>
            <a:ext cx="6017489" cy="4283051"/>
          </a:xfrm>
        </p:spPr>
      </p:pic>
      <p:sp>
        <p:nvSpPr>
          <p:cNvPr id="5" name="Text Placeholder 4">
            <a:extLst>
              <a:ext uri="{FF2B5EF4-FFF2-40B4-BE49-F238E27FC236}">
                <a16:creationId xmlns:a16="http://schemas.microsoft.com/office/drawing/2014/main" id="{FAF0C925-B270-458E-AF77-B69A16D06C85}"/>
              </a:ext>
            </a:extLst>
          </p:cNvPr>
          <p:cNvSpPr>
            <a:spLocks noGrp="1"/>
          </p:cNvSpPr>
          <p:nvPr>
            <p:ph type="body" sz="quarter" idx="3"/>
          </p:nvPr>
        </p:nvSpPr>
        <p:spPr>
          <a:xfrm>
            <a:off x="6756828" y="1040558"/>
            <a:ext cx="4396339" cy="576262"/>
          </a:xfrm>
        </p:spPr>
        <p:txBody>
          <a:bodyPr/>
          <a:lstStyle/>
          <a:p>
            <a:r>
              <a:rPr lang="en-US" dirty="0"/>
              <a:t>750 knots - Lognormal</a:t>
            </a:r>
          </a:p>
        </p:txBody>
      </p:sp>
      <p:pic>
        <p:nvPicPr>
          <p:cNvPr id="10" name="Content Placeholder 9">
            <a:extLst>
              <a:ext uri="{FF2B5EF4-FFF2-40B4-BE49-F238E27FC236}">
                <a16:creationId xmlns:a16="http://schemas.microsoft.com/office/drawing/2014/main" id="{A2746876-3104-4974-8DA3-C4B41B236216}"/>
              </a:ext>
            </a:extLst>
          </p:cNvPr>
          <p:cNvPicPr>
            <a:picLocks noGrp="1" noChangeAspect="1"/>
          </p:cNvPicPr>
          <p:nvPr>
            <p:ph sz="quarter" idx="4"/>
          </p:nvPr>
        </p:nvPicPr>
        <p:blipFill>
          <a:blip r:embed="rId4" cstate="hqprint">
            <a:extLst>
              <a:ext uri="{28A0092B-C50C-407E-A947-70E740481C1C}">
                <a14:useLocalDpi xmlns:a14="http://schemas.microsoft.com/office/drawing/2010/main" val="0"/>
              </a:ext>
            </a:extLst>
          </a:blip>
          <a:stretch>
            <a:fillRect/>
          </a:stretch>
        </p:blipFill>
        <p:spPr>
          <a:xfrm>
            <a:off x="6102807" y="1678135"/>
            <a:ext cx="6017489" cy="4283052"/>
          </a:xfrm>
        </p:spPr>
      </p:pic>
    </p:spTree>
    <p:extLst>
      <p:ext uri="{BB962C8B-B14F-4D97-AF65-F5344CB8AC3E}">
        <p14:creationId xmlns:p14="http://schemas.microsoft.com/office/powerpoint/2010/main" val="3392485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E459E-5EA6-4F2F-8A62-7C55F929F2AD}"/>
              </a:ext>
            </a:extLst>
          </p:cNvPr>
          <p:cNvSpPr>
            <a:spLocks noGrp="1"/>
          </p:cNvSpPr>
          <p:nvPr>
            <p:ph type="title"/>
          </p:nvPr>
        </p:nvSpPr>
        <p:spPr>
          <a:xfrm>
            <a:off x="722311" y="0"/>
            <a:ext cx="9404723" cy="1400530"/>
          </a:xfrm>
        </p:spPr>
        <p:txBody>
          <a:bodyPr/>
          <a:lstStyle/>
          <a:p>
            <a:r>
              <a:rPr lang="en-US" dirty="0"/>
              <a:t>Spatial residuals – I (Encounter)</a:t>
            </a:r>
          </a:p>
        </p:txBody>
      </p:sp>
      <p:sp>
        <p:nvSpPr>
          <p:cNvPr id="3" name="Text Placeholder 2">
            <a:extLst>
              <a:ext uri="{FF2B5EF4-FFF2-40B4-BE49-F238E27FC236}">
                <a16:creationId xmlns:a16="http://schemas.microsoft.com/office/drawing/2014/main" id="{48914D27-4DE1-4A74-A9EA-B114FA683B8E}"/>
              </a:ext>
            </a:extLst>
          </p:cNvPr>
          <p:cNvSpPr>
            <a:spLocks noGrp="1"/>
          </p:cNvSpPr>
          <p:nvPr>
            <p:ph type="body" idx="1"/>
          </p:nvPr>
        </p:nvSpPr>
        <p:spPr>
          <a:xfrm>
            <a:off x="2199782" y="584562"/>
            <a:ext cx="1328865" cy="576262"/>
          </a:xfrm>
        </p:spPr>
        <p:txBody>
          <a:bodyPr/>
          <a:lstStyle/>
          <a:p>
            <a:r>
              <a:rPr lang="en-US" dirty="0"/>
              <a:t>YFS</a:t>
            </a:r>
          </a:p>
        </p:txBody>
      </p:sp>
      <p:pic>
        <p:nvPicPr>
          <p:cNvPr id="8" name="Content Placeholder 7">
            <a:extLst>
              <a:ext uri="{FF2B5EF4-FFF2-40B4-BE49-F238E27FC236}">
                <a16:creationId xmlns:a16="http://schemas.microsoft.com/office/drawing/2014/main" id="{3E28A296-5593-406C-A996-80DA2A5E3A58}"/>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539263" y="1160824"/>
            <a:ext cx="4809210" cy="5610746"/>
          </a:xfrm>
        </p:spPr>
      </p:pic>
      <p:sp>
        <p:nvSpPr>
          <p:cNvPr id="5" name="Text Placeholder 4">
            <a:extLst>
              <a:ext uri="{FF2B5EF4-FFF2-40B4-BE49-F238E27FC236}">
                <a16:creationId xmlns:a16="http://schemas.microsoft.com/office/drawing/2014/main" id="{5288A258-307F-4645-A802-7F562A0CBAF8}"/>
              </a:ext>
            </a:extLst>
          </p:cNvPr>
          <p:cNvSpPr>
            <a:spLocks noGrp="1"/>
          </p:cNvSpPr>
          <p:nvPr>
            <p:ph type="body" sz="quarter" idx="3"/>
          </p:nvPr>
        </p:nvSpPr>
        <p:spPr>
          <a:xfrm>
            <a:off x="7315560" y="772132"/>
            <a:ext cx="1688124" cy="409019"/>
          </a:xfrm>
        </p:spPr>
        <p:txBody>
          <a:bodyPr/>
          <a:lstStyle/>
          <a:p>
            <a:r>
              <a:rPr lang="en-US" dirty="0"/>
              <a:t>BBRKC</a:t>
            </a:r>
          </a:p>
        </p:txBody>
      </p:sp>
      <p:sp>
        <p:nvSpPr>
          <p:cNvPr id="6" name="Content Placeholder 5">
            <a:extLst>
              <a:ext uri="{FF2B5EF4-FFF2-40B4-BE49-F238E27FC236}">
                <a16:creationId xmlns:a16="http://schemas.microsoft.com/office/drawing/2014/main" id="{C23266BE-A21A-4708-9108-53DFA1A7F1D2}"/>
              </a:ext>
            </a:extLst>
          </p:cNvPr>
          <p:cNvSpPr>
            <a:spLocks noGrp="1"/>
          </p:cNvSpPr>
          <p:nvPr>
            <p:ph sz="quarter" idx="4"/>
          </p:nvPr>
        </p:nvSpPr>
        <p:spPr/>
        <p:txBody>
          <a:bodyPr/>
          <a:lstStyle/>
          <a:p>
            <a:endParaRPr lang="en-US"/>
          </a:p>
        </p:txBody>
      </p:sp>
      <p:pic>
        <p:nvPicPr>
          <p:cNvPr id="9" name="Content Placeholder 9">
            <a:extLst>
              <a:ext uri="{FF2B5EF4-FFF2-40B4-BE49-F238E27FC236}">
                <a16:creationId xmlns:a16="http://schemas.microsoft.com/office/drawing/2014/main" id="{630DD4D9-949D-46BF-B1C4-E9F4004965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2560" y="1160824"/>
            <a:ext cx="5601402" cy="5601402"/>
          </a:xfrm>
          <a:prstGeom prst="rect">
            <a:avLst/>
          </a:prstGeom>
        </p:spPr>
      </p:pic>
    </p:spTree>
    <p:extLst>
      <p:ext uri="{BB962C8B-B14F-4D97-AF65-F5344CB8AC3E}">
        <p14:creationId xmlns:p14="http://schemas.microsoft.com/office/powerpoint/2010/main" val="3199887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46931-0325-421F-A246-7E902792037C}"/>
              </a:ext>
            </a:extLst>
          </p:cNvPr>
          <p:cNvSpPr>
            <a:spLocks noGrp="1"/>
          </p:cNvSpPr>
          <p:nvPr>
            <p:ph type="title"/>
          </p:nvPr>
        </p:nvSpPr>
        <p:spPr>
          <a:xfrm>
            <a:off x="1892850" y="106887"/>
            <a:ext cx="7523289" cy="819236"/>
          </a:xfrm>
        </p:spPr>
        <p:txBody>
          <a:bodyPr/>
          <a:lstStyle/>
          <a:p>
            <a:r>
              <a:rPr lang="en-US" dirty="0"/>
              <a:t>Quantile residuals - Gamma</a:t>
            </a:r>
          </a:p>
        </p:txBody>
      </p:sp>
      <p:sp>
        <p:nvSpPr>
          <p:cNvPr id="3" name="Text Placeholder 2">
            <a:extLst>
              <a:ext uri="{FF2B5EF4-FFF2-40B4-BE49-F238E27FC236}">
                <a16:creationId xmlns:a16="http://schemas.microsoft.com/office/drawing/2014/main" id="{D9749FCF-7F26-4756-B262-D28F5DFFCE5A}"/>
              </a:ext>
            </a:extLst>
          </p:cNvPr>
          <p:cNvSpPr>
            <a:spLocks noGrp="1"/>
          </p:cNvSpPr>
          <p:nvPr>
            <p:ph type="body" idx="1"/>
          </p:nvPr>
        </p:nvSpPr>
        <p:spPr>
          <a:xfrm>
            <a:off x="1232053" y="1067914"/>
            <a:ext cx="1757332" cy="576262"/>
          </a:xfrm>
        </p:spPr>
        <p:txBody>
          <a:bodyPr/>
          <a:lstStyle/>
          <a:p>
            <a:r>
              <a:rPr lang="en-US" dirty="0"/>
              <a:t>250 knots </a:t>
            </a:r>
          </a:p>
        </p:txBody>
      </p:sp>
      <p:pic>
        <p:nvPicPr>
          <p:cNvPr id="8" name="Content Placeholder 7">
            <a:extLst>
              <a:ext uri="{FF2B5EF4-FFF2-40B4-BE49-F238E27FC236}">
                <a16:creationId xmlns:a16="http://schemas.microsoft.com/office/drawing/2014/main" id="{26C22252-35AE-46E4-8E47-A635F573F84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6851" y="1644176"/>
            <a:ext cx="4857872" cy="2428935"/>
          </a:xfrm>
        </p:spPr>
      </p:pic>
      <p:sp>
        <p:nvSpPr>
          <p:cNvPr id="5" name="Text Placeholder 4">
            <a:extLst>
              <a:ext uri="{FF2B5EF4-FFF2-40B4-BE49-F238E27FC236}">
                <a16:creationId xmlns:a16="http://schemas.microsoft.com/office/drawing/2014/main" id="{F1190359-4825-4FBB-AA07-7F6870AD174F}"/>
              </a:ext>
            </a:extLst>
          </p:cNvPr>
          <p:cNvSpPr>
            <a:spLocks noGrp="1"/>
          </p:cNvSpPr>
          <p:nvPr>
            <p:ph type="body" sz="quarter" idx="3"/>
          </p:nvPr>
        </p:nvSpPr>
        <p:spPr>
          <a:xfrm>
            <a:off x="8475786" y="1067914"/>
            <a:ext cx="2287890" cy="576262"/>
          </a:xfrm>
        </p:spPr>
        <p:txBody>
          <a:bodyPr/>
          <a:lstStyle/>
          <a:p>
            <a:r>
              <a:rPr lang="en-US" dirty="0"/>
              <a:t>500 knots</a:t>
            </a:r>
          </a:p>
        </p:txBody>
      </p:sp>
      <p:pic>
        <p:nvPicPr>
          <p:cNvPr id="10" name="Content Placeholder 9">
            <a:extLst>
              <a:ext uri="{FF2B5EF4-FFF2-40B4-BE49-F238E27FC236}">
                <a16:creationId xmlns:a16="http://schemas.microsoft.com/office/drawing/2014/main" id="{0366CBC5-C13C-464E-AF9B-716C627A32B3}"/>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7227277" y="1644177"/>
            <a:ext cx="4857872" cy="2428935"/>
          </a:xfrm>
        </p:spPr>
      </p:pic>
      <p:pic>
        <p:nvPicPr>
          <p:cNvPr id="12" name="Picture 11">
            <a:extLst>
              <a:ext uri="{FF2B5EF4-FFF2-40B4-BE49-F238E27FC236}">
                <a16:creationId xmlns:a16="http://schemas.microsoft.com/office/drawing/2014/main" id="{3D12E327-8D8D-4B2E-928C-18D8194C82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4487" y="4194799"/>
            <a:ext cx="5101247" cy="2550623"/>
          </a:xfrm>
          <a:prstGeom prst="rect">
            <a:avLst/>
          </a:prstGeom>
        </p:spPr>
      </p:pic>
      <p:sp>
        <p:nvSpPr>
          <p:cNvPr id="13" name="Text Placeholder 2">
            <a:extLst>
              <a:ext uri="{FF2B5EF4-FFF2-40B4-BE49-F238E27FC236}">
                <a16:creationId xmlns:a16="http://schemas.microsoft.com/office/drawing/2014/main" id="{03372CB6-C798-4290-B0B7-1EFCBC855D42}"/>
              </a:ext>
            </a:extLst>
          </p:cNvPr>
          <p:cNvSpPr txBox="1">
            <a:spLocks/>
          </p:cNvSpPr>
          <p:nvPr/>
        </p:nvSpPr>
        <p:spPr>
          <a:xfrm>
            <a:off x="5270653" y="3515548"/>
            <a:ext cx="1757332"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a:t>750 knots </a:t>
            </a:r>
          </a:p>
        </p:txBody>
      </p:sp>
    </p:spTree>
    <p:extLst>
      <p:ext uri="{BB962C8B-B14F-4D97-AF65-F5344CB8AC3E}">
        <p14:creationId xmlns:p14="http://schemas.microsoft.com/office/powerpoint/2010/main" val="37984439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47FE7-2AE4-4B63-80A8-0389C76EB20F}"/>
              </a:ext>
            </a:extLst>
          </p:cNvPr>
          <p:cNvSpPr>
            <a:spLocks noGrp="1"/>
          </p:cNvSpPr>
          <p:nvPr>
            <p:ph type="title"/>
          </p:nvPr>
        </p:nvSpPr>
        <p:spPr>
          <a:xfrm>
            <a:off x="1015388" y="0"/>
            <a:ext cx="9404723" cy="1400530"/>
          </a:xfrm>
        </p:spPr>
        <p:txBody>
          <a:bodyPr/>
          <a:lstStyle/>
          <a:p>
            <a:r>
              <a:rPr lang="en-US" dirty="0"/>
              <a:t>Quantile residuals </a:t>
            </a:r>
            <a:r>
              <a:rPr lang="en-US" dirty="0" smtClean="0"/>
              <a:t>–Lognormal</a:t>
            </a:r>
            <a:endParaRPr lang="en-US" dirty="0"/>
          </a:p>
        </p:txBody>
      </p:sp>
      <p:sp>
        <p:nvSpPr>
          <p:cNvPr id="3" name="Text Placeholder 2">
            <a:extLst>
              <a:ext uri="{FF2B5EF4-FFF2-40B4-BE49-F238E27FC236}">
                <a16:creationId xmlns:a16="http://schemas.microsoft.com/office/drawing/2014/main" id="{06749749-72C6-40C0-AFC9-37FFF02BD5F9}"/>
              </a:ext>
            </a:extLst>
          </p:cNvPr>
          <p:cNvSpPr>
            <a:spLocks noGrp="1"/>
          </p:cNvSpPr>
          <p:nvPr>
            <p:ph type="body" idx="1"/>
          </p:nvPr>
        </p:nvSpPr>
        <p:spPr>
          <a:xfrm>
            <a:off x="1512277" y="700265"/>
            <a:ext cx="1987062" cy="576262"/>
          </a:xfrm>
        </p:spPr>
        <p:txBody>
          <a:bodyPr/>
          <a:lstStyle/>
          <a:p>
            <a:r>
              <a:rPr lang="en-US" dirty="0"/>
              <a:t>250 knot</a:t>
            </a:r>
          </a:p>
        </p:txBody>
      </p:sp>
      <p:pic>
        <p:nvPicPr>
          <p:cNvPr id="8" name="Content Placeholder 7">
            <a:extLst>
              <a:ext uri="{FF2B5EF4-FFF2-40B4-BE49-F238E27FC236}">
                <a16:creationId xmlns:a16="http://schemas.microsoft.com/office/drawing/2014/main" id="{01D2FBF8-11FD-49D8-B71F-5F398B4AA23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45886" y="1243722"/>
            <a:ext cx="5141222" cy="2570610"/>
          </a:xfrm>
        </p:spPr>
      </p:pic>
      <p:sp>
        <p:nvSpPr>
          <p:cNvPr id="5" name="Text Placeholder 4">
            <a:extLst>
              <a:ext uri="{FF2B5EF4-FFF2-40B4-BE49-F238E27FC236}">
                <a16:creationId xmlns:a16="http://schemas.microsoft.com/office/drawing/2014/main" id="{75285AAB-9248-41A1-8A63-913641CBF287}"/>
              </a:ext>
            </a:extLst>
          </p:cNvPr>
          <p:cNvSpPr>
            <a:spLocks noGrp="1"/>
          </p:cNvSpPr>
          <p:nvPr>
            <p:ph type="body" sz="quarter" idx="3"/>
          </p:nvPr>
        </p:nvSpPr>
        <p:spPr>
          <a:xfrm>
            <a:off x="8560501" y="700265"/>
            <a:ext cx="1838819" cy="576262"/>
          </a:xfrm>
        </p:spPr>
        <p:txBody>
          <a:bodyPr/>
          <a:lstStyle/>
          <a:p>
            <a:r>
              <a:rPr lang="en-US" dirty="0"/>
              <a:t>500 knot</a:t>
            </a:r>
          </a:p>
        </p:txBody>
      </p:sp>
      <p:pic>
        <p:nvPicPr>
          <p:cNvPr id="10" name="Content Placeholder 9">
            <a:extLst>
              <a:ext uri="{FF2B5EF4-FFF2-40B4-BE49-F238E27FC236}">
                <a16:creationId xmlns:a16="http://schemas.microsoft.com/office/drawing/2014/main" id="{B101DC78-ABF0-42AA-97D3-940F787A55B1}"/>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7001630" y="1243723"/>
            <a:ext cx="5141222" cy="2570610"/>
          </a:xfrm>
        </p:spPr>
      </p:pic>
      <p:pic>
        <p:nvPicPr>
          <p:cNvPr id="12" name="Picture 11">
            <a:extLst>
              <a:ext uri="{FF2B5EF4-FFF2-40B4-BE49-F238E27FC236}">
                <a16:creationId xmlns:a16="http://schemas.microsoft.com/office/drawing/2014/main" id="{D4AA985F-8057-4E9F-947C-FE228A0558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1722" y="3906663"/>
            <a:ext cx="5802931" cy="2901465"/>
          </a:xfrm>
          <a:prstGeom prst="rect">
            <a:avLst/>
          </a:prstGeom>
        </p:spPr>
      </p:pic>
      <p:sp>
        <p:nvSpPr>
          <p:cNvPr id="13" name="Text Placeholder 4">
            <a:extLst>
              <a:ext uri="{FF2B5EF4-FFF2-40B4-BE49-F238E27FC236}">
                <a16:creationId xmlns:a16="http://schemas.microsoft.com/office/drawing/2014/main" id="{F0984A06-5181-4112-92FD-D57622320960}"/>
              </a:ext>
            </a:extLst>
          </p:cNvPr>
          <p:cNvSpPr txBox="1">
            <a:spLocks/>
          </p:cNvSpPr>
          <p:nvPr/>
        </p:nvSpPr>
        <p:spPr>
          <a:xfrm>
            <a:off x="5406993" y="3284236"/>
            <a:ext cx="1838819"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a:t>750 knot</a:t>
            </a:r>
          </a:p>
        </p:txBody>
      </p:sp>
    </p:spTree>
    <p:extLst>
      <p:ext uri="{BB962C8B-B14F-4D97-AF65-F5344CB8AC3E}">
        <p14:creationId xmlns:p14="http://schemas.microsoft.com/office/powerpoint/2010/main" val="32089281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DBFFB3-DC1D-4BC3-80FA-AEE42E45DF97}"/>
              </a:ext>
            </a:extLst>
          </p:cNvPr>
          <p:cNvSpPr>
            <a:spLocks noGrp="1"/>
          </p:cNvSpPr>
          <p:nvPr>
            <p:ph type="title"/>
          </p:nvPr>
        </p:nvSpPr>
        <p:spPr/>
        <p:txBody>
          <a:bodyPr/>
          <a:lstStyle/>
          <a:p>
            <a:r>
              <a:rPr lang="en-US" dirty="0" err="1"/>
              <a:t>Bairdi</a:t>
            </a:r>
            <a:r>
              <a:rPr lang="en-US" dirty="0"/>
              <a:t> summary</a:t>
            </a:r>
          </a:p>
        </p:txBody>
      </p:sp>
      <p:sp>
        <p:nvSpPr>
          <p:cNvPr id="8" name="Content Placeholder 7">
            <a:extLst>
              <a:ext uri="{FF2B5EF4-FFF2-40B4-BE49-F238E27FC236}">
                <a16:creationId xmlns:a16="http://schemas.microsoft.com/office/drawing/2014/main" id="{7F84D64C-50CA-4EEC-A9BE-38B35806369E}"/>
              </a:ext>
            </a:extLst>
          </p:cNvPr>
          <p:cNvSpPr>
            <a:spLocks noGrp="1"/>
          </p:cNvSpPr>
          <p:nvPr>
            <p:ph idx="1"/>
          </p:nvPr>
        </p:nvSpPr>
        <p:spPr/>
        <p:txBody>
          <a:bodyPr/>
          <a:lstStyle/>
          <a:p>
            <a:r>
              <a:rPr lang="en-US" dirty="0" smtClean="0"/>
              <a:t>Model resolution had very limited effects on estimates</a:t>
            </a:r>
          </a:p>
          <a:p>
            <a:r>
              <a:rPr lang="en-US" dirty="0" smtClean="0"/>
              <a:t>CIS essentially unaffected</a:t>
            </a:r>
          </a:p>
          <a:p>
            <a:r>
              <a:rPr lang="en-US" dirty="0" smtClean="0"/>
              <a:t>Trade offs between the two model classes</a:t>
            </a:r>
          </a:p>
          <a:p>
            <a:pPr lvl="1"/>
            <a:r>
              <a:rPr lang="en-US" dirty="0" smtClean="0"/>
              <a:t>Gamma </a:t>
            </a:r>
            <a:r>
              <a:rPr lang="en-US" dirty="0"/>
              <a:t>tracked design-based estimates better</a:t>
            </a:r>
          </a:p>
          <a:p>
            <a:pPr lvl="1"/>
            <a:r>
              <a:rPr lang="en-US" dirty="0"/>
              <a:t>Lognormal model diagnostics </a:t>
            </a:r>
            <a:r>
              <a:rPr lang="en-US" dirty="0" smtClean="0"/>
              <a:t>seem </a:t>
            </a:r>
            <a:r>
              <a:rPr lang="en-US" i="1" dirty="0" smtClean="0"/>
              <a:t>marginally</a:t>
            </a:r>
            <a:r>
              <a:rPr lang="en-US" dirty="0" smtClean="0"/>
              <a:t> superior</a:t>
            </a:r>
          </a:p>
          <a:p>
            <a:pPr lvl="2"/>
            <a:r>
              <a:rPr lang="en-US" dirty="0" smtClean="0"/>
              <a:t>Reliability</a:t>
            </a:r>
          </a:p>
          <a:p>
            <a:pPr lvl="1"/>
            <a:r>
              <a:rPr lang="en-US" dirty="0" smtClean="0"/>
              <a:t>Both performed well modeling population spatial distributions </a:t>
            </a:r>
            <a:endParaRPr lang="en-US" dirty="0"/>
          </a:p>
          <a:p>
            <a:r>
              <a:rPr lang="en-US" dirty="0" smtClean="0"/>
              <a:t>Gamma w/Poisson-link delta </a:t>
            </a:r>
            <a:r>
              <a:rPr lang="en-US" dirty="0" smtClean="0"/>
              <a:t>model w/500 kts is current recommendation</a:t>
            </a:r>
            <a:endParaRPr lang="en-US" dirty="0"/>
          </a:p>
        </p:txBody>
      </p:sp>
    </p:spTree>
    <p:extLst>
      <p:ext uri="{BB962C8B-B14F-4D97-AF65-F5344CB8AC3E}">
        <p14:creationId xmlns:p14="http://schemas.microsoft.com/office/powerpoint/2010/main" val="35135833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2273E-C461-4D52-908B-C7E4FCDBFD67}"/>
              </a:ext>
            </a:extLst>
          </p:cNvPr>
          <p:cNvSpPr>
            <a:spLocks noGrp="1"/>
          </p:cNvSpPr>
          <p:nvPr>
            <p:ph type="title"/>
          </p:nvPr>
        </p:nvSpPr>
        <p:spPr>
          <a:xfrm>
            <a:off x="3587262" y="358933"/>
            <a:ext cx="4290646" cy="1400530"/>
          </a:xfrm>
        </p:spPr>
        <p:txBody>
          <a:bodyPr/>
          <a:lstStyle/>
          <a:p>
            <a:r>
              <a:rPr lang="en-US" dirty="0"/>
              <a:t>EBS opilio</a:t>
            </a:r>
          </a:p>
        </p:txBody>
      </p:sp>
      <p:pic>
        <p:nvPicPr>
          <p:cNvPr id="4" name="Content Placeholder 3">
            <a:extLst>
              <a:ext uri="{FF2B5EF4-FFF2-40B4-BE49-F238E27FC236}">
                <a16:creationId xmlns:a16="http://schemas.microsoft.com/office/drawing/2014/main" id="{97183349-EA82-4B41-81F5-D48815351A5C}"/>
              </a:ext>
            </a:extLst>
          </p:cNvPr>
          <p:cNvPicPr>
            <a:picLocks noGrp="1" noChangeAspect="1"/>
          </p:cNvPicPr>
          <p:nvPr>
            <p:ph idx="1"/>
          </p:nvPr>
        </p:nvPicPr>
        <p:blipFill>
          <a:blip r:embed="rId3"/>
          <a:stretch>
            <a:fillRect/>
          </a:stretch>
        </p:blipFill>
        <p:spPr>
          <a:xfrm>
            <a:off x="2614246" y="1694907"/>
            <a:ext cx="5712305" cy="3468186"/>
          </a:xfrm>
          <a:prstGeom prst="rect">
            <a:avLst/>
          </a:prstGeom>
        </p:spPr>
      </p:pic>
    </p:spTree>
    <p:extLst>
      <p:ext uri="{BB962C8B-B14F-4D97-AF65-F5344CB8AC3E}">
        <p14:creationId xmlns:p14="http://schemas.microsoft.com/office/powerpoint/2010/main" val="4465011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E50F8-57FD-4B65-ABD1-070D0FC2B1B8}"/>
              </a:ext>
            </a:extLst>
          </p:cNvPr>
          <p:cNvSpPr>
            <a:spLocks noGrp="1"/>
          </p:cNvSpPr>
          <p:nvPr>
            <p:ph type="title"/>
          </p:nvPr>
        </p:nvSpPr>
        <p:spPr>
          <a:xfrm>
            <a:off x="2973143" y="111369"/>
            <a:ext cx="4746504" cy="1083005"/>
          </a:xfrm>
        </p:spPr>
        <p:txBody>
          <a:bodyPr/>
          <a:lstStyle/>
          <a:p>
            <a:r>
              <a:rPr lang="en-US" dirty="0"/>
              <a:t>Data by year</a:t>
            </a:r>
          </a:p>
        </p:txBody>
      </p:sp>
      <p:pic>
        <p:nvPicPr>
          <p:cNvPr id="5" name="Content Placeholder 4">
            <a:extLst>
              <a:ext uri="{FF2B5EF4-FFF2-40B4-BE49-F238E27FC236}">
                <a16:creationId xmlns:a16="http://schemas.microsoft.com/office/drawing/2014/main" id="{A5F5A703-20D8-4ABC-901D-6C14D32EDDA3}"/>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2725615" y="1094093"/>
            <a:ext cx="5652538" cy="5652538"/>
          </a:xfrm>
        </p:spPr>
      </p:pic>
    </p:spTree>
    <p:extLst>
      <p:ext uri="{BB962C8B-B14F-4D97-AF65-F5344CB8AC3E}">
        <p14:creationId xmlns:p14="http://schemas.microsoft.com/office/powerpoint/2010/main" val="34263082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A9BDB-B310-4773-A91E-7538D74AD6E3}"/>
              </a:ext>
            </a:extLst>
          </p:cNvPr>
          <p:cNvSpPr>
            <a:spLocks noGrp="1"/>
          </p:cNvSpPr>
          <p:nvPr>
            <p:ph type="title"/>
          </p:nvPr>
        </p:nvSpPr>
        <p:spPr/>
        <p:txBody>
          <a:bodyPr/>
          <a:lstStyle/>
          <a:p>
            <a:r>
              <a:rPr lang="en-US" dirty="0"/>
              <a:t>Extrapolation area/knots</a:t>
            </a:r>
          </a:p>
        </p:txBody>
      </p:sp>
      <p:sp>
        <p:nvSpPr>
          <p:cNvPr id="6" name="Text Placeholder 5">
            <a:extLst>
              <a:ext uri="{FF2B5EF4-FFF2-40B4-BE49-F238E27FC236}">
                <a16:creationId xmlns:a16="http://schemas.microsoft.com/office/drawing/2014/main" id="{759519FC-A561-44BB-B310-3DC1B7768740}"/>
              </a:ext>
            </a:extLst>
          </p:cNvPr>
          <p:cNvSpPr>
            <a:spLocks noGrp="1"/>
          </p:cNvSpPr>
          <p:nvPr>
            <p:ph type="body" idx="1"/>
          </p:nvPr>
        </p:nvSpPr>
        <p:spPr>
          <a:xfrm>
            <a:off x="1354412" y="1895793"/>
            <a:ext cx="2264444" cy="576262"/>
          </a:xfrm>
        </p:spPr>
        <p:txBody>
          <a:bodyPr/>
          <a:lstStyle/>
          <a:p>
            <a:r>
              <a:rPr lang="en-US" dirty="0"/>
              <a:t>250 knots</a:t>
            </a:r>
          </a:p>
        </p:txBody>
      </p:sp>
      <p:pic>
        <p:nvPicPr>
          <p:cNvPr id="5" name="Content Placeholder 4">
            <a:extLst>
              <a:ext uri="{FF2B5EF4-FFF2-40B4-BE49-F238E27FC236}">
                <a16:creationId xmlns:a16="http://schemas.microsoft.com/office/drawing/2014/main" id="{BEB3EA52-F1F1-48A2-A3D0-273C8CC1AEB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51324" y="2487782"/>
            <a:ext cx="3741738" cy="3741738"/>
          </a:xfrm>
        </p:spPr>
      </p:pic>
      <p:sp>
        <p:nvSpPr>
          <p:cNvPr id="7" name="Text Placeholder 6">
            <a:extLst>
              <a:ext uri="{FF2B5EF4-FFF2-40B4-BE49-F238E27FC236}">
                <a16:creationId xmlns:a16="http://schemas.microsoft.com/office/drawing/2014/main" id="{E2CEA5DB-D556-4EBB-B848-473B44A6EA30}"/>
              </a:ext>
            </a:extLst>
          </p:cNvPr>
          <p:cNvSpPr>
            <a:spLocks noGrp="1"/>
          </p:cNvSpPr>
          <p:nvPr>
            <p:ph type="body" sz="quarter" idx="3"/>
          </p:nvPr>
        </p:nvSpPr>
        <p:spPr>
          <a:xfrm>
            <a:off x="5177241" y="1869917"/>
            <a:ext cx="2264444" cy="576262"/>
          </a:xfrm>
        </p:spPr>
        <p:txBody>
          <a:bodyPr/>
          <a:lstStyle/>
          <a:p>
            <a:r>
              <a:rPr lang="en-US" dirty="0"/>
              <a:t>500 knots</a:t>
            </a:r>
          </a:p>
        </p:txBody>
      </p:sp>
      <p:pic>
        <p:nvPicPr>
          <p:cNvPr id="10" name="Content Placeholder 9">
            <a:extLst>
              <a:ext uri="{FF2B5EF4-FFF2-40B4-BE49-F238E27FC236}">
                <a16:creationId xmlns:a16="http://schemas.microsoft.com/office/drawing/2014/main" id="{D0028B05-D7DB-4FAD-8A0E-ACFA46DCA51A}"/>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277033" y="2472055"/>
            <a:ext cx="3741738" cy="3741738"/>
          </a:xfrm>
        </p:spPr>
      </p:pic>
      <p:sp>
        <p:nvSpPr>
          <p:cNvPr id="11" name="Text Placeholder 6">
            <a:extLst>
              <a:ext uri="{FF2B5EF4-FFF2-40B4-BE49-F238E27FC236}">
                <a16:creationId xmlns:a16="http://schemas.microsoft.com/office/drawing/2014/main" id="{11FB3B83-7D88-4F02-B5E4-1885DB453D26}"/>
              </a:ext>
            </a:extLst>
          </p:cNvPr>
          <p:cNvSpPr txBox="1">
            <a:spLocks/>
          </p:cNvSpPr>
          <p:nvPr/>
        </p:nvSpPr>
        <p:spPr>
          <a:xfrm>
            <a:off x="9129043" y="1911520"/>
            <a:ext cx="2264444"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a:t>750 knots</a:t>
            </a:r>
          </a:p>
        </p:txBody>
      </p:sp>
      <p:pic>
        <p:nvPicPr>
          <p:cNvPr id="13" name="Picture 12">
            <a:extLst>
              <a:ext uri="{FF2B5EF4-FFF2-40B4-BE49-F238E27FC236}">
                <a16:creationId xmlns:a16="http://schemas.microsoft.com/office/drawing/2014/main" id="{895A8A6C-0D3C-4566-A41E-D2D386A25E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6717" y="2487782"/>
            <a:ext cx="3726011" cy="3726011"/>
          </a:xfrm>
          <a:prstGeom prst="rect">
            <a:avLst/>
          </a:prstGeom>
        </p:spPr>
      </p:pic>
    </p:spTree>
    <p:extLst>
      <p:ext uri="{BB962C8B-B14F-4D97-AF65-F5344CB8AC3E}">
        <p14:creationId xmlns:p14="http://schemas.microsoft.com/office/powerpoint/2010/main" val="12383752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A201F-6F24-4007-BDBC-5216705A5667}"/>
              </a:ext>
            </a:extLst>
          </p:cNvPr>
          <p:cNvSpPr>
            <a:spLocks noGrp="1"/>
          </p:cNvSpPr>
          <p:nvPr>
            <p:ph type="title"/>
          </p:nvPr>
        </p:nvSpPr>
        <p:spPr/>
        <p:txBody>
          <a:bodyPr/>
          <a:lstStyle/>
          <a:p>
            <a:r>
              <a:rPr lang="en-US" dirty="0"/>
              <a:t>Biomass estimates</a:t>
            </a:r>
          </a:p>
        </p:txBody>
      </p:sp>
      <p:sp>
        <p:nvSpPr>
          <p:cNvPr id="4" name="Text Placeholder 3">
            <a:extLst>
              <a:ext uri="{FF2B5EF4-FFF2-40B4-BE49-F238E27FC236}">
                <a16:creationId xmlns:a16="http://schemas.microsoft.com/office/drawing/2014/main" id="{81E742AE-7498-4DE8-8CCD-BB0E6F5BA633}"/>
              </a:ext>
            </a:extLst>
          </p:cNvPr>
          <p:cNvSpPr>
            <a:spLocks noGrp="1"/>
          </p:cNvSpPr>
          <p:nvPr>
            <p:ph type="body" idx="1"/>
          </p:nvPr>
        </p:nvSpPr>
        <p:spPr>
          <a:xfrm>
            <a:off x="1258157" y="1465385"/>
            <a:ext cx="4396338" cy="576262"/>
          </a:xfrm>
        </p:spPr>
        <p:txBody>
          <a:bodyPr/>
          <a:lstStyle/>
          <a:p>
            <a:r>
              <a:rPr lang="en-US" dirty="0"/>
              <a:t>Gamma </a:t>
            </a:r>
            <a:r>
              <a:rPr lang="en-US" dirty="0" err="1"/>
              <a:t>obs</a:t>
            </a:r>
            <a:r>
              <a:rPr lang="en-US" dirty="0"/>
              <a:t> model</a:t>
            </a:r>
            <a:endParaRPr lang="en-US" dirty="0"/>
          </a:p>
        </p:txBody>
      </p:sp>
      <p:pic>
        <p:nvPicPr>
          <p:cNvPr id="9" name="Content Placeholder 8">
            <a:extLst>
              <a:ext uri="{FF2B5EF4-FFF2-40B4-BE49-F238E27FC236}">
                <a16:creationId xmlns:a16="http://schemas.microsoft.com/office/drawing/2014/main" id="{007F4453-3D81-456E-A363-D78D515D490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2232" y="2299679"/>
            <a:ext cx="5083475" cy="4077680"/>
          </a:xfrm>
        </p:spPr>
      </p:pic>
      <p:sp>
        <p:nvSpPr>
          <p:cNvPr id="6" name="Text Placeholder 5">
            <a:extLst>
              <a:ext uri="{FF2B5EF4-FFF2-40B4-BE49-F238E27FC236}">
                <a16:creationId xmlns:a16="http://schemas.microsoft.com/office/drawing/2014/main" id="{AAA9E948-B6ED-449F-802D-C0A940547AA9}"/>
              </a:ext>
            </a:extLst>
          </p:cNvPr>
          <p:cNvSpPr>
            <a:spLocks noGrp="1"/>
          </p:cNvSpPr>
          <p:nvPr>
            <p:ph type="body" sz="quarter" idx="3"/>
          </p:nvPr>
        </p:nvSpPr>
        <p:spPr>
          <a:xfrm>
            <a:off x="6291023" y="1565117"/>
            <a:ext cx="4396339" cy="576262"/>
          </a:xfrm>
        </p:spPr>
        <p:txBody>
          <a:bodyPr/>
          <a:lstStyle/>
          <a:p>
            <a:r>
              <a:rPr lang="en-US" dirty="0"/>
              <a:t>Lognormal </a:t>
            </a:r>
            <a:r>
              <a:rPr lang="en-US" dirty="0" err="1"/>
              <a:t>obs</a:t>
            </a:r>
            <a:r>
              <a:rPr lang="en-US" dirty="0"/>
              <a:t> model</a:t>
            </a:r>
            <a:endParaRPr lang="en-US" dirty="0"/>
          </a:p>
        </p:txBody>
      </p:sp>
      <p:pic>
        <p:nvPicPr>
          <p:cNvPr id="11" name="Content Placeholder 10">
            <a:extLst>
              <a:ext uri="{FF2B5EF4-FFF2-40B4-BE49-F238E27FC236}">
                <a16:creationId xmlns:a16="http://schemas.microsoft.com/office/drawing/2014/main" id="{6207C8F7-1EA4-4DBD-A754-4B2250606B70}"/>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655046" y="2299679"/>
            <a:ext cx="5032316" cy="4036643"/>
          </a:xfrm>
        </p:spPr>
      </p:pic>
    </p:spTree>
    <p:extLst>
      <p:ext uri="{BB962C8B-B14F-4D97-AF65-F5344CB8AC3E}">
        <p14:creationId xmlns:p14="http://schemas.microsoft.com/office/powerpoint/2010/main" val="19319263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4CE82-1517-4538-A2BE-0F1B4830465B}"/>
              </a:ext>
            </a:extLst>
          </p:cNvPr>
          <p:cNvSpPr>
            <a:spLocks noGrp="1"/>
          </p:cNvSpPr>
          <p:nvPr>
            <p:ph type="title"/>
          </p:nvPr>
        </p:nvSpPr>
        <p:spPr/>
        <p:txBody>
          <a:bodyPr/>
          <a:lstStyle/>
          <a:p>
            <a:r>
              <a:rPr lang="en-US" dirty="0"/>
              <a:t>Biomass w/CIs</a:t>
            </a:r>
          </a:p>
        </p:txBody>
      </p:sp>
      <p:sp>
        <p:nvSpPr>
          <p:cNvPr id="3" name="Text Placeholder 2">
            <a:extLst>
              <a:ext uri="{FF2B5EF4-FFF2-40B4-BE49-F238E27FC236}">
                <a16:creationId xmlns:a16="http://schemas.microsoft.com/office/drawing/2014/main" id="{27A3699B-D61E-4DEB-8001-CD48FE282722}"/>
              </a:ext>
            </a:extLst>
          </p:cNvPr>
          <p:cNvSpPr>
            <a:spLocks noGrp="1"/>
          </p:cNvSpPr>
          <p:nvPr>
            <p:ph type="body" idx="1"/>
          </p:nvPr>
        </p:nvSpPr>
        <p:spPr>
          <a:xfrm>
            <a:off x="1927409" y="1661774"/>
            <a:ext cx="3682574" cy="576262"/>
          </a:xfrm>
        </p:spPr>
        <p:txBody>
          <a:bodyPr/>
          <a:lstStyle/>
          <a:p>
            <a:r>
              <a:rPr lang="en-US" dirty="0"/>
              <a:t>Gamma</a:t>
            </a:r>
          </a:p>
        </p:txBody>
      </p:sp>
      <p:pic>
        <p:nvPicPr>
          <p:cNvPr id="8" name="Content Placeholder 7">
            <a:extLst>
              <a:ext uri="{FF2B5EF4-FFF2-40B4-BE49-F238E27FC236}">
                <a16:creationId xmlns:a16="http://schemas.microsoft.com/office/drawing/2014/main" id="{C551277C-B608-430C-836C-D660F078F2E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3045" y="2243811"/>
            <a:ext cx="5151450" cy="4104235"/>
          </a:xfrm>
        </p:spPr>
      </p:pic>
      <p:sp>
        <p:nvSpPr>
          <p:cNvPr id="5" name="Text Placeholder 4">
            <a:extLst>
              <a:ext uri="{FF2B5EF4-FFF2-40B4-BE49-F238E27FC236}">
                <a16:creationId xmlns:a16="http://schemas.microsoft.com/office/drawing/2014/main" id="{C1312309-7B04-4061-AF88-726697E7883B}"/>
              </a:ext>
            </a:extLst>
          </p:cNvPr>
          <p:cNvSpPr>
            <a:spLocks noGrp="1"/>
          </p:cNvSpPr>
          <p:nvPr>
            <p:ph type="body" sz="quarter" idx="3"/>
          </p:nvPr>
        </p:nvSpPr>
        <p:spPr>
          <a:xfrm>
            <a:off x="7149551" y="1667549"/>
            <a:ext cx="2961604" cy="576262"/>
          </a:xfrm>
        </p:spPr>
        <p:txBody>
          <a:bodyPr/>
          <a:lstStyle/>
          <a:p>
            <a:r>
              <a:rPr lang="en-US" dirty="0" smtClean="0"/>
              <a:t>Lognormal</a:t>
            </a:r>
            <a:endParaRPr lang="en-US" dirty="0"/>
          </a:p>
        </p:txBody>
      </p:sp>
      <p:pic>
        <p:nvPicPr>
          <p:cNvPr id="10" name="Content Placeholder 9">
            <a:extLst>
              <a:ext uri="{FF2B5EF4-FFF2-40B4-BE49-F238E27FC236}">
                <a16:creationId xmlns:a16="http://schemas.microsoft.com/office/drawing/2014/main" id="{D7C1328E-399D-4D88-8A5E-7D235D3B5806}"/>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848476" y="2243811"/>
            <a:ext cx="5151449" cy="4104234"/>
          </a:xfrm>
        </p:spPr>
      </p:pic>
    </p:spTree>
    <p:extLst>
      <p:ext uri="{BB962C8B-B14F-4D97-AF65-F5344CB8AC3E}">
        <p14:creationId xmlns:p14="http://schemas.microsoft.com/office/powerpoint/2010/main" val="23809864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CI Comparisons </a:t>
            </a:r>
            <a:r>
              <a:rPr lang="en-US" sz="4000" dirty="0" smtClean="0"/>
              <a:t>– Gamma </a:t>
            </a:r>
            <a:r>
              <a:rPr lang="en-US" sz="4000" dirty="0" err="1" smtClean="0"/>
              <a:t>obs</a:t>
            </a:r>
            <a:r>
              <a:rPr lang="en-US" sz="4000" dirty="0" smtClean="0"/>
              <a:t> model</a:t>
            </a:r>
            <a:endParaRPr lang="en-US" sz="4000" dirty="0"/>
          </a:p>
        </p:txBody>
      </p:sp>
      <p:sp>
        <p:nvSpPr>
          <p:cNvPr id="3" name="Text Placeholder 2"/>
          <p:cNvSpPr>
            <a:spLocks noGrp="1"/>
          </p:cNvSpPr>
          <p:nvPr>
            <p:ph type="body" idx="1"/>
          </p:nvPr>
        </p:nvSpPr>
        <p:spPr/>
        <p:txBody>
          <a:bodyPr/>
          <a:lstStyle/>
          <a:p>
            <a:r>
              <a:rPr lang="en-US" dirty="0" smtClean="0"/>
              <a:t>750 vs 500 kts</a:t>
            </a:r>
            <a:endParaRPr lang="en-US" dirty="0"/>
          </a:p>
        </p:txBody>
      </p:sp>
      <p:sp>
        <p:nvSpPr>
          <p:cNvPr id="5" name="Text Placeholder 4"/>
          <p:cNvSpPr>
            <a:spLocks noGrp="1"/>
          </p:cNvSpPr>
          <p:nvPr>
            <p:ph type="body" sz="quarter" idx="3"/>
          </p:nvPr>
        </p:nvSpPr>
        <p:spPr/>
        <p:txBody>
          <a:bodyPr/>
          <a:lstStyle/>
          <a:p>
            <a:r>
              <a:rPr lang="en-US" dirty="0" smtClean="0"/>
              <a:t>750 vs 250 kts</a:t>
            </a:r>
            <a:endParaRPr lang="en-US" dirty="0"/>
          </a:p>
        </p:txBody>
      </p:sp>
      <p:pic>
        <p:nvPicPr>
          <p:cNvPr id="7" name="Content Placeholder 6">
            <a:extLst>
              <a:ext uri="{FF2B5EF4-FFF2-40B4-BE49-F238E27FC236}">
                <a16:creationId xmlns:a16="http://schemas.microsoft.com/office/drawing/2014/main" id="{1528AE6C-5A41-4ED0-9E97-F6ABDA6D31B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103313" y="2907547"/>
            <a:ext cx="4395787" cy="2955844"/>
          </a:xfrm>
          <a:prstGeom prst="rect">
            <a:avLst/>
          </a:prstGeom>
        </p:spPr>
      </p:pic>
      <p:pic>
        <p:nvPicPr>
          <p:cNvPr id="8" name="Content Placeholder 4">
            <a:extLst>
              <a:ext uri="{FF2B5EF4-FFF2-40B4-BE49-F238E27FC236}">
                <a16:creationId xmlns:a16="http://schemas.microsoft.com/office/drawing/2014/main" id="{E6EAC62C-3611-4D82-94A4-FD61F24932DC}"/>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654675" y="2907546"/>
            <a:ext cx="4395788" cy="2955845"/>
          </a:xfrm>
        </p:spPr>
      </p:pic>
    </p:spTree>
    <p:extLst>
      <p:ext uri="{BB962C8B-B14F-4D97-AF65-F5344CB8AC3E}">
        <p14:creationId xmlns:p14="http://schemas.microsoft.com/office/powerpoint/2010/main" val="2902182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1FFBA-DCD5-4DC2-92E5-8DC379312672}"/>
              </a:ext>
            </a:extLst>
          </p:cNvPr>
          <p:cNvSpPr>
            <a:spLocks noGrp="1"/>
          </p:cNvSpPr>
          <p:nvPr>
            <p:ph type="title"/>
          </p:nvPr>
        </p:nvSpPr>
        <p:spPr>
          <a:xfrm>
            <a:off x="3406897" y="48272"/>
            <a:ext cx="5063028" cy="1400530"/>
          </a:xfrm>
        </p:spPr>
        <p:txBody>
          <a:bodyPr/>
          <a:lstStyle/>
          <a:p>
            <a:r>
              <a:rPr lang="en-US" dirty="0"/>
              <a:t>Density maps</a:t>
            </a:r>
          </a:p>
        </p:txBody>
      </p:sp>
      <p:sp>
        <p:nvSpPr>
          <p:cNvPr id="4" name="Text Placeholder 3">
            <a:extLst>
              <a:ext uri="{FF2B5EF4-FFF2-40B4-BE49-F238E27FC236}">
                <a16:creationId xmlns:a16="http://schemas.microsoft.com/office/drawing/2014/main" id="{24D0ACB9-92F9-4F74-80CD-38D192A26F62}"/>
              </a:ext>
            </a:extLst>
          </p:cNvPr>
          <p:cNvSpPr>
            <a:spLocks noGrp="1"/>
          </p:cNvSpPr>
          <p:nvPr>
            <p:ph type="body" idx="1"/>
          </p:nvPr>
        </p:nvSpPr>
        <p:spPr>
          <a:xfrm>
            <a:off x="1160034" y="1147030"/>
            <a:ext cx="5165543" cy="576262"/>
          </a:xfrm>
        </p:spPr>
        <p:txBody>
          <a:bodyPr/>
          <a:lstStyle/>
          <a:p>
            <a:r>
              <a:rPr lang="en-US" dirty="0"/>
              <a:t>750 knots - Gamma</a:t>
            </a:r>
          </a:p>
        </p:txBody>
      </p:sp>
      <p:pic>
        <p:nvPicPr>
          <p:cNvPr id="9" name="Content Placeholder 8">
            <a:extLst>
              <a:ext uri="{FF2B5EF4-FFF2-40B4-BE49-F238E27FC236}">
                <a16:creationId xmlns:a16="http://schemas.microsoft.com/office/drawing/2014/main" id="{A74B740D-FA7F-4EFB-8650-0AD0BA591747}"/>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0" y="1723292"/>
            <a:ext cx="6044630" cy="4302369"/>
          </a:xfrm>
        </p:spPr>
      </p:pic>
      <p:sp>
        <p:nvSpPr>
          <p:cNvPr id="6" name="Text Placeholder 5">
            <a:extLst>
              <a:ext uri="{FF2B5EF4-FFF2-40B4-BE49-F238E27FC236}">
                <a16:creationId xmlns:a16="http://schemas.microsoft.com/office/drawing/2014/main" id="{DC3783D1-C39D-4D97-A501-1CD392BA969A}"/>
              </a:ext>
            </a:extLst>
          </p:cNvPr>
          <p:cNvSpPr>
            <a:spLocks noGrp="1"/>
          </p:cNvSpPr>
          <p:nvPr>
            <p:ph type="body" sz="quarter" idx="3"/>
          </p:nvPr>
        </p:nvSpPr>
        <p:spPr>
          <a:xfrm>
            <a:off x="6692902" y="1100639"/>
            <a:ext cx="4396339" cy="576262"/>
          </a:xfrm>
        </p:spPr>
        <p:txBody>
          <a:bodyPr/>
          <a:lstStyle/>
          <a:p>
            <a:r>
              <a:rPr lang="en-US" dirty="0"/>
              <a:t>750 knots - Lognormal</a:t>
            </a:r>
          </a:p>
        </p:txBody>
      </p:sp>
      <p:pic>
        <p:nvPicPr>
          <p:cNvPr id="11" name="Content Placeholder 10">
            <a:extLst>
              <a:ext uri="{FF2B5EF4-FFF2-40B4-BE49-F238E27FC236}">
                <a16:creationId xmlns:a16="http://schemas.microsoft.com/office/drawing/2014/main" id="{3C59FEB0-0DED-4D92-A6E9-A2C5C6A786BB}"/>
              </a:ext>
            </a:extLst>
          </p:cNvPr>
          <p:cNvPicPr>
            <a:picLocks noGrp="1" noChangeAspect="1"/>
          </p:cNvPicPr>
          <p:nvPr>
            <p:ph sz="quarter" idx="4"/>
          </p:nvPr>
        </p:nvPicPr>
        <p:blipFill>
          <a:blip r:embed="rId4" cstate="hqprint">
            <a:extLst>
              <a:ext uri="{28A0092B-C50C-407E-A947-70E740481C1C}">
                <a14:useLocalDpi xmlns:a14="http://schemas.microsoft.com/office/drawing/2010/main" val="0"/>
              </a:ext>
            </a:extLst>
          </a:blip>
          <a:stretch>
            <a:fillRect/>
          </a:stretch>
        </p:blipFill>
        <p:spPr>
          <a:xfrm>
            <a:off x="6086718" y="1723292"/>
            <a:ext cx="6044629" cy="4302369"/>
          </a:xfrm>
        </p:spPr>
      </p:pic>
    </p:spTree>
    <p:extLst>
      <p:ext uri="{BB962C8B-B14F-4D97-AF65-F5344CB8AC3E}">
        <p14:creationId xmlns:p14="http://schemas.microsoft.com/office/powerpoint/2010/main" val="16574790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7DCC2-98E6-4746-A394-2A4A5D3AA17B}"/>
              </a:ext>
            </a:extLst>
          </p:cNvPr>
          <p:cNvSpPr>
            <a:spLocks noGrp="1"/>
          </p:cNvSpPr>
          <p:nvPr>
            <p:ph type="title"/>
          </p:nvPr>
        </p:nvSpPr>
        <p:spPr>
          <a:xfrm>
            <a:off x="646111" y="2382"/>
            <a:ext cx="9404723" cy="1400530"/>
          </a:xfrm>
        </p:spPr>
        <p:txBody>
          <a:bodyPr/>
          <a:lstStyle/>
          <a:p>
            <a:r>
              <a:rPr lang="en-US" dirty="0"/>
              <a:t>Spatial residuals – II (Catch rate)</a:t>
            </a:r>
          </a:p>
        </p:txBody>
      </p:sp>
      <p:sp>
        <p:nvSpPr>
          <p:cNvPr id="3" name="Text Placeholder 2">
            <a:extLst>
              <a:ext uri="{FF2B5EF4-FFF2-40B4-BE49-F238E27FC236}">
                <a16:creationId xmlns:a16="http://schemas.microsoft.com/office/drawing/2014/main" id="{573CA69E-386E-4549-8EA8-57050A529E33}"/>
              </a:ext>
            </a:extLst>
          </p:cNvPr>
          <p:cNvSpPr>
            <a:spLocks noGrp="1"/>
          </p:cNvSpPr>
          <p:nvPr>
            <p:ph type="body" idx="1"/>
          </p:nvPr>
        </p:nvSpPr>
        <p:spPr>
          <a:xfrm>
            <a:off x="2549769" y="702647"/>
            <a:ext cx="1987061" cy="576262"/>
          </a:xfrm>
        </p:spPr>
        <p:txBody>
          <a:bodyPr/>
          <a:lstStyle/>
          <a:p>
            <a:r>
              <a:rPr lang="en-US" dirty="0"/>
              <a:t>YFS</a:t>
            </a:r>
          </a:p>
        </p:txBody>
      </p:sp>
      <p:pic>
        <p:nvPicPr>
          <p:cNvPr id="8" name="Content Placeholder 7">
            <a:extLst>
              <a:ext uri="{FF2B5EF4-FFF2-40B4-BE49-F238E27FC236}">
                <a16:creationId xmlns:a16="http://schemas.microsoft.com/office/drawing/2014/main" id="{11ABD94E-2B63-4E02-A9B6-E50576348680}"/>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463063" y="1205459"/>
            <a:ext cx="4779810" cy="5576445"/>
          </a:xfrm>
        </p:spPr>
      </p:pic>
      <p:sp>
        <p:nvSpPr>
          <p:cNvPr id="5" name="Text Placeholder 4">
            <a:extLst>
              <a:ext uri="{FF2B5EF4-FFF2-40B4-BE49-F238E27FC236}">
                <a16:creationId xmlns:a16="http://schemas.microsoft.com/office/drawing/2014/main" id="{294C2E19-05E6-4CB6-830F-2AD06841ABBD}"/>
              </a:ext>
            </a:extLst>
          </p:cNvPr>
          <p:cNvSpPr>
            <a:spLocks noGrp="1"/>
          </p:cNvSpPr>
          <p:nvPr>
            <p:ph type="body" sz="quarter" idx="3"/>
          </p:nvPr>
        </p:nvSpPr>
        <p:spPr>
          <a:xfrm>
            <a:off x="7269622" y="702647"/>
            <a:ext cx="1696745" cy="576262"/>
          </a:xfrm>
        </p:spPr>
        <p:txBody>
          <a:bodyPr/>
          <a:lstStyle/>
          <a:p>
            <a:r>
              <a:rPr lang="en-US" dirty="0"/>
              <a:t>BBRKC</a:t>
            </a:r>
          </a:p>
        </p:txBody>
      </p:sp>
      <p:sp>
        <p:nvSpPr>
          <p:cNvPr id="6" name="Content Placeholder 5">
            <a:extLst>
              <a:ext uri="{FF2B5EF4-FFF2-40B4-BE49-F238E27FC236}">
                <a16:creationId xmlns:a16="http://schemas.microsoft.com/office/drawing/2014/main" id="{1B78987B-0DE4-44AA-8038-0587494D71B0}"/>
              </a:ext>
            </a:extLst>
          </p:cNvPr>
          <p:cNvSpPr>
            <a:spLocks noGrp="1"/>
          </p:cNvSpPr>
          <p:nvPr>
            <p:ph sz="quarter" idx="4"/>
          </p:nvPr>
        </p:nvSpPr>
        <p:spPr/>
        <p:txBody>
          <a:bodyPr/>
          <a:lstStyle/>
          <a:p>
            <a:endParaRPr lang="en-US"/>
          </a:p>
        </p:txBody>
      </p:sp>
      <p:pic>
        <p:nvPicPr>
          <p:cNvPr id="9" name="Content Placeholder 9">
            <a:extLst>
              <a:ext uri="{FF2B5EF4-FFF2-40B4-BE49-F238E27FC236}">
                <a16:creationId xmlns:a16="http://schemas.microsoft.com/office/drawing/2014/main" id="{18605AB8-A10E-4260-A001-B07DFBF31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4494" y="1205457"/>
            <a:ext cx="5576445" cy="5576445"/>
          </a:xfrm>
          <a:prstGeom prst="rect">
            <a:avLst/>
          </a:prstGeom>
        </p:spPr>
      </p:pic>
    </p:spTree>
    <p:extLst>
      <p:ext uri="{BB962C8B-B14F-4D97-AF65-F5344CB8AC3E}">
        <p14:creationId xmlns:p14="http://schemas.microsoft.com/office/powerpoint/2010/main" val="3511444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91E3C-277F-4F7B-A89E-91B9EC764085}"/>
              </a:ext>
            </a:extLst>
          </p:cNvPr>
          <p:cNvSpPr>
            <a:spLocks noGrp="1"/>
          </p:cNvSpPr>
          <p:nvPr>
            <p:ph type="title"/>
          </p:nvPr>
        </p:nvSpPr>
        <p:spPr>
          <a:xfrm>
            <a:off x="2651208" y="134268"/>
            <a:ext cx="9001619" cy="1400530"/>
          </a:xfrm>
        </p:spPr>
        <p:txBody>
          <a:bodyPr/>
          <a:lstStyle/>
          <a:p>
            <a:r>
              <a:rPr lang="en-US" dirty="0"/>
              <a:t>Quantile residuals </a:t>
            </a:r>
          </a:p>
        </p:txBody>
      </p:sp>
      <p:sp>
        <p:nvSpPr>
          <p:cNvPr id="3" name="Text Placeholder 2">
            <a:extLst>
              <a:ext uri="{FF2B5EF4-FFF2-40B4-BE49-F238E27FC236}">
                <a16:creationId xmlns:a16="http://schemas.microsoft.com/office/drawing/2014/main" id="{011CCAB4-F6D4-41D8-A85A-97A0F55C53E2}"/>
              </a:ext>
            </a:extLst>
          </p:cNvPr>
          <p:cNvSpPr>
            <a:spLocks noGrp="1"/>
          </p:cNvSpPr>
          <p:nvPr>
            <p:ph type="body" idx="1"/>
          </p:nvPr>
        </p:nvSpPr>
        <p:spPr>
          <a:xfrm>
            <a:off x="722313" y="1565117"/>
            <a:ext cx="4396338" cy="576262"/>
          </a:xfrm>
        </p:spPr>
        <p:txBody>
          <a:bodyPr/>
          <a:lstStyle/>
          <a:p>
            <a:r>
              <a:rPr lang="en-US" dirty="0"/>
              <a:t>750 knots - Gamma</a:t>
            </a:r>
          </a:p>
        </p:txBody>
      </p:sp>
      <p:sp>
        <p:nvSpPr>
          <p:cNvPr id="5" name="Text Placeholder 4">
            <a:extLst>
              <a:ext uri="{FF2B5EF4-FFF2-40B4-BE49-F238E27FC236}">
                <a16:creationId xmlns:a16="http://schemas.microsoft.com/office/drawing/2014/main" id="{3AE370B4-48BF-491A-B707-3B2EDD5F39CE}"/>
              </a:ext>
            </a:extLst>
          </p:cNvPr>
          <p:cNvSpPr>
            <a:spLocks noGrp="1"/>
          </p:cNvSpPr>
          <p:nvPr>
            <p:ph type="body" sz="quarter" idx="3"/>
          </p:nvPr>
        </p:nvSpPr>
        <p:spPr>
          <a:xfrm>
            <a:off x="6721295" y="1565117"/>
            <a:ext cx="4396339" cy="576262"/>
          </a:xfrm>
        </p:spPr>
        <p:txBody>
          <a:bodyPr/>
          <a:lstStyle/>
          <a:p>
            <a:r>
              <a:rPr lang="en-US" dirty="0"/>
              <a:t>750 knots - </a:t>
            </a:r>
            <a:r>
              <a:rPr lang="en-US" dirty="0" smtClean="0"/>
              <a:t>Lognormal</a:t>
            </a:r>
            <a:endParaRPr lang="en-US" dirty="0"/>
          </a:p>
        </p:txBody>
      </p:sp>
      <p:pic>
        <p:nvPicPr>
          <p:cNvPr id="10" name="Picture 9">
            <a:extLst>
              <a:ext uri="{FF2B5EF4-FFF2-40B4-BE49-F238E27FC236}">
                <a16:creationId xmlns:a16="http://schemas.microsoft.com/office/drawing/2014/main" id="{805F9009-FA88-4597-834A-0FB94C1A2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61" y="2171698"/>
            <a:ext cx="5208649" cy="2604324"/>
          </a:xfrm>
          <a:prstGeom prst="rect">
            <a:avLst/>
          </a:prstGeom>
        </p:spPr>
      </p:pic>
      <p:pic>
        <p:nvPicPr>
          <p:cNvPr id="14" name="Content Placeholder 13">
            <a:extLst>
              <a:ext uri="{FF2B5EF4-FFF2-40B4-BE49-F238E27FC236}">
                <a16:creationId xmlns:a16="http://schemas.microsoft.com/office/drawing/2014/main" id="{6729EB3A-E906-471B-83A6-C29AB3EB883E}"/>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517051" y="2171698"/>
            <a:ext cx="5208649" cy="2604324"/>
          </a:xfrm>
        </p:spPr>
      </p:pic>
    </p:spTree>
    <p:extLst>
      <p:ext uri="{BB962C8B-B14F-4D97-AF65-F5344CB8AC3E}">
        <p14:creationId xmlns:p14="http://schemas.microsoft.com/office/powerpoint/2010/main" val="9856037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21108-41DE-46D0-AC27-DC153251621E}"/>
              </a:ext>
            </a:extLst>
          </p:cNvPr>
          <p:cNvSpPr>
            <a:spLocks noGrp="1"/>
          </p:cNvSpPr>
          <p:nvPr>
            <p:ph type="title"/>
          </p:nvPr>
        </p:nvSpPr>
        <p:spPr>
          <a:xfrm>
            <a:off x="597877" y="43656"/>
            <a:ext cx="9910159" cy="1400530"/>
          </a:xfrm>
        </p:spPr>
        <p:txBody>
          <a:bodyPr/>
          <a:lstStyle/>
          <a:p>
            <a:r>
              <a:rPr lang="en-US" dirty="0"/>
              <a:t>Gamma model, NBT covariate</a:t>
            </a:r>
          </a:p>
        </p:txBody>
      </p:sp>
      <p:sp>
        <p:nvSpPr>
          <p:cNvPr id="3" name="Text Placeholder 2">
            <a:extLst>
              <a:ext uri="{FF2B5EF4-FFF2-40B4-BE49-F238E27FC236}">
                <a16:creationId xmlns:a16="http://schemas.microsoft.com/office/drawing/2014/main" id="{FA9A7E15-B8FC-43E4-A7A9-166105FEC755}"/>
              </a:ext>
            </a:extLst>
          </p:cNvPr>
          <p:cNvSpPr>
            <a:spLocks noGrp="1"/>
          </p:cNvSpPr>
          <p:nvPr>
            <p:ph type="body" idx="1"/>
          </p:nvPr>
        </p:nvSpPr>
        <p:spPr>
          <a:xfrm>
            <a:off x="241666" y="994313"/>
            <a:ext cx="4396338" cy="576262"/>
          </a:xfrm>
        </p:spPr>
        <p:txBody>
          <a:bodyPr/>
          <a:lstStyle/>
          <a:p>
            <a:r>
              <a:rPr lang="en-US" dirty="0"/>
              <a:t>Quantile residuals</a:t>
            </a:r>
          </a:p>
        </p:txBody>
      </p:sp>
      <p:pic>
        <p:nvPicPr>
          <p:cNvPr id="8" name="Content Placeholder 7">
            <a:extLst>
              <a:ext uri="{FF2B5EF4-FFF2-40B4-BE49-F238E27FC236}">
                <a16:creationId xmlns:a16="http://schemas.microsoft.com/office/drawing/2014/main" id="{7E616986-0B94-4271-8A3F-A4C5084AD08C}"/>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4808936" y="1559926"/>
            <a:ext cx="7291063" cy="5189540"/>
          </a:xfrm>
        </p:spPr>
      </p:pic>
      <p:sp>
        <p:nvSpPr>
          <p:cNvPr id="5" name="Text Placeholder 4">
            <a:extLst>
              <a:ext uri="{FF2B5EF4-FFF2-40B4-BE49-F238E27FC236}">
                <a16:creationId xmlns:a16="http://schemas.microsoft.com/office/drawing/2014/main" id="{B722FCBD-7E05-41E4-8DF0-2491C655A99B}"/>
              </a:ext>
            </a:extLst>
          </p:cNvPr>
          <p:cNvSpPr>
            <a:spLocks noGrp="1"/>
          </p:cNvSpPr>
          <p:nvPr>
            <p:ph type="body" sz="quarter" idx="3"/>
          </p:nvPr>
        </p:nvSpPr>
        <p:spPr>
          <a:xfrm>
            <a:off x="6401543" y="847555"/>
            <a:ext cx="3305165" cy="576262"/>
          </a:xfrm>
        </p:spPr>
        <p:txBody>
          <a:bodyPr/>
          <a:lstStyle/>
          <a:p>
            <a:r>
              <a:rPr lang="en-US" dirty="0"/>
              <a:t>Density</a:t>
            </a:r>
          </a:p>
        </p:txBody>
      </p:sp>
      <p:pic>
        <p:nvPicPr>
          <p:cNvPr id="10" name="Picture 9">
            <a:extLst>
              <a:ext uri="{FF2B5EF4-FFF2-40B4-BE49-F238E27FC236}">
                <a16:creationId xmlns:a16="http://schemas.microsoft.com/office/drawing/2014/main" id="{8E799E23-B846-4928-A974-588D1AD950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6" y="2269435"/>
            <a:ext cx="4675469" cy="2337734"/>
          </a:xfrm>
          <a:prstGeom prst="rect">
            <a:avLst/>
          </a:prstGeom>
        </p:spPr>
      </p:pic>
    </p:spTree>
    <p:extLst>
      <p:ext uri="{BB962C8B-B14F-4D97-AF65-F5344CB8AC3E}">
        <p14:creationId xmlns:p14="http://schemas.microsoft.com/office/powerpoint/2010/main" val="13256597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831E0-832D-420B-8993-D78143A7FF94}"/>
              </a:ext>
            </a:extLst>
          </p:cNvPr>
          <p:cNvSpPr>
            <a:spLocks noGrp="1"/>
          </p:cNvSpPr>
          <p:nvPr>
            <p:ph type="title"/>
          </p:nvPr>
        </p:nvSpPr>
        <p:spPr>
          <a:xfrm>
            <a:off x="2373923" y="171364"/>
            <a:ext cx="7805865" cy="1400530"/>
          </a:xfrm>
        </p:spPr>
        <p:txBody>
          <a:bodyPr/>
          <a:lstStyle/>
          <a:p>
            <a:r>
              <a:rPr lang="en-US" dirty="0"/>
              <a:t>Biomass – NBT covariate</a:t>
            </a:r>
          </a:p>
        </p:txBody>
      </p:sp>
      <p:pic>
        <p:nvPicPr>
          <p:cNvPr id="9" name="Content Placeholder 8">
            <a:extLst>
              <a:ext uri="{FF2B5EF4-FFF2-40B4-BE49-F238E27FC236}">
                <a16:creationId xmlns:a16="http://schemas.microsoft.com/office/drawing/2014/main" id="{813A4C53-9D20-4322-8C02-1418C2700D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40877" y="1321650"/>
            <a:ext cx="6428555" cy="5155349"/>
          </a:xfrm>
        </p:spPr>
      </p:pic>
    </p:spTree>
    <p:extLst>
      <p:ext uri="{BB962C8B-B14F-4D97-AF65-F5344CB8AC3E}">
        <p14:creationId xmlns:p14="http://schemas.microsoft.com/office/powerpoint/2010/main" val="16662875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827605-8757-4AC1-A7A4-B36B7DBB1B13}"/>
              </a:ext>
            </a:extLst>
          </p:cNvPr>
          <p:cNvSpPr>
            <a:spLocks noGrp="1"/>
          </p:cNvSpPr>
          <p:nvPr>
            <p:ph type="title"/>
          </p:nvPr>
        </p:nvSpPr>
        <p:spPr/>
        <p:txBody>
          <a:bodyPr/>
          <a:lstStyle/>
          <a:p>
            <a:r>
              <a:rPr lang="en-US" dirty="0"/>
              <a:t>Summary: opilio</a:t>
            </a:r>
          </a:p>
        </p:txBody>
      </p:sp>
      <p:sp>
        <p:nvSpPr>
          <p:cNvPr id="8" name="Content Placeholder 7">
            <a:extLst>
              <a:ext uri="{FF2B5EF4-FFF2-40B4-BE49-F238E27FC236}">
                <a16:creationId xmlns:a16="http://schemas.microsoft.com/office/drawing/2014/main" id="{DAD4B732-F743-4232-9E40-43370909B794}"/>
              </a:ext>
            </a:extLst>
          </p:cNvPr>
          <p:cNvSpPr>
            <a:spLocks noGrp="1"/>
          </p:cNvSpPr>
          <p:nvPr>
            <p:ph idx="1"/>
          </p:nvPr>
        </p:nvSpPr>
        <p:spPr/>
        <p:txBody>
          <a:bodyPr/>
          <a:lstStyle/>
          <a:p>
            <a:r>
              <a:rPr lang="en-US" dirty="0"/>
              <a:t>For males at least</a:t>
            </a:r>
          </a:p>
          <a:p>
            <a:pPr lvl="1"/>
            <a:r>
              <a:rPr lang="en-US" dirty="0"/>
              <a:t>Gamma model provides the superior diagnostics and tracked designed based much better</a:t>
            </a:r>
          </a:p>
          <a:p>
            <a:pPr lvl="1"/>
            <a:r>
              <a:rPr lang="en-US" dirty="0" smtClean="0"/>
              <a:t>Large </a:t>
            </a:r>
            <a:r>
              <a:rPr lang="en-US" dirty="0"/>
              <a:t>knot number (750+) </a:t>
            </a:r>
            <a:r>
              <a:rPr lang="en-US" dirty="0" smtClean="0"/>
              <a:t>improves CI</a:t>
            </a:r>
            <a:endParaRPr lang="en-US" dirty="0"/>
          </a:p>
          <a:p>
            <a:pPr lvl="1"/>
            <a:r>
              <a:rPr lang="en-US" dirty="0"/>
              <a:t>Effects of incorporating temperature as covariate were less than might be </a:t>
            </a:r>
            <a:r>
              <a:rPr lang="en-US" dirty="0" smtClean="0"/>
              <a:t>hoped</a:t>
            </a:r>
          </a:p>
          <a:p>
            <a:pPr lvl="2"/>
            <a:r>
              <a:rPr lang="en-US" dirty="0" smtClean="0"/>
              <a:t>Improved Cis</a:t>
            </a:r>
          </a:p>
          <a:p>
            <a:pPr lvl="1"/>
            <a:r>
              <a:rPr lang="en-US" dirty="0" smtClean="0"/>
              <a:t>Recommendation: Gamma model w/</a:t>
            </a:r>
            <a:r>
              <a:rPr lang="en-US" dirty="0"/>
              <a:t>Poisson-link delta </a:t>
            </a:r>
            <a:r>
              <a:rPr lang="en-US" dirty="0" smtClean="0"/>
              <a:t>model, 750 knots and NBT as covariate.</a:t>
            </a:r>
            <a:endParaRPr lang="en-US" dirty="0"/>
          </a:p>
          <a:p>
            <a:pPr lvl="1"/>
            <a:endParaRPr lang="en-US" dirty="0"/>
          </a:p>
        </p:txBody>
      </p:sp>
    </p:spTree>
    <p:extLst>
      <p:ext uri="{BB962C8B-B14F-4D97-AF65-F5344CB8AC3E}">
        <p14:creationId xmlns:p14="http://schemas.microsoft.com/office/powerpoint/2010/main" val="15195157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Winter 2021</a:t>
            </a:r>
            <a:endParaRPr lang="en-US" dirty="0"/>
          </a:p>
        </p:txBody>
      </p:sp>
      <p:sp>
        <p:nvSpPr>
          <p:cNvPr id="3" name="Content Placeholder 2"/>
          <p:cNvSpPr>
            <a:spLocks noGrp="1"/>
          </p:cNvSpPr>
          <p:nvPr>
            <p:ph idx="1"/>
          </p:nvPr>
        </p:nvSpPr>
        <p:spPr/>
        <p:txBody>
          <a:bodyPr/>
          <a:lstStyle/>
          <a:p>
            <a:r>
              <a:rPr lang="en-US" dirty="0" smtClean="0"/>
              <a:t>Females for all stocks</a:t>
            </a:r>
          </a:p>
          <a:p>
            <a:pPr lvl="1"/>
            <a:r>
              <a:rPr lang="en-US" dirty="0" smtClean="0"/>
              <a:t>Priority on BBRKC</a:t>
            </a:r>
          </a:p>
          <a:p>
            <a:r>
              <a:rPr lang="en-US" dirty="0" smtClean="0"/>
              <a:t>Alternate grid square areas for extrapolation grid</a:t>
            </a:r>
          </a:p>
          <a:p>
            <a:r>
              <a:rPr lang="en-US" dirty="0" smtClean="0"/>
              <a:t>Environmental covariates</a:t>
            </a:r>
          </a:p>
          <a:p>
            <a:pPr lvl="1"/>
            <a:r>
              <a:rPr lang="en-US" dirty="0" smtClean="0"/>
              <a:t>NBT: BBRKC, SMBKC, Bairdi</a:t>
            </a:r>
          </a:p>
          <a:p>
            <a:pPr lvl="1"/>
            <a:r>
              <a:rPr lang="en-US" dirty="0" smtClean="0"/>
              <a:t>Depth?</a:t>
            </a:r>
          </a:p>
          <a:p>
            <a:pPr lvl="2"/>
            <a:r>
              <a:rPr lang="en-US" dirty="0" smtClean="0"/>
              <a:t>NSRKC?</a:t>
            </a:r>
          </a:p>
        </p:txBody>
      </p:sp>
    </p:spTree>
    <p:extLst>
      <p:ext uri="{BB962C8B-B14F-4D97-AF65-F5344CB8AC3E}">
        <p14:creationId xmlns:p14="http://schemas.microsoft.com/office/powerpoint/2010/main" val="2732456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BBRKC GE65 TBM model as reference pass/fail</a:t>
            </a:r>
          </a:p>
          <a:p>
            <a:r>
              <a:rPr lang="en-US" dirty="0" smtClean="0"/>
              <a:t>Model </a:t>
            </a:r>
            <a:r>
              <a:rPr lang="en-US" dirty="0" smtClean="0"/>
              <a:t>settings: </a:t>
            </a:r>
          </a:p>
          <a:p>
            <a:pPr lvl="1"/>
            <a:r>
              <a:rPr lang="en-US" dirty="0" smtClean="0"/>
              <a:t>Gamma w/Poisson-link </a:t>
            </a:r>
            <a:r>
              <a:rPr lang="en-US" dirty="0"/>
              <a:t>delta model and </a:t>
            </a:r>
            <a:r>
              <a:rPr lang="en-US" dirty="0" smtClean="0"/>
              <a:t>500-750 knots for all stocks</a:t>
            </a:r>
          </a:p>
          <a:p>
            <a:pPr lvl="1"/>
            <a:r>
              <a:rPr lang="en-US" dirty="0" smtClean="0"/>
              <a:t>Barrier method for SMBKC, </a:t>
            </a:r>
          </a:p>
          <a:p>
            <a:pPr lvl="1"/>
            <a:r>
              <a:rPr lang="en-US" dirty="0" smtClean="0"/>
              <a:t>Possible reversion to prior diagnostic outputs if current questions about DHARMA not answered by March</a:t>
            </a:r>
          </a:p>
          <a:p>
            <a:r>
              <a:rPr lang="en-US" dirty="0" smtClean="0"/>
              <a:t>Model features:</a:t>
            </a:r>
          </a:p>
          <a:p>
            <a:pPr lvl="1"/>
            <a:r>
              <a:rPr lang="en-US" dirty="0" smtClean="0"/>
              <a:t>Improved visualization of spatial residuals</a:t>
            </a:r>
          </a:p>
          <a:p>
            <a:pPr lvl="1"/>
            <a:r>
              <a:rPr lang="en-US" dirty="0" smtClean="0"/>
              <a:t>Visualization of Barrier approach implementation.</a:t>
            </a:r>
          </a:p>
          <a:p>
            <a:r>
              <a:rPr lang="en-US" dirty="0" smtClean="0"/>
              <a:t>Procedural</a:t>
            </a:r>
          </a:p>
          <a:p>
            <a:pPr lvl="1"/>
            <a:r>
              <a:rPr lang="en-US" dirty="0" smtClean="0"/>
              <a:t>Formation of ad hoc advisory/review team including at least two VAST GAP personnel to provide peer review of model outputs, and approve use</a:t>
            </a:r>
          </a:p>
          <a:p>
            <a:pPr lvl="2"/>
            <a:r>
              <a:rPr lang="en-US" dirty="0" smtClean="0"/>
              <a:t>March 1</a:t>
            </a:r>
            <a:endParaRPr lang="en-US" dirty="0"/>
          </a:p>
        </p:txBody>
      </p:sp>
    </p:spTree>
    <p:extLst>
      <p:ext uri="{BB962C8B-B14F-4D97-AF65-F5344CB8AC3E}">
        <p14:creationId xmlns:p14="http://schemas.microsoft.com/office/powerpoint/2010/main" val="18611266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5006" y="2739326"/>
            <a:ext cx="4973495" cy="1610169"/>
          </a:xfrm>
        </p:spPr>
      </p:pic>
    </p:spTree>
    <p:extLst>
      <p:ext uri="{BB962C8B-B14F-4D97-AF65-F5344CB8AC3E}">
        <p14:creationId xmlns:p14="http://schemas.microsoft.com/office/powerpoint/2010/main" val="1554070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89DD7F-0884-4121-8465-A0D688AB7935}"/>
              </a:ext>
            </a:extLst>
          </p:cNvPr>
          <p:cNvSpPr>
            <a:spLocks noGrp="1"/>
          </p:cNvSpPr>
          <p:nvPr>
            <p:ph type="body" idx="1"/>
          </p:nvPr>
        </p:nvSpPr>
        <p:spPr>
          <a:xfrm>
            <a:off x="2269055" y="1846384"/>
            <a:ext cx="2551297" cy="576262"/>
          </a:xfrm>
        </p:spPr>
        <p:txBody>
          <a:bodyPr/>
          <a:lstStyle/>
          <a:p>
            <a:r>
              <a:rPr lang="en-US" dirty="0"/>
              <a:t>YFS</a:t>
            </a:r>
          </a:p>
        </p:txBody>
      </p:sp>
      <p:sp>
        <p:nvSpPr>
          <p:cNvPr id="5" name="Text Placeholder 4">
            <a:extLst>
              <a:ext uri="{FF2B5EF4-FFF2-40B4-BE49-F238E27FC236}">
                <a16:creationId xmlns:a16="http://schemas.microsoft.com/office/drawing/2014/main" id="{1E2A34F7-FD13-4AF4-A0CB-9B8685F10BBD}"/>
              </a:ext>
            </a:extLst>
          </p:cNvPr>
          <p:cNvSpPr>
            <a:spLocks noGrp="1"/>
          </p:cNvSpPr>
          <p:nvPr>
            <p:ph type="body" sz="quarter" idx="3"/>
          </p:nvPr>
        </p:nvSpPr>
        <p:spPr>
          <a:xfrm>
            <a:off x="6729045" y="1855314"/>
            <a:ext cx="2033955" cy="576262"/>
          </a:xfrm>
        </p:spPr>
        <p:txBody>
          <a:bodyPr/>
          <a:lstStyle/>
          <a:p>
            <a:r>
              <a:rPr lang="en-US" dirty="0"/>
              <a:t>BBRKC</a:t>
            </a:r>
          </a:p>
        </p:txBody>
      </p:sp>
      <p:pic>
        <p:nvPicPr>
          <p:cNvPr id="13" name="Content Placeholder 12">
            <a:extLst>
              <a:ext uri="{FF2B5EF4-FFF2-40B4-BE49-F238E27FC236}">
                <a16:creationId xmlns:a16="http://schemas.microsoft.com/office/drawing/2014/main" id="{B26B4971-9369-418A-B143-5B122F812736}"/>
              </a:ext>
            </a:extLst>
          </p:cNvPr>
          <p:cNvPicPr>
            <a:picLocks noGrp="1" noChangeAspect="1"/>
          </p:cNvPicPr>
          <p:nvPr>
            <p:ph sz="quarter" idx="4"/>
          </p:nvPr>
        </p:nvPicPr>
        <p:blipFill>
          <a:blip r:embed="rId3"/>
          <a:stretch>
            <a:fillRect/>
          </a:stretch>
        </p:blipFill>
        <p:spPr>
          <a:xfrm>
            <a:off x="5462955" y="2431576"/>
            <a:ext cx="4329768" cy="4329768"/>
          </a:xfrm>
          <a:prstGeom prst="rect">
            <a:avLst/>
          </a:prstGeom>
        </p:spPr>
      </p:pic>
      <p:pic>
        <p:nvPicPr>
          <p:cNvPr id="12" name="Content Placeholder 11">
            <a:extLst>
              <a:ext uri="{FF2B5EF4-FFF2-40B4-BE49-F238E27FC236}">
                <a16:creationId xmlns:a16="http://schemas.microsoft.com/office/drawing/2014/main" id="{93E46F2C-1AD4-4D71-B033-A03AF2F57B25}"/>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46111" y="2422646"/>
            <a:ext cx="4338698" cy="4338698"/>
          </a:xfrm>
        </p:spPr>
      </p:pic>
      <p:sp>
        <p:nvSpPr>
          <p:cNvPr id="14" name="Title 1">
            <a:extLst>
              <a:ext uri="{FF2B5EF4-FFF2-40B4-BE49-F238E27FC236}">
                <a16:creationId xmlns:a16="http://schemas.microsoft.com/office/drawing/2014/main" id="{DEFD9425-D6A1-4FE2-A0C1-163342630EC5}"/>
              </a:ext>
            </a:extLst>
          </p:cNvPr>
          <p:cNvSpPr>
            <a:spLocks noGrp="1"/>
          </p:cNvSpPr>
          <p:nvPr>
            <p:ph type="title"/>
          </p:nvPr>
        </p:nvSpPr>
        <p:spPr>
          <a:xfrm>
            <a:off x="646113" y="452439"/>
            <a:ext cx="9404350" cy="1194654"/>
          </a:xfrm>
        </p:spPr>
        <p:txBody>
          <a:bodyPr/>
          <a:lstStyle/>
          <a:p>
            <a:r>
              <a:rPr lang="en-US" dirty="0"/>
              <a:t>Positive catch rate Q-Q plots</a:t>
            </a:r>
            <a:br>
              <a:rPr lang="en-US" dirty="0"/>
            </a:br>
            <a:endParaRPr lang="en-US" dirty="0"/>
          </a:p>
        </p:txBody>
      </p:sp>
    </p:spTree>
    <p:extLst>
      <p:ext uri="{BB962C8B-B14F-4D97-AF65-F5344CB8AC3E}">
        <p14:creationId xmlns:p14="http://schemas.microsoft.com/office/powerpoint/2010/main" val="40819270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07278-AB7F-4DC5-AB33-F5D591575FB9}"/>
              </a:ext>
            </a:extLst>
          </p:cNvPr>
          <p:cNvSpPr>
            <a:spLocks noGrp="1"/>
          </p:cNvSpPr>
          <p:nvPr>
            <p:ph type="title"/>
          </p:nvPr>
        </p:nvSpPr>
        <p:spPr>
          <a:xfrm>
            <a:off x="123093" y="452718"/>
            <a:ext cx="11834446" cy="1400530"/>
          </a:xfrm>
        </p:spPr>
        <p:txBody>
          <a:bodyPr/>
          <a:lstStyle/>
          <a:p>
            <a:r>
              <a:rPr lang="en-US" dirty="0"/>
              <a:t>Item 2: a model that would not be accepted</a:t>
            </a:r>
          </a:p>
        </p:txBody>
      </p:sp>
      <p:sp>
        <p:nvSpPr>
          <p:cNvPr id="6" name="Text Placeholder 5">
            <a:extLst>
              <a:ext uri="{FF2B5EF4-FFF2-40B4-BE49-F238E27FC236}">
                <a16:creationId xmlns:a16="http://schemas.microsoft.com/office/drawing/2014/main" id="{481584B9-545F-4462-ADE3-287EF4F8E8E1}"/>
              </a:ext>
            </a:extLst>
          </p:cNvPr>
          <p:cNvSpPr>
            <a:spLocks noGrp="1"/>
          </p:cNvSpPr>
          <p:nvPr>
            <p:ph type="body" idx="1"/>
          </p:nvPr>
        </p:nvSpPr>
        <p:spPr>
          <a:xfrm>
            <a:off x="2335517" y="1926715"/>
            <a:ext cx="5797515" cy="576262"/>
          </a:xfrm>
        </p:spPr>
        <p:txBody>
          <a:bodyPr/>
          <a:lstStyle/>
          <a:p>
            <a:r>
              <a:rPr lang="en-US" dirty="0"/>
              <a:t>Norton Sound Red King Crab v.2020</a:t>
            </a:r>
          </a:p>
        </p:txBody>
      </p:sp>
      <p:pic>
        <p:nvPicPr>
          <p:cNvPr id="10" name="Content Placeholder 9">
            <a:extLst>
              <a:ext uri="{FF2B5EF4-FFF2-40B4-BE49-F238E27FC236}">
                <a16:creationId xmlns:a16="http://schemas.microsoft.com/office/drawing/2014/main" id="{10C0F493-5D3E-4033-9411-9682BB56E4B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23093" y="2795954"/>
            <a:ext cx="3741738" cy="3741738"/>
          </a:xfrm>
        </p:spPr>
      </p:pic>
      <p:pic>
        <p:nvPicPr>
          <p:cNvPr id="16" name="Content Placeholder 15">
            <a:extLst>
              <a:ext uri="{FF2B5EF4-FFF2-40B4-BE49-F238E27FC236}">
                <a16:creationId xmlns:a16="http://schemas.microsoft.com/office/drawing/2014/main" id="{98DE2196-AFFA-41AE-BE3F-2931765EC502}"/>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019122" y="2795953"/>
            <a:ext cx="3741737" cy="3741737"/>
          </a:xfrm>
        </p:spPr>
      </p:pic>
      <p:pic>
        <p:nvPicPr>
          <p:cNvPr id="7" name="Picture 6">
            <a:extLst>
              <a:ext uri="{FF2B5EF4-FFF2-40B4-BE49-F238E27FC236}">
                <a16:creationId xmlns:a16="http://schemas.microsoft.com/office/drawing/2014/main" id="{8602A8F4-4483-47C6-BE6C-A429031C452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88028" y="1360444"/>
            <a:ext cx="3882935" cy="5177246"/>
          </a:xfrm>
          <a:prstGeom prst="rect">
            <a:avLst/>
          </a:prstGeom>
        </p:spPr>
      </p:pic>
    </p:spTree>
    <p:extLst>
      <p:ext uri="{BB962C8B-B14F-4D97-AF65-F5344CB8AC3E}">
        <p14:creationId xmlns:p14="http://schemas.microsoft.com/office/powerpoint/2010/main" val="9744365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29A14-819F-4E1E-83BC-CDFD2867121D}"/>
              </a:ext>
            </a:extLst>
          </p:cNvPr>
          <p:cNvSpPr>
            <a:spLocks noGrp="1"/>
          </p:cNvSpPr>
          <p:nvPr>
            <p:ph type="title"/>
          </p:nvPr>
        </p:nvSpPr>
        <p:spPr/>
        <p:txBody>
          <a:bodyPr/>
          <a:lstStyle/>
          <a:p>
            <a:r>
              <a:rPr lang="en-US" dirty="0"/>
              <a:t>Item 3: Baseline for model rejection</a:t>
            </a:r>
          </a:p>
        </p:txBody>
      </p:sp>
      <p:sp>
        <p:nvSpPr>
          <p:cNvPr id="3" name="Content Placeholder 2">
            <a:extLst>
              <a:ext uri="{FF2B5EF4-FFF2-40B4-BE49-F238E27FC236}">
                <a16:creationId xmlns:a16="http://schemas.microsoft.com/office/drawing/2014/main" id="{4D112199-92DE-4334-940B-819F04AA8002}"/>
              </a:ext>
            </a:extLst>
          </p:cNvPr>
          <p:cNvSpPr>
            <a:spLocks noGrp="1"/>
          </p:cNvSpPr>
          <p:nvPr>
            <p:ph idx="1"/>
          </p:nvPr>
        </p:nvSpPr>
        <p:spPr/>
        <p:txBody>
          <a:bodyPr/>
          <a:lstStyle/>
          <a:p>
            <a:r>
              <a:rPr lang="en-US" dirty="0"/>
              <a:t>At present VAST GAP do not have a “rejection standard”, and decision as to whether or not to use VAST output is left to the specific author.</a:t>
            </a:r>
          </a:p>
          <a:p>
            <a:r>
              <a:rPr lang="en-US" dirty="0"/>
              <a:t>SAP work here, with emphasis on use on an advisory basis, is ongoing.</a:t>
            </a:r>
          </a:p>
          <a:p>
            <a:r>
              <a:rPr lang="en-US" dirty="0"/>
              <a:t>Provisionally, I suggest the use of the BBRKC GE65 model, and associated diagnostics as the minimally acceptable/ 50:50 model</a:t>
            </a:r>
          </a:p>
          <a:p>
            <a:pPr lvl="1"/>
            <a:r>
              <a:rPr lang="en-US" dirty="0"/>
              <a:t>Diagnostics fall between those for VAST models for yellowfin sole (YFS), and northern rock sole (NRS, which was not selected for use by the relevant author)</a:t>
            </a:r>
          </a:p>
          <a:p>
            <a:endParaRPr lang="en-US" dirty="0"/>
          </a:p>
        </p:txBody>
      </p:sp>
    </p:spTree>
    <p:extLst>
      <p:ext uri="{BB962C8B-B14F-4D97-AF65-F5344CB8AC3E}">
        <p14:creationId xmlns:p14="http://schemas.microsoft.com/office/powerpoint/2010/main" val="407392592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TM02836342[[fn=Ion]]</Template>
  <TotalTime>5561</TotalTime>
  <Words>2171</Words>
  <Application>Microsoft Office PowerPoint</Application>
  <PresentationFormat>Widescreen</PresentationFormat>
  <Paragraphs>362</Paragraphs>
  <Slides>66</Slides>
  <Notes>65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Calibri</vt:lpstr>
      <vt:lpstr>Century Gothic</vt:lpstr>
      <vt:lpstr>Wingdings 3</vt:lpstr>
      <vt:lpstr>Ion</vt:lpstr>
      <vt:lpstr>SAP - VAST update January 2021</vt:lpstr>
      <vt:lpstr>Major items from May 2020 meeting</vt:lpstr>
      <vt:lpstr>Item 1: Accepted GAP VAST model: EBS-NBS Yellowfin sole</vt:lpstr>
      <vt:lpstr>Encounter probability</vt:lpstr>
      <vt:lpstr>Spatial residuals – I (Encounter)</vt:lpstr>
      <vt:lpstr>Spatial residuals – II (Catch rate)</vt:lpstr>
      <vt:lpstr>Positive catch rate Q-Q plots </vt:lpstr>
      <vt:lpstr>Item 2: a model that would not be accepted</vt:lpstr>
      <vt:lpstr>Item 3: Baseline for model rejection</vt:lpstr>
      <vt:lpstr>Convergence diagnostics</vt:lpstr>
      <vt:lpstr>Encounter probability vs actual</vt:lpstr>
      <vt:lpstr>Encounter rate residuals</vt:lpstr>
      <vt:lpstr>Catch rate residuals</vt:lpstr>
      <vt:lpstr>Positive catch rate Q-Q plots </vt:lpstr>
      <vt:lpstr>Item 4: VAST settings research</vt:lpstr>
      <vt:lpstr>VAST Research update I</vt:lpstr>
      <vt:lpstr>VAST Research update II</vt:lpstr>
      <vt:lpstr>VAST Research update III</vt:lpstr>
      <vt:lpstr>Item 5 - DHARMa residual diagnostics</vt:lpstr>
      <vt:lpstr>DHARMA cont.</vt:lpstr>
      <vt:lpstr>Bristol Bay red king crab</vt:lpstr>
      <vt:lpstr>Data by year</vt:lpstr>
      <vt:lpstr>Extrapolation area/knots</vt:lpstr>
      <vt:lpstr>Biomass estimates</vt:lpstr>
      <vt:lpstr>Biomass estimates w/ CIs</vt:lpstr>
      <vt:lpstr>CI comparisons-Gamma obs model</vt:lpstr>
      <vt:lpstr>Density maps</vt:lpstr>
      <vt:lpstr>Quantile residuals - Gamma</vt:lpstr>
      <vt:lpstr>Quantile residuals - Lognormal</vt:lpstr>
      <vt:lpstr>Summary- BBRKC</vt:lpstr>
      <vt:lpstr>St Matthew Blue King Crab</vt:lpstr>
      <vt:lpstr>Data by year</vt:lpstr>
      <vt:lpstr>Extrapolation area/knots</vt:lpstr>
      <vt:lpstr>Biomass Estimates</vt:lpstr>
      <vt:lpstr>Biomass w/CIs</vt:lpstr>
      <vt:lpstr>CI comparisons – Gamma obs model</vt:lpstr>
      <vt:lpstr>Barrier method</vt:lpstr>
      <vt:lpstr>Barrier method – biomass estimates</vt:lpstr>
      <vt:lpstr>Density maps</vt:lpstr>
      <vt:lpstr>Quantile residuals - Gamma</vt:lpstr>
      <vt:lpstr>Quantile residuals - Lognormal</vt:lpstr>
      <vt:lpstr>Conclusions: SMBKC</vt:lpstr>
      <vt:lpstr>EBS Bairdi</vt:lpstr>
      <vt:lpstr>Data by year</vt:lpstr>
      <vt:lpstr>Extrapolation area/knots</vt:lpstr>
      <vt:lpstr>Biomass estimates</vt:lpstr>
      <vt:lpstr>Biomass w/CIs</vt:lpstr>
      <vt:lpstr>CI comparisons – Gamma obs model</vt:lpstr>
      <vt:lpstr>Density maps</vt:lpstr>
      <vt:lpstr>Quantile residuals - Gamma</vt:lpstr>
      <vt:lpstr>Quantile residuals –Lognormal</vt:lpstr>
      <vt:lpstr>Bairdi summary</vt:lpstr>
      <vt:lpstr>EBS opilio</vt:lpstr>
      <vt:lpstr>Data by year</vt:lpstr>
      <vt:lpstr>Extrapolation area/knots</vt:lpstr>
      <vt:lpstr>Biomass estimates</vt:lpstr>
      <vt:lpstr>Biomass w/CIs</vt:lpstr>
      <vt:lpstr>CI Comparisons – Gamma obs model</vt:lpstr>
      <vt:lpstr>Density maps</vt:lpstr>
      <vt:lpstr>Quantile residuals </vt:lpstr>
      <vt:lpstr>Gamma model, NBT covariate</vt:lpstr>
      <vt:lpstr>Biomass – NBT covariate</vt:lpstr>
      <vt:lpstr>Summary: opilio</vt:lpstr>
      <vt:lpstr>Winter 2021</vt:lpstr>
      <vt:lpstr>Recommendations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Shellfish VAST update January 2021</dc:title>
  <dc:creator>Jonathan</dc:creator>
  <cp:lastModifiedBy>Jon.Richar</cp:lastModifiedBy>
  <cp:revision>126</cp:revision>
  <dcterms:created xsi:type="dcterms:W3CDTF">2021-01-05T17:18:16Z</dcterms:created>
  <dcterms:modified xsi:type="dcterms:W3CDTF">2021-01-11T08:51:40Z</dcterms:modified>
</cp:coreProperties>
</file>