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6" r:id="rId1"/>
  </p:sldMasterIdLst>
  <p:notesMasterIdLst>
    <p:notesMasterId r:id="rId23"/>
  </p:notesMasterIdLst>
  <p:sldIdLst>
    <p:sldId id="256" r:id="rId2"/>
    <p:sldId id="261" r:id="rId3"/>
    <p:sldId id="258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6" r:id="rId17"/>
    <p:sldId id="271" r:id="rId18"/>
    <p:sldId id="277" r:id="rId19"/>
    <p:sldId id="278" r:id="rId20"/>
    <p:sldId id="273" r:id="rId21"/>
    <p:sldId id="274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490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13BA7-9317-4AAD-9CBB-BE9561DE60D9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83102-71C7-42AA-BCC9-1812ACB7F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5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3102-71C7-42AA-BCC9-1812ACB7F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2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3102-71C7-42AA-BCC9-1812ACB7FC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1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size weight models are overestimating weight-at-size for new shell BBRKC, while underestimating weight at size for old shell. These issue are most prevalent at smaller sizes, and decline with size, particularly for old shell crab.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3102-71C7-42AA-BCC9-1812ACB7FC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2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shell weights overestimated using present models while old shell weights are underestimated, and both classes the problem worsens with increase in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3102-71C7-42AA-BCC9-1812ACB7FC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2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7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3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54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294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7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35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09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1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4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4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5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3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4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9ADD2B5-D979-4E6F-B14D-8D9ADA1C6FA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E09E-65AB-4DFC-BF63-26F9C5F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2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097" y="245102"/>
            <a:ext cx="10129903" cy="1797405"/>
          </a:xfrm>
        </p:spPr>
        <p:txBody>
          <a:bodyPr>
            <a:normAutofit/>
          </a:bodyPr>
          <a:lstStyle/>
          <a:p>
            <a:r>
              <a:rPr lang="en-US" sz="3600" dirty="0"/>
              <a:t>Shell condition and temperature-derived updates to the length-weight relationships for three eastern Bering Sea crab stocks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097" y="2719505"/>
            <a:ext cx="4269462" cy="1903514"/>
          </a:xfrm>
        </p:spPr>
        <p:txBody>
          <a:bodyPr>
            <a:noAutofit/>
          </a:bodyPr>
          <a:lstStyle/>
          <a:p>
            <a:r>
              <a:rPr lang="en-US" sz="1400" dirty="0"/>
              <a:t>Jonathan Richar</a:t>
            </a:r>
          </a:p>
          <a:p>
            <a:r>
              <a:rPr lang="en-US" sz="1400" dirty="0"/>
              <a:t>Jon.richar@noaa.gov</a:t>
            </a:r>
          </a:p>
          <a:p>
            <a:r>
              <a:rPr lang="en-US" sz="1400" dirty="0"/>
              <a:t>Alaska Fisheries Science Center</a:t>
            </a:r>
          </a:p>
          <a:p>
            <a:r>
              <a:rPr lang="en-US" sz="1400" dirty="0"/>
              <a:t>Kodiak Laboratory</a:t>
            </a:r>
          </a:p>
        </p:txBody>
      </p:sp>
      <p:pic>
        <p:nvPicPr>
          <p:cNvPr id="4" name="Picture 2" descr="Image result for noaa fisherie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074" y="-12128"/>
            <a:ext cx="1752926" cy="154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58" y="4387447"/>
            <a:ext cx="3206287" cy="2446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45" y="4387447"/>
            <a:ext cx="3313278" cy="246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23" y="4387447"/>
            <a:ext cx="2079965" cy="1278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22" y="5589514"/>
            <a:ext cx="2079965" cy="12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92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red king crab – shell condition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37" y="1408820"/>
            <a:ext cx="7636945" cy="5345182"/>
          </a:xfrm>
        </p:spPr>
      </p:pic>
      <p:sp>
        <p:nvSpPr>
          <p:cNvPr id="5" name="TextBox 4"/>
          <p:cNvSpPr txBox="1"/>
          <p:nvPr/>
        </p:nvSpPr>
        <p:spPr>
          <a:xfrm>
            <a:off x="3994428" y="5044758"/>
            <a:ext cx="3368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log(W</a:t>
            </a:r>
            <a:r>
              <a:rPr lang="en-US" baseline="-25000" dirty="0">
                <a:solidFill>
                  <a:schemeClr val="bg1"/>
                </a:solidFill>
              </a:rPr>
              <a:t>NS</a:t>
            </a:r>
            <a:r>
              <a:rPr lang="en-US" dirty="0">
                <a:solidFill>
                  <a:schemeClr val="bg1"/>
                </a:solidFill>
              </a:rPr>
              <a:t>) = 0.00039 * CL</a:t>
            </a:r>
            <a:r>
              <a:rPr lang="en-US" baseline="30000" dirty="0">
                <a:solidFill>
                  <a:schemeClr val="bg1"/>
                </a:solidFill>
              </a:rPr>
              <a:t>3.147886</a:t>
            </a:r>
          </a:p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= 0.99</a:t>
            </a:r>
          </a:p>
          <a:p>
            <a:r>
              <a:rPr lang="en-US" dirty="0">
                <a:solidFill>
                  <a:schemeClr val="bg1"/>
                </a:solidFill>
              </a:rPr>
              <a:t>Slope not significantly different from baseline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3661" y="2025023"/>
            <a:ext cx="355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log(W</a:t>
            </a:r>
            <a:r>
              <a:rPr lang="en-US" baseline="-25000" dirty="0">
                <a:solidFill>
                  <a:schemeClr val="bg1"/>
                </a:solidFill>
              </a:rPr>
              <a:t>OS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baseline="-25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 0.000481 * CL</a:t>
            </a:r>
            <a:r>
              <a:rPr lang="en-US" baseline="30000" dirty="0">
                <a:solidFill>
                  <a:schemeClr val="bg1"/>
                </a:solidFill>
              </a:rPr>
              <a:t>3.111170</a:t>
            </a:r>
          </a:p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= 0.97</a:t>
            </a:r>
          </a:p>
          <a:p>
            <a:r>
              <a:rPr lang="en-US" dirty="0">
                <a:solidFill>
                  <a:schemeClr val="bg1"/>
                </a:solidFill>
              </a:rPr>
              <a:t>Slope not significantly different from baseline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5301" y="3534890"/>
            <a:ext cx="2499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Slopes not different</a:t>
            </a:r>
          </a:p>
          <a:p>
            <a:r>
              <a:rPr lang="en-US" dirty="0">
                <a:solidFill>
                  <a:schemeClr val="bg1"/>
                </a:solidFill>
              </a:rPr>
              <a:t>From each other, though intercepts were</a:t>
            </a:r>
          </a:p>
        </p:txBody>
      </p:sp>
    </p:spTree>
    <p:extLst>
      <p:ext uri="{BB962C8B-B14F-4D97-AF65-F5344CB8AC3E}">
        <p14:creationId xmlns:p14="http://schemas.microsoft.com/office/powerpoint/2010/main" val="412525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red king crab – NS - temperature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90" y="1853248"/>
            <a:ext cx="7133964" cy="4993140"/>
          </a:xfrm>
        </p:spPr>
      </p:pic>
      <p:sp>
        <p:nvSpPr>
          <p:cNvPr id="5" name="TextBox 4"/>
          <p:cNvSpPr txBox="1"/>
          <p:nvPr/>
        </p:nvSpPr>
        <p:spPr>
          <a:xfrm>
            <a:off x="2492033" y="2551199"/>
            <a:ext cx="4289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Log(W</a:t>
            </a:r>
            <a:r>
              <a:rPr lang="en-US" baseline="-25000" dirty="0">
                <a:solidFill>
                  <a:schemeClr val="bg1"/>
                </a:solidFill>
              </a:rPr>
              <a:t>SC2</a:t>
            </a:r>
            <a:r>
              <a:rPr lang="en-US" baseline="-38000" dirty="0">
                <a:solidFill>
                  <a:schemeClr val="bg1"/>
                </a:solidFill>
              </a:rPr>
              <a:t>warm</a:t>
            </a:r>
            <a:r>
              <a:rPr lang="en-US" dirty="0">
                <a:solidFill>
                  <a:schemeClr val="bg1"/>
                </a:solidFill>
              </a:rPr>
              <a:t>) = 0.000507 * CL</a:t>
            </a:r>
            <a:r>
              <a:rPr lang="en-US" baseline="30000" dirty="0">
                <a:solidFill>
                  <a:schemeClr val="bg1"/>
                </a:solidFill>
              </a:rPr>
              <a:t>3.099277</a:t>
            </a:r>
          </a:p>
          <a:p>
            <a:r>
              <a:rPr lang="en-US" dirty="0">
                <a:solidFill>
                  <a:schemeClr val="bg1"/>
                </a:solidFill>
              </a:rPr>
              <a:t>Slope significantly different</a:t>
            </a:r>
          </a:p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= 0.99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7265" y="5360817"/>
            <a:ext cx="40014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Log(W</a:t>
            </a:r>
            <a:r>
              <a:rPr lang="en-US" baseline="-25000" dirty="0">
                <a:solidFill>
                  <a:schemeClr val="bg1"/>
                </a:solidFill>
              </a:rPr>
              <a:t>SC2</a:t>
            </a:r>
            <a:r>
              <a:rPr lang="en-US" baseline="-38000" dirty="0">
                <a:solidFill>
                  <a:schemeClr val="bg1"/>
                </a:solidFill>
              </a:rPr>
              <a:t>cold</a:t>
            </a:r>
            <a:r>
              <a:rPr lang="en-US" dirty="0">
                <a:solidFill>
                  <a:schemeClr val="bg1"/>
                </a:solidFill>
              </a:rPr>
              <a:t>) = 0.000368 * CL</a:t>
            </a:r>
            <a:r>
              <a:rPr lang="en-US" baseline="30000" dirty="0">
                <a:solidFill>
                  <a:schemeClr val="bg1"/>
                </a:solidFill>
              </a:rPr>
              <a:t>3.157545</a:t>
            </a:r>
          </a:p>
          <a:p>
            <a:r>
              <a:rPr lang="en-US" dirty="0">
                <a:solidFill>
                  <a:schemeClr val="bg1"/>
                </a:solidFill>
              </a:rPr>
              <a:t>Slope not significantly different</a:t>
            </a:r>
          </a:p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= 0.99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37177" y="4660363"/>
            <a:ext cx="303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Slopes differ from each other (p = 2e-16)</a:t>
            </a:r>
          </a:p>
        </p:txBody>
      </p:sp>
    </p:spTree>
    <p:extLst>
      <p:ext uri="{BB962C8B-B14F-4D97-AF65-F5344CB8AC3E}">
        <p14:creationId xmlns:p14="http://schemas.microsoft.com/office/powerpoint/2010/main" val="8326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Bairdi crab – shell condition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21" y="1397301"/>
            <a:ext cx="7957203" cy="5081988"/>
          </a:xfrm>
        </p:spPr>
      </p:pic>
      <p:sp>
        <p:nvSpPr>
          <p:cNvPr id="5" name="TextBox 4"/>
          <p:cNvSpPr txBox="1"/>
          <p:nvPr/>
        </p:nvSpPr>
        <p:spPr>
          <a:xfrm>
            <a:off x="1958307" y="2052495"/>
            <a:ext cx="3701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Log(W</a:t>
            </a:r>
            <a:r>
              <a:rPr lang="en-US" baseline="-25000" dirty="0">
                <a:solidFill>
                  <a:schemeClr val="bg1"/>
                </a:solidFill>
              </a:rPr>
              <a:t>OS</a:t>
            </a:r>
            <a:r>
              <a:rPr lang="en-US" dirty="0">
                <a:solidFill>
                  <a:schemeClr val="bg1"/>
                </a:solidFill>
              </a:rPr>
              <a:t>) = 0.000208 * CW</a:t>
            </a:r>
            <a:r>
              <a:rPr lang="en-US" baseline="30000" dirty="0">
                <a:solidFill>
                  <a:schemeClr val="bg1"/>
                </a:solidFill>
              </a:rPr>
              <a:t>3.091966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Significantly different</a:t>
            </a:r>
          </a:p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= 0.98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5893" y="4874184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Log(W</a:t>
            </a:r>
            <a:r>
              <a:rPr lang="en-US" baseline="-25000" dirty="0">
                <a:solidFill>
                  <a:schemeClr val="bg1"/>
                </a:solidFill>
              </a:rPr>
              <a:t>NS</a:t>
            </a:r>
            <a:r>
              <a:rPr lang="en-US" dirty="0">
                <a:solidFill>
                  <a:schemeClr val="bg1"/>
                </a:solidFill>
              </a:rPr>
              <a:t>) = 0.000273 * CW</a:t>
            </a:r>
            <a:r>
              <a:rPr lang="en-US" baseline="30000" dirty="0">
                <a:solidFill>
                  <a:schemeClr val="bg1"/>
                </a:solidFill>
              </a:rPr>
              <a:t>3.014254</a:t>
            </a:r>
          </a:p>
          <a:p>
            <a:r>
              <a:rPr lang="en-US" dirty="0">
                <a:solidFill>
                  <a:schemeClr val="bg1"/>
                </a:solidFill>
              </a:rPr>
              <a:t>Significantly different</a:t>
            </a:r>
          </a:p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= 0.99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6893" y="3740339"/>
            <a:ext cx="290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Slopes and intercepts significantly different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911214" y="1966156"/>
            <a:ext cx="6181031" cy="38773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911214" y="1853248"/>
            <a:ext cx="6224199" cy="402559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92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opilio crab – shell condition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46" y="1510410"/>
            <a:ext cx="7380928" cy="4749764"/>
          </a:xfrm>
        </p:spPr>
      </p:pic>
      <p:sp>
        <p:nvSpPr>
          <p:cNvPr id="5" name="TextBox 4"/>
          <p:cNvSpPr txBox="1"/>
          <p:nvPr/>
        </p:nvSpPr>
        <p:spPr>
          <a:xfrm>
            <a:off x="2295810" y="2079966"/>
            <a:ext cx="4083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Log(CW</a:t>
            </a:r>
            <a:r>
              <a:rPr lang="en-US" baseline="-25000" dirty="0">
                <a:solidFill>
                  <a:schemeClr val="bg1"/>
                </a:solidFill>
              </a:rPr>
              <a:t>OS</a:t>
            </a:r>
            <a:r>
              <a:rPr lang="en-US" dirty="0">
                <a:solidFill>
                  <a:schemeClr val="bg1"/>
                </a:solidFill>
              </a:rPr>
              <a:t>) = 0.000343 * CW</a:t>
            </a:r>
            <a:r>
              <a:rPr lang="en-US" baseline="30000" dirty="0">
                <a:solidFill>
                  <a:schemeClr val="bg1"/>
                </a:solidFill>
              </a:rPr>
              <a:t>3.051748</a:t>
            </a:r>
          </a:p>
          <a:p>
            <a:r>
              <a:rPr lang="en-US" dirty="0">
                <a:solidFill>
                  <a:schemeClr val="bg1"/>
                </a:solidFill>
              </a:rPr>
              <a:t>Significantly different from baseline</a:t>
            </a:r>
          </a:p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= 0.99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3708" y="4862411"/>
            <a:ext cx="4147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Log(CW</a:t>
            </a:r>
            <a:r>
              <a:rPr lang="en-US" baseline="-25000" dirty="0">
                <a:solidFill>
                  <a:schemeClr val="bg1"/>
                </a:solidFill>
              </a:rPr>
              <a:t>NS</a:t>
            </a:r>
            <a:r>
              <a:rPr lang="en-US" dirty="0">
                <a:solidFill>
                  <a:schemeClr val="bg1"/>
                </a:solidFill>
              </a:rPr>
              <a:t>) = 0.000237 * CW</a:t>
            </a:r>
            <a:r>
              <a:rPr lang="en-US" baseline="30000" dirty="0">
                <a:solidFill>
                  <a:schemeClr val="bg1"/>
                </a:solidFill>
              </a:rPr>
              <a:t>3.119509</a:t>
            </a:r>
          </a:p>
          <a:p>
            <a:r>
              <a:rPr lang="en-US" dirty="0">
                <a:solidFill>
                  <a:schemeClr val="bg1"/>
                </a:solidFill>
              </a:rPr>
              <a:t>Significantly different from baseline</a:t>
            </a:r>
          </a:p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= 0.99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9307" y="3748187"/>
            <a:ext cx="257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Slopes and intercepts significantly different</a:t>
            </a:r>
          </a:p>
        </p:txBody>
      </p:sp>
    </p:spTree>
    <p:extLst>
      <p:ext uri="{BB962C8B-B14F-4D97-AF65-F5344CB8AC3E}">
        <p14:creationId xmlns:p14="http://schemas.microsoft.com/office/powerpoint/2010/main" val="8225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37" y="130912"/>
            <a:ext cx="10362010" cy="1400530"/>
          </a:xfrm>
        </p:spPr>
        <p:txBody>
          <a:bodyPr/>
          <a:lstStyle/>
          <a:p>
            <a:r>
              <a:rPr lang="en-US" dirty="0"/>
              <a:t>Calculated weight anomalies relative to current models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51" y="1763615"/>
            <a:ext cx="6900229" cy="44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7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851" y="72045"/>
            <a:ext cx="7798192" cy="1400530"/>
          </a:xfrm>
        </p:spPr>
        <p:txBody>
          <a:bodyPr/>
          <a:lstStyle/>
          <a:p>
            <a:r>
              <a:rPr lang="en-US" dirty="0"/>
              <a:t>Anomalies II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79" y="1853248"/>
            <a:ext cx="6481825" cy="4195762"/>
          </a:xfrm>
        </p:spPr>
      </p:pic>
    </p:spTree>
    <p:extLst>
      <p:ext uri="{BB962C8B-B14F-4D97-AF65-F5344CB8AC3E}">
        <p14:creationId xmlns:p14="http://schemas.microsoft.com/office/powerpoint/2010/main" val="158914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294" y="452718"/>
            <a:ext cx="7260540" cy="1400530"/>
          </a:xfrm>
        </p:spPr>
        <p:txBody>
          <a:bodyPr/>
          <a:lstStyle/>
          <a:p>
            <a:r>
              <a:rPr lang="en-US" dirty="0"/>
              <a:t>Anomalies III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75" y="2052638"/>
            <a:ext cx="6481825" cy="4195762"/>
          </a:xfrm>
        </p:spPr>
      </p:pic>
    </p:spTree>
    <p:extLst>
      <p:ext uri="{BB962C8B-B14F-4D97-AF65-F5344CB8AC3E}">
        <p14:creationId xmlns:p14="http://schemas.microsoft.com/office/powerpoint/2010/main" val="333694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biomass anomalies relative to baseline estimates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57" y="1930980"/>
            <a:ext cx="6140168" cy="4678796"/>
          </a:xfrm>
        </p:spPr>
      </p:pic>
    </p:spTree>
    <p:extLst>
      <p:ext uri="{BB962C8B-B14F-4D97-AF65-F5344CB8AC3E}">
        <p14:creationId xmlns:p14="http://schemas.microsoft.com/office/powerpoint/2010/main" val="293751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120" y="452718"/>
            <a:ext cx="8186714" cy="140053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Shell-condition based size-weight models</a:t>
            </a:r>
          </a:p>
          <a:p>
            <a:pPr lvl="1"/>
            <a:r>
              <a:rPr lang="en-US" dirty="0"/>
              <a:t>Limited impact on opilio, BBRKC</a:t>
            </a:r>
          </a:p>
          <a:p>
            <a:pPr lvl="2"/>
            <a:r>
              <a:rPr lang="en-US" dirty="0"/>
              <a:t>Low priority refinement for these stocks</a:t>
            </a:r>
          </a:p>
          <a:p>
            <a:pPr lvl="1"/>
            <a:r>
              <a:rPr lang="en-US" dirty="0"/>
              <a:t>Larger impact on Bairdi</a:t>
            </a:r>
          </a:p>
          <a:p>
            <a:pPr lvl="2"/>
            <a:r>
              <a:rPr lang="en-US" dirty="0"/>
              <a:t>High priority refinement for this stock</a:t>
            </a:r>
          </a:p>
          <a:p>
            <a:r>
              <a:rPr lang="en-US" dirty="0"/>
              <a:t>Temperature-based size-weight model</a:t>
            </a:r>
          </a:p>
          <a:p>
            <a:pPr lvl="1"/>
            <a:r>
              <a:rPr lang="en-US" dirty="0"/>
              <a:t>Findings suggest it </a:t>
            </a:r>
            <a:r>
              <a:rPr lang="en-US" i="1" dirty="0"/>
              <a:t>might</a:t>
            </a:r>
            <a:r>
              <a:rPr lang="en-US" dirty="0"/>
              <a:t> be appropriate to use “warm year” parameters to model size-weight relationships in new shell males </a:t>
            </a:r>
          </a:p>
          <a:p>
            <a:pPr lvl="1"/>
            <a:r>
              <a:rPr lang="en-US" dirty="0"/>
              <a:t>Careful consideration/more work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98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Follow-up work to address blue king crab and females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4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size-weight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calculate estimates of mature biomass for stock assessment/fishery management by stock/management area</a:t>
            </a:r>
          </a:p>
          <a:p>
            <a:r>
              <a:rPr lang="en-US" dirty="0"/>
              <a:t>Population status</a:t>
            </a:r>
          </a:p>
          <a:p>
            <a:r>
              <a:rPr lang="en-US" dirty="0"/>
              <a:t>OFL calculation</a:t>
            </a:r>
          </a:p>
        </p:txBody>
      </p:sp>
    </p:spTree>
    <p:extLst>
      <p:ext uri="{BB962C8B-B14F-4D97-AF65-F5344CB8AC3E}">
        <p14:creationId xmlns:p14="http://schemas.microsoft.com/office/powerpoint/2010/main" val="22200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Chilton, E.A. 2009. Updates to size-weight relationships of eastern Bering Sea commercial crab species. Presentation.</a:t>
            </a:r>
          </a:p>
          <a:p>
            <a:r>
              <a:rPr lang="en-US" dirty="0"/>
              <a:t>Chilton, E.A. 2011. Size-weight relationships of commercial crab in the eastern Bering Sea.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07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68" y="1853248"/>
            <a:ext cx="5585608" cy="4195762"/>
          </a:xfrm>
        </p:spPr>
      </p:pic>
    </p:spTree>
    <p:extLst>
      <p:ext uri="{BB962C8B-B14F-4D97-AF65-F5344CB8AC3E}">
        <p14:creationId xmlns:p14="http://schemas.microsoft.com/office/powerpoint/2010/main" val="347659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S-W parameters based on work conducted in late 2000s as an update to initial work done primarily in 1970s/1980s (Chilton 2011)</a:t>
            </a:r>
          </a:p>
          <a:p>
            <a:r>
              <a:rPr lang="en-US" dirty="0"/>
              <a:t>Data from 2006 to 2011</a:t>
            </a:r>
          </a:p>
          <a:p>
            <a:pPr lvl="1"/>
            <a:r>
              <a:rPr lang="en-US" dirty="0"/>
              <a:t>Relative to previous work, much larger sample sizes</a:t>
            </a:r>
          </a:p>
          <a:p>
            <a:pPr lvl="1"/>
            <a:r>
              <a:rPr lang="en-US" dirty="0"/>
              <a:t>Amalgamated across years/shell condition</a:t>
            </a:r>
          </a:p>
          <a:p>
            <a:r>
              <a:rPr lang="en-US" dirty="0"/>
              <a:t>Complicating factors that might influence relationship were not accounted for</a:t>
            </a:r>
          </a:p>
        </p:txBody>
      </p:sp>
    </p:spTree>
    <p:extLst>
      <p:ext uri="{BB962C8B-B14F-4D97-AF65-F5344CB8AC3E}">
        <p14:creationId xmlns:p14="http://schemas.microsoft.com/office/powerpoint/2010/main" val="56384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size-weight relationships used to calculate biomass estimates </a:t>
            </a:r>
          </a:p>
          <a:p>
            <a:pPr lvl="1"/>
            <a:r>
              <a:rPr lang="en-US" dirty="0"/>
              <a:t>Allowing for likely influencing factors</a:t>
            </a:r>
          </a:p>
          <a:p>
            <a:r>
              <a:rPr lang="en-US" dirty="0"/>
              <a:t>Red king crab, tanner crab, opilio crab</a:t>
            </a:r>
          </a:p>
          <a:p>
            <a:pPr lvl="1"/>
            <a:r>
              <a:rPr lang="en-US" dirty="0"/>
              <a:t>Shell condition</a:t>
            </a:r>
          </a:p>
          <a:p>
            <a:pPr lvl="2"/>
            <a:r>
              <a:rPr lang="en-US" dirty="0"/>
              <a:t>Older shells more dense, and tissue fill greater</a:t>
            </a:r>
          </a:p>
          <a:p>
            <a:r>
              <a:rPr lang="en-US" dirty="0"/>
              <a:t>Red king crab only</a:t>
            </a:r>
          </a:p>
          <a:p>
            <a:pPr lvl="1"/>
            <a:r>
              <a:rPr lang="en-US" dirty="0"/>
              <a:t>Thermal regime of given survey year</a:t>
            </a:r>
          </a:p>
          <a:p>
            <a:pPr lvl="2"/>
            <a:r>
              <a:rPr lang="en-US" dirty="0"/>
              <a:t>Influences metabolism, molt timing and tissue growth post-molt and prior to survey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8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 to date size-weight data</a:t>
            </a:r>
          </a:p>
          <a:p>
            <a:r>
              <a:rPr lang="en-US" dirty="0"/>
              <a:t>Collected randomly on the EBS summer bottom trawl survey</a:t>
            </a:r>
          </a:p>
          <a:p>
            <a:r>
              <a:rPr lang="en-US" dirty="0"/>
              <a:t>Clean (no/minimal </a:t>
            </a:r>
            <a:r>
              <a:rPr lang="en-US" dirty="0" err="1"/>
              <a:t>epibionts</a:t>
            </a:r>
            <a:r>
              <a:rPr lang="en-US" dirty="0"/>
              <a:t>), intact (no carapace cracks or missing/regenerating limbs)</a:t>
            </a:r>
          </a:p>
          <a:p>
            <a:r>
              <a:rPr lang="en-US" dirty="0"/>
              <a:t>Weight (g)</a:t>
            </a:r>
          </a:p>
          <a:p>
            <a:pPr lvl="1"/>
            <a:r>
              <a:rPr lang="en-US" dirty="0"/>
              <a:t>Digital scale</a:t>
            </a:r>
          </a:p>
          <a:p>
            <a:r>
              <a:rPr lang="en-US" dirty="0"/>
              <a:t>Carapace size (CL/CW) to 0.1mm</a:t>
            </a:r>
          </a:p>
          <a:p>
            <a:pPr lvl="1"/>
            <a:r>
              <a:rPr lang="en-US" dirty="0"/>
              <a:t>Vernier caliper (prior to 2016)</a:t>
            </a:r>
          </a:p>
          <a:p>
            <a:pPr lvl="1"/>
            <a:r>
              <a:rPr lang="en-US" dirty="0"/>
              <a:t>Digital caliper (2016 to present)</a:t>
            </a:r>
          </a:p>
        </p:txBody>
      </p:sp>
    </p:spTree>
    <p:extLst>
      <p:ext uri="{BB962C8B-B14F-4D97-AF65-F5344CB8AC3E}">
        <p14:creationId xmlns:p14="http://schemas.microsoft.com/office/powerpoint/2010/main" val="87163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Stock specific data grouped based on variable of interest</a:t>
            </a:r>
          </a:p>
          <a:p>
            <a:r>
              <a:rPr lang="en-US" dirty="0"/>
              <a:t>Male Bristol Bay red king crab, EBS Bairdi, EBS opilio</a:t>
            </a:r>
          </a:p>
          <a:p>
            <a:pPr lvl="1"/>
            <a:r>
              <a:rPr lang="en-US" dirty="0"/>
              <a:t>Shell condition</a:t>
            </a:r>
          </a:p>
          <a:p>
            <a:r>
              <a:rPr lang="en-US" dirty="0"/>
              <a:t>Male Bristol Bay red king crab ONLY</a:t>
            </a:r>
          </a:p>
          <a:p>
            <a:pPr lvl="1"/>
            <a:r>
              <a:rPr lang="en-US" dirty="0"/>
              <a:t>New shell males grouped by warm/cold year, determined based on whether a late summer </a:t>
            </a:r>
            <a:r>
              <a:rPr lang="en-US" dirty="0" err="1"/>
              <a:t>retow</a:t>
            </a:r>
            <a:r>
              <a:rPr lang="en-US" dirty="0"/>
              <a:t> was conducted</a:t>
            </a:r>
          </a:p>
          <a:p>
            <a:pPr lvl="1"/>
            <a:r>
              <a:rPr lang="en-US" dirty="0"/>
              <a:t>Cold years: 2000, 2006, 2007, 2008, 2009, 2010, 2011, 2012, 2017</a:t>
            </a:r>
          </a:p>
          <a:p>
            <a:pPr lvl="1"/>
            <a:r>
              <a:rPr lang="en-US" dirty="0"/>
              <a:t>Warm years: 2001, 2002, 2003, 2004, 2005, 2013, 2014, 2015, 2016, 2018, 2019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8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II cont.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587390"/>
              </p:ext>
            </p:extLst>
          </p:nvPr>
        </p:nvGraphicFramePr>
        <p:xfrm>
          <a:off x="3593592" y="1801328"/>
          <a:ext cx="4518274" cy="4123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3867">
                  <a:extLst>
                    <a:ext uri="{9D8B030D-6E8A-4147-A177-3AD203B41FA5}">
                      <a16:colId xmlns:a16="http://schemas.microsoft.com/office/drawing/2014/main" val="1404064604"/>
                    </a:ext>
                  </a:extLst>
                </a:gridCol>
                <a:gridCol w="1314407">
                  <a:extLst>
                    <a:ext uri="{9D8B030D-6E8A-4147-A177-3AD203B41FA5}">
                      <a16:colId xmlns:a16="http://schemas.microsoft.com/office/drawing/2014/main" val="280228633"/>
                    </a:ext>
                  </a:extLst>
                </a:gridCol>
              </a:tblGrid>
              <a:tr h="285977"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10422916"/>
                  </a:ext>
                </a:extLst>
              </a:tr>
              <a:tr h="2859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Male BBRKC - 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522729"/>
                  </a:ext>
                </a:extLst>
              </a:tr>
              <a:tr h="2859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Male BBRKC - 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90440195"/>
                  </a:ext>
                </a:extLst>
              </a:tr>
              <a:tr h="530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Male BBRKC - NS - cold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54006268"/>
                  </a:ext>
                </a:extLst>
              </a:tr>
              <a:tr h="530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Male BBRKC - NS - warm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39666725"/>
                  </a:ext>
                </a:extLst>
              </a:tr>
              <a:tr h="28597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5230898"/>
                  </a:ext>
                </a:extLst>
              </a:tr>
              <a:tr h="530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Male Tanner crab - 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3314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10038408"/>
                  </a:ext>
                </a:extLst>
              </a:tr>
              <a:tr h="530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Male Tanner crab - 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464870"/>
                  </a:ext>
                </a:extLst>
              </a:tr>
              <a:tr h="28597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6713955"/>
                  </a:ext>
                </a:extLst>
              </a:tr>
              <a:tr h="2859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Male Opilio crab - 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4531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8139370"/>
                  </a:ext>
                </a:extLst>
              </a:tr>
              <a:tr h="2859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Male Opilio crab - 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1979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2003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68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size-weight relationship may be modelled as</a:t>
            </a:r>
          </a:p>
          <a:p>
            <a:pPr lvl="1"/>
            <a:r>
              <a:rPr lang="en-US" dirty="0"/>
              <a:t>Weight (g) = </a:t>
            </a:r>
            <a:r>
              <a:rPr lang="en-US" i="1" dirty="0"/>
              <a:t>a </a:t>
            </a:r>
            <a:r>
              <a:rPr lang="en-US" dirty="0"/>
              <a:t>*(Carapace size (mm))</a:t>
            </a:r>
            <a:r>
              <a:rPr lang="en-US" i="1" baseline="30000" dirty="0"/>
              <a:t>b</a:t>
            </a:r>
            <a:endParaRPr lang="en-US" dirty="0"/>
          </a:p>
          <a:p>
            <a:r>
              <a:rPr lang="en-US" dirty="0"/>
              <a:t>Parameters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estimated separately</a:t>
            </a:r>
          </a:p>
          <a:p>
            <a:pPr lvl="1"/>
            <a:r>
              <a:rPr lang="en-US" dirty="0" err="1"/>
              <a:t>Iinear</a:t>
            </a:r>
            <a:r>
              <a:rPr lang="en-US" dirty="0"/>
              <a:t> regression fitted to log-transformed size-weight data</a:t>
            </a:r>
          </a:p>
          <a:p>
            <a:pPr lvl="1"/>
            <a:r>
              <a:rPr lang="en-US" dirty="0"/>
              <a:t>Parameter </a:t>
            </a:r>
            <a:r>
              <a:rPr lang="en-US" i="1" dirty="0"/>
              <a:t>a</a:t>
            </a:r>
            <a:r>
              <a:rPr lang="en-US" dirty="0"/>
              <a:t> is the intercept in log-scale </a:t>
            </a:r>
          </a:p>
          <a:p>
            <a:pPr lvl="1"/>
            <a:r>
              <a:rPr lang="en-US" dirty="0"/>
              <a:t>Parameter </a:t>
            </a:r>
            <a:r>
              <a:rPr lang="en-US" i="1" dirty="0"/>
              <a:t>b</a:t>
            </a:r>
            <a:r>
              <a:rPr lang="en-US" dirty="0"/>
              <a:t> is the slope</a:t>
            </a:r>
          </a:p>
          <a:p>
            <a:r>
              <a:rPr lang="en-US" dirty="0"/>
              <a:t>Slopes compared</a:t>
            </a:r>
          </a:p>
          <a:p>
            <a:pPr lvl="1"/>
            <a:r>
              <a:rPr lang="en-US" dirty="0"/>
              <a:t>T-tests: SC/temp against baseline</a:t>
            </a:r>
          </a:p>
          <a:p>
            <a:pPr lvl="1"/>
            <a:r>
              <a:rPr lang="en-US" dirty="0"/>
              <a:t>Regression models: SC/SC, temp/temp </a:t>
            </a:r>
          </a:p>
          <a:p>
            <a:r>
              <a:rPr lang="en-US" dirty="0"/>
              <a:t>Biomass estimates calculated using final parameter estimates, and compared to baseline estimates to determine impact</a:t>
            </a:r>
          </a:p>
        </p:txBody>
      </p:sp>
    </p:spTree>
    <p:extLst>
      <p:ext uri="{BB962C8B-B14F-4D97-AF65-F5344CB8AC3E}">
        <p14:creationId xmlns:p14="http://schemas.microsoft.com/office/powerpoint/2010/main" val="112836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2887" y="1447801"/>
            <a:ext cx="6597725" cy="1868372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11240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1970</TotalTime>
  <Words>843</Words>
  <Application>Microsoft Office PowerPoint</Application>
  <PresentationFormat>Widescreen</PresentationFormat>
  <Paragraphs>131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Century Gothic</vt:lpstr>
      <vt:lpstr>Arial</vt:lpstr>
      <vt:lpstr>Calibri</vt:lpstr>
      <vt:lpstr>Wingdings 3</vt:lpstr>
      <vt:lpstr>Ion</vt:lpstr>
      <vt:lpstr>Shell condition and temperature-derived updates to the length-weight relationships for three eastern Bering Sea crab stocks</vt:lpstr>
      <vt:lpstr>Importance of size-weight relationship</vt:lpstr>
      <vt:lpstr>Background</vt:lpstr>
      <vt:lpstr>Objectives</vt:lpstr>
      <vt:lpstr>Methods I</vt:lpstr>
      <vt:lpstr>Methods II</vt:lpstr>
      <vt:lpstr>Methods II cont.</vt:lpstr>
      <vt:lpstr>Methods III</vt:lpstr>
      <vt:lpstr>Results</vt:lpstr>
      <vt:lpstr>Male red king crab – shell condition</vt:lpstr>
      <vt:lpstr>Male red king crab – NS - temperature</vt:lpstr>
      <vt:lpstr>Male Bairdi crab – shell condition</vt:lpstr>
      <vt:lpstr>Male opilio crab – shell condition</vt:lpstr>
      <vt:lpstr>Calculated weight anomalies relative to current models</vt:lpstr>
      <vt:lpstr>Anomalies II</vt:lpstr>
      <vt:lpstr>Anomalies III</vt:lpstr>
      <vt:lpstr>Time series biomass anomalies relative to baseline estimates</vt:lpstr>
      <vt:lpstr>Conclusions</vt:lpstr>
      <vt:lpstr>What’s Next</vt:lpstr>
      <vt:lpstr>Literature cited</vt:lpstr>
      <vt:lpstr>Questions?</vt:lpstr>
    </vt:vector>
  </TitlesOfParts>
  <Company>NOAA - Alaska Fisheries Science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Shell condition and temperature-derived updates to the length-weight relationships for three eastern Bering Sea crab stocks</dc:title>
  <dc:creator>Jon.Richar</dc:creator>
  <cp:lastModifiedBy>Sarah LaBelle</cp:lastModifiedBy>
  <cp:revision>53</cp:revision>
  <dcterms:created xsi:type="dcterms:W3CDTF">2021-01-04T19:00:08Z</dcterms:created>
  <dcterms:modified xsi:type="dcterms:W3CDTF">2021-01-11T06:41:17Z</dcterms:modified>
</cp:coreProperties>
</file>