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embeddedFontLst>
    <p:embeddedFont>
      <p:font typeface="Gill Sans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rbel" panose="020B0503020204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75b07a8ba4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175b07a8ba4_0_1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175b07a8ba4_0_1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5b07a8ba4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175b07a8ba4_0_1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75b07a8ba4_0_1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75b07a8ba4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175b07a8ba4_0_1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175b07a8ba4_0_1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5b07a8ba4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175b07a8ba4_0_1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 of data pull, 2022 catches were at 14,075.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Note that 2023-2024 catches are higher than recent observations due to pandemic </a:t>
            </a:r>
            <a:r>
              <a:rPr lang="en-US" dirty="0" err="1"/>
              <a:t>dropoff</a:t>
            </a:r>
            <a:r>
              <a:rPr lang="en-US" dirty="0"/>
              <a:t> in catches (projection uses 5y average)</a:t>
            </a:r>
            <a:endParaRPr dirty="0"/>
          </a:p>
        </p:txBody>
      </p:sp>
      <p:sp>
        <p:nvSpPr>
          <p:cNvPr id="157" name="Google Shape;157;g175b07a8ba4_0_1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7e91e1e3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7e91e1e3b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17e91e1e3b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75b07a8ba4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175b07a8ba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460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174778" y="5956137"/>
            <a:ext cx="13999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"/>
          <p:cNvSpPr>
            <a:spLocks noGrp="1"/>
          </p:cNvSpPr>
          <p:nvPr>
            <p:ph type="pic" idx="2"/>
          </p:nvPr>
        </p:nvSpPr>
        <p:spPr>
          <a:xfrm>
            <a:off x="446534" y="5681499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Gill Sans"/>
              <a:buNone/>
              <a:defRPr sz="2400" b="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>
            <a:spLocks noGrp="1"/>
          </p:cNvSpPr>
          <p:nvPr>
            <p:ph type="pic" idx="2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702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1"/>
          <p:cNvSpPr>
            <a:spLocks noGrp="1"/>
          </p:cNvSpPr>
          <p:nvPr>
            <p:ph type="pic" idx="3"/>
          </p:nvPr>
        </p:nvSpPr>
        <p:spPr>
          <a:xfrm>
            <a:off x="581190" y="5681499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8684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>
            <a:spLocks noGrp="1"/>
          </p:cNvSpPr>
          <p:nvPr>
            <p:ph type="pic" idx="2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 b="0" cap="none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7605952" y="5956137"/>
            <a:ext cx="23776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10133216" y="5956137"/>
            <a:ext cx="14775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" name="Google Shape;3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65346" y="5956136"/>
            <a:ext cx="413332" cy="348117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>
            <a:spLocks noGrp="1"/>
          </p:cNvSpPr>
          <p:nvPr>
            <p:ph type="pic" idx="2"/>
          </p:nvPr>
        </p:nvSpPr>
        <p:spPr>
          <a:xfrm>
            <a:off x="446534" y="5681499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5"/>
          <p:cNvSpPr>
            <a:spLocks noGrp="1"/>
          </p:cNvSpPr>
          <p:nvPr>
            <p:ph type="pic" idx="2"/>
          </p:nvPr>
        </p:nvSpPr>
        <p:spPr>
          <a:xfrm>
            <a:off x="581192" y="5498937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0558299" y="5956137"/>
            <a:ext cx="147852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6"/>
          <p:cNvSpPr>
            <a:spLocks noGrp="1"/>
          </p:cNvSpPr>
          <p:nvPr>
            <p:ph type="pic" idx="3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1"/>
          </p:nvPr>
        </p:nvSpPr>
        <p:spPr>
          <a:xfrm>
            <a:off x="581191" y="2250892"/>
            <a:ext cx="5393104" cy="53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08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3"/>
          </p:nvPr>
        </p:nvSpPr>
        <p:spPr>
          <a:xfrm>
            <a:off x="6217709" y="2250892"/>
            <a:ext cx="5393100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08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4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7"/>
          <p:cNvSpPr>
            <a:spLocks noGrp="1"/>
          </p:cNvSpPr>
          <p:nvPr>
            <p:ph type="pic" idx="5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10558298" y="5951811"/>
            <a:ext cx="1470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8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 txBox="1"/>
          <p:nvPr/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10558299" y="5956137"/>
            <a:ext cx="14369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9"/>
          <p:cNvSpPr>
            <a:spLocks noGrp="1"/>
          </p:cNvSpPr>
          <p:nvPr>
            <p:ph type="pic" idx="2"/>
          </p:nvPr>
        </p:nvSpPr>
        <p:spPr>
          <a:xfrm>
            <a:off x="581192" y="5498937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/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Gill Sans"/>
              <a:buNone/>
              <a:defRPr sz="2000" b="0"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808" algn="l">
              <a:spcBef>
                <a:spcPts val="480"/>
              </a:spcBef>
              <a:spcAft>
                <a:spcPts val="0"/>
              </a:spcAft>
              <a:buSzPts val="2208"/>
              <a:buChar char="◼"/>
              <a:defRPr sz="2400">
                <a:solidFill>
                  <a:schemeClr val="dk2"/>
                </a:solidFill>
              </a:defRPr>
            </a:lvl1pPr>
            <a:lvl2pPr marL="914400" lvl="1" indent="-345440" algn="l">
              <a:spcBef>
                <a:spcPts val="6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3pPr>
            <a:lvl4pPr marL="1828800" lvl="3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4pPr>
            <a:lvl5pPr marL="2286000" lvl="4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7605952" y="5956137"/>
            <a:ext cx="232775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10124903" y="5956137"/>
            <a:ext cx="1485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9" name="Google Shape;79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61191" y="5977471"/>
            <a:ext cx="413332" cy="34811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>
            <a:spLocks noGrp="1"/>
          </p:cNvSpPr>
          <p:nvPr>
            <p:ph type="pic" idx="3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68808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208"/>
              <a:buFont typeface="Noto Sans Symbols"/>
              <a:buChar char="◼"/>
              <a:defRPr sz="2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5440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40"/>
              <a:buFont typeface="Noto Sans Symbols"/>
              <a:buChar char="◼"/>
              <a:defRPr sz="20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375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375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375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0558298" y="5951811"/>
            <a:ext cx="1470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86740" y="5978817"/>
            <a:ext cx="413332" cy="34811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/>
          <p:nvPr/>
        </p:nvSpPr>
        <p:spPr>
          <a:xfrm>
            <a:off x="446088" y="3088639"/>
            <a:ext cx="11271900" cy="32985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73000" b="-83285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4" name="Google Shape;94;p12"/>
          <p:cNvSpPr txBox="1">
            <a:spLocks noGrp="1"/>
          </p:cNvSpPr>
          <p:nvPr>
            <p:ph type="ctrTitle"/>
          </p:nvPr>
        </p:nvSpPr>
        <p:spPr>
          <a:xfrm>
            <a:off x="581190" y="740781"/>
            <a:ext cx="9735000" cy="14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Gill Sans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Partial Assessments</a:t>
            </a:r>
            <a:endParaRPr sz="4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Gill Sans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BSAI Groundfish Plan Team 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 txBox="1">
            <a:spLocks noGrp="1"/>
          </p:cNvSpPr>
          <p:nvPr>
            <p:ph type="subTitle" idx="1"/>
          </p:nvPr>
        </p:nvSpPr>
        <p:spPr>
          <a:xfrm>
            <a:off x="581200" y="2241550"/>
            <a:ext cx="61170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91999"/>
              <a:buNone/>
            </a:pPr>
            <a:r>
              <a:rPr lang="en-US" sz="2000"/>
              <a:t>Cole Monnahan, Jane Sullivan, Jim Ianelli, Steve Barbeaux, Cindy Tribuzio, Paul Spencer, Maia Kapur, Cara Rodgveller</a:t>
            </a:r>
            <a:endParaRPr sz="2000"/>
          </a:p>
        </p:txBody>
      </p:sp>
      <p:pic>
        <p:nvPicPr>
          <p:cNvPr id="96" name="Google Shape;9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19136" y="932441"/>
            <a:ext cx="3733985" cy="3144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021" y="3285715"/>
            <a:ext cx="1556418" cy="54319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2"/>
          <p:cNvSpPr txBox="1"/>
          <p:nvPr/>
        </p:nvSpPr>
        <p:spPr>
          <a:xfrm>
            <a:off x="4242590" y="3198138"/>
            <a:ext cx="245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D8D8D8"/>
                </a:solidFill>
                <a:latin typeface="Gill Sans"/>
                <a:ea typeface="Gill Sans"/>
                <a:cs typeface="Gill Sans"/>
                <a:sym typeface="Gill Sans"/>
              </a:rPr>
              <a:t>November, 2022</a:t>
            </a:r>
            <a:endParaRPr/>
          </a:p>
        </p:txBody>
      </p:sp>
      <p:pic>
        <p:nvPicPr>
          <p:cNvPr id="99" name="Google Shape;99;p12"/>
          <p:cNvPicPr preferRelativeResize="0"/>
          <p:nvPr/>
        </p:nvPicPr>
        <p:blipFill rotWithShape="1">
          <a:blip r:embed="rId6">
            <a:alphaModFix/>
          </a:blip>
          <a:srcRect t="8194" b="8186"/>
          <a:stretch/>
        </p:blipFill>
        <p:spPr>
          <a:xfrm>
            <a:off x="141300" y="4760451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0" name="Google Shape;100;p12"/>
          <p:cNvPicPr preferRelativeResize="0"/>
          <p:nvPr/>
        </p:nvPicPr>
        <p:blipFill rotWithShape="1">
          <a:blip r:embed="rId7">
            <a:alphaModFix/>
          </a:blip>
          <a:srcRect l="12545" r="12553"/>
          <a:stretch/>
        </p:blipFill>
        <p:spPr>
          <a:xfrm>
            <a:off x="1616400" y="4760450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1" name="Google Shape;101;p12"/>
          <p:cNvPicPr preferRelativeResize="0"/>
          <p:nvPr/>
        </p:nvPicPr>
        <p:blipFill rotWithShape="1">
          <a:blip r:embed="rId8">
            <a:alphaModFix/>
          </a:blip>
          <a:srcRect l="12502" r="12495"/>
          <a:stretch/>
        </p:blipFill>
        <p:spPr>
          <a:xfrm>
            <a:off x="7516800" y="4760449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" name="Google Shape;102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91500" y="4760451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3" name="Google Shape;103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91900" y="4760449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4" name="Google Shape;104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66600" y="4760451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5" name="Google Shape;105;p12"/>
          <p:cNvPicPr preferRelativeResize="0"/>
          <p:nvPr/>
        </p:nvPicPr>
        <p:blipFill rotWithShape="1">
          <a:blip r:embed="rId12">
            <a:alphaModFix/>
          </a:blip>
          <a:srcRect b="13963"/>
          <a:stretch/>
        </p:blipFill>
        <p:spPr>
          <a:xfrm>
            <a:off x="6041700" y="4759550"/>
            <a:ext cx="1475100" cy="1476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6" name="Google Shape;106;p1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67000" y="4760449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4" name="Google Shape;124;p14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ill Sans"/>
              <a:buNone/>
            </a:pPr>
            <a:r>
              <a:rPr lang="en-US" sz="3600"/>
              <a:t>Alaska Plaice (Tier 3a)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32786"/>
              <a:buFont typeface="Gill Sans"/>
              <a:buNone/>
            </a:pPr>
            <a:r>
              <a:rPr lang="en-US" sz="2711"/>
              <a:t>Not overfishing, overfished or approaching overfished </a:t>
            </a:r>
            <a:endParaRPr sz="2311"/>
          </a:p>
        </p:txBody>
      </p:sp>
      <p:sp>
        <p:nvSpPr>
          <p:cNvPr id="126" name="Google Shape;126;p14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337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Catches stable since 2010, slight decrease in 2022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Slight increase in 2022 but still well below long-term mean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2021: 15,862 t, 2022 and 2023: 12,226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decreased in 2022, estimated to be near long-term mean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33,946 t, OFL: 40,823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89548" y="651825"/>
            <a:ext cx="1821127" cy="110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Jane Sullivan and Cole Monnahan</a:t>
            </a:r>
            <a:endParaRPr/>
          </a:p>
        </p:txBody>
      </p:sp>
      <p:pic>
        <p:nvPicPr>
          <p:cNvPr id="129" name="Google Shape;129;p14"/>
          <p:cNvPicPr preferRelativeResize="0"/>
          <p:nvPr/>
        </p:nvPicPr>
        <p:blipFill rotWithShape="1">
          <a:blip r:embed="rId5">
            <a:alphaModFix/>
          </a:blip>
          <a:srcRect l="-2760" t="7230" r="2760" b="-7230"/>
          <a:stretch/>
        </p:blipFill>
        <p:spPr>
          <a:xfrm>
            <a:off x="6393475" y="2373350"/>
            <a:ext cx="5517551" cy="315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6" name="Google Shape;136;p15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581217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ill Sans"/>
              <a:buNone/>
            </a:pPr>
            <a:r>
              <a:rPr lang="en-US" sz="3600"/>
              <a:t>Skates (Tier 3a/5)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32786"/>
              <a:buFont typeface="Gill Sans"/>
              <a:buNone/>
            </a:pPr>
            <a:r>
              <a:rPr lang="en-US" sz="2711"/>
              <a:t>Not overfishing</a:t>
            </a:r>
            <a:endParaRPr sz="3600"/>
          </a:p>
        </p:txBody>
      </p:sp>
      <p:sp>
        <p:nvSpPr>
          <p:cNvPr id="138" name="Google Shape;138;p15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414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1798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Fishery Trends: catch of Alaska skate up in 2022, other skates stable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Survey Trends: slight decrease in Alaska skate in 2022, trending down from 2016. Other skates up slightly, continuing trend since 2019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Catch/Biomass - Tier 3a: increasing, above long term mean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- Tier 5: decreasing, well below long term mean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Harvest Recommendations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Tier 3a: ABC: 30,567 t, OFL: 35,503 t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Tier 5: ABC: 8,038 t, OFL: 10,717 t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17982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82799"/>
              <a:buFont typeface="Arial"/>
              <a:buChar char="◼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Complex: ABC: 38,605 t, OFL: 46,220 t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97719" y="613641"/>
            <a:ext cx="1784656" cy="11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 txBox="1"/>
          <p:nvPr/>
        </p:nvSpPr>
        <p:spPr>
          <a:xfrm>
            <a:off x="76200" y="6120200"/>
            <a:ext cx="10558272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Cindy </a:t>
            </a:r>
            <a:r>
              <a:rPr lang="en-US" sz="3000" dirty="0" err="1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Tribuzio</a:t>
            </a:r>
            <a:r>
              <a:rPr lang="en-US" sz="3000" dirty="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, Jim </a:t>
            </a:r>
            <a:r>
              <a:rPr lang="en-US" sz="3000" dirty="0" err="1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Ianelli</a:t>
            </a:r>
            <a:r>
              <a:rPr lang="en-US" sz="3000" dirty="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, and </a:t>
            </a:r>
            <a:r>
              <a:rPr lang="en-US" sz="3000" dirty="0" smtClean="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Steve </a:t>
            </a:r>
            <a:r>
              <a:rPr lang="en-US" sz="3000" dirty="0" err="1" smtClean="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Barbeaux</a:t>
            </a:r>
            <a:endParaRPr dirty="0"/>
          </a:p>
        </p:txBody>
      </p:sp>
      <p:pic>
        <p:nvPicPr>
          <p:cNvPr id="141" name="Google Shape;14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125" y="2036741"/>
            <a:ext cx="4615496" cy="3846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8" name="Google Shape;148;p16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2586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Catches peaked in 2019- 2020, declined in 2021, and increased in 2022.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AI survey biomass increased in 2022, and are above long-term mean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2021: 6,212 t, 2022: 8,434 t, 2023: 8,129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Catch/Biomass: Increased since 2014, but below </a:t>
            </a:r>
            <a:r>
              <a:rPr lang="en-US" i="1"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en-US" i="1" baseline="-25000">
                <a:latin typeface="Arial"/>
                <a:ea typeface="Arial"/>
                <a:cs typeface="Arial"/>
                <a:sym typeface="Arial"/>
              </a:rPr>
              <a:t>F40%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reference exploitation rate.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25869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18,687 t, OFL: 22,776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6"/>
          <p:cNvPicPr preferRelativeResize="0"/>
          <p:nvPr/>
        </p:nvPicPr>
        <p:blipFill rotWithShape="1">
          <a:blip r:embed="rId4">
            <a:alphaModFix/>
          </a:blip>
          <a:srcRect t="14864"/>
          <a:stretch/>
        </p:blipFill>
        <p:spPr>
          <a:xfrm>
            <a:off x="9122665" y="659925"/>
            <a:ext cx="2488035" cy="109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Paul Spencer</a:t>
            </a:r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ill Sans"/>
              <a:buNone/>
            </a:pPr>
            <a:r>
              <a:rPr lang="en-US" sz="3600"/>
              <a:t>Northern Rockfish (Tier 3a)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32786"/>
              <a:buFont typeface="Gill Sans"/>
              <a:buNone/>
            </a:pPr>
            <a:r>
              <a:rPr lang="en-US" sz="2711"/>
              <a:t>Not overfishing, overfished or approaching overfished</a:t>
            </a:r>
            <a:endParaRPr sz="2711"/>
          </a:p>
        </p:txBody>
      </p:sp>
      <p:pic>
        <p:nvPicPr>
          <p:cNvPr id="153" name="Google Shape;15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4450" y="2265900"/>
            <a:ext cx="5238799" cy="3388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0" name="Google Shape;160;p17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Fishery Trends: 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Catches down 2020/2021 (as for GOA Flathead sole)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Survey Trends: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 Up </a:t>
            </a:r>
            <a:r>
              <a:rPr lang="en-US" sz="2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6%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 over 2021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 sz="2200" b="1">
              <a:latin typeface="Arial"/>
              <a:ea typeface="Arial"/>
              <a:cs typeface="Arial"/>
              <a:sym typeface="Arial"/>
            </a:endParaRPr>
          </a:p>
          <a:p>
            <a:pPr marL="1371600" lvl="2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2021: 10,259 t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371600" lvl="2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2022: 14,659 t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371600" lvl="2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2023: 11,130 t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91440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rial"/>
              <a:buChar char="◼"/>
            </a:pP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Catch/Biomass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 down </a:t>
            </a:r>
            <a:r>
              <a:rPr lang="en-US" sz="220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 2019-2021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200"/>
              <a:buFont typeface="Arial"/>
              <a:buChar char="◼"/>
            </a:pP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ABC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: 65,344 t </a:t>
            </a: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OFL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: 79,256 t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36657" y="609600"/>
            <a:ext cx="1783818" cy="11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7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Maia Kapur</a:t>
            </a:r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ill Sans"/>
              <a:buNone/>
            </a:pPr>
            <a:r>
              <a:rPr lang="en-US" sz="3600"/>
              <a:t>Flathead Sole (Tier 3a)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32786"/>
              <a:buFont typeface="Gill Sans"/>
              <a:buNone/>
            </a:pPr>
            <a:r>
              <a:rPr lang="en-US" sz="2711"/>
              <a:t>Not overfishing, overfished or approaching overfished</a:t>
            </a:r>
            <a:endParaRPr sz="2711"/>
          </a:p>
        </p:txBody>
      </p:sp>
      <p:pic>
        <p:nvPicPr>
          <p:cNvPr id="165" name="Google Shape;16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8400" y="2431125"/>
            <a:ext cx="5238799" cy="327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ill Sans"/>
              <a:buNone/>
            </a:pPr>
            <a:r>
              <a:rPr lang="en-US" sz="3600"/>
              <a:t>Octopus (Tier 6)</a:t>
            </a: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body" idx="1"/>
          </p:nvPr>
        </p:nvSpPr>
        <p:spPr>
          <a:xfrm>
            <a:off x="425825" y="2180500"/>
            <a:ext cx="4504800" cy="367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33756" algn="l" rtl="0">
              <a:spcBef>
                <a:spcPts val="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Alt. Tier 6 - conservative est. of total mortality = octopus consumed by P. cod (AFSC food habits data)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Created for 2012; updated for 2016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3,576 t, OFL: 4,769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600"/>
              </a:spcAft>
              <a:buNone/>
            </a:pPr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581192" y="5671694"/>
            <a:ext cx="4801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Thanks to Cara </a:t>
            </a:r>
            <a:r>
              <a:rPr lang="en-US" sz="3000" dirty="0" err="1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Rodgveller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175" name="Google Shape;17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580" y="2177875"/>
            <a:ext cx="6978720" cy="367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/>
          <p:nvPr/>
        </p:nvSpPr>
        <p:spPr>
          <a:xfrm>
            <a:off x="446534" y="457200"/>
            <a:ext cx="3703200" cy="9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042147" y="453643"/>
            <a:ext cx="3703200" cy="98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4241830" y="457200"/>
            <a:ext cx="3703200" cy="91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446534" y="3085765"/>
            <a:ext cx="11262900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581191" y="457201"/>
            <a:ext cx="1106100" cy="585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9"/>
          <p:cNvSpPr/>
          <p:nvPr/>
        </p:nvSpPr>
        <p:spPr>
          <a:xfrm>
            <a:off x="1784420" y="457200"/>
            <a:ext cx="6248400" cy="58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9"/>
          <p:cNvSpPr/>
          <p:nvPr/>
        </p:nvSpPr>
        <p:spPr>
          <a:xfrm>
            <a:off x="8129872" y="453642"/>
            <a:ext cx="3615600" cy="5863200"/>
          </a:xfrm>
          <a:prstGeom prst="rect">
            <a:avLst/>
          </a:prstGeom>
          <a:solidFill>
            <a:srgbClr val="6C77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9"/>
          <p:cNvSpPr txBox="1">
            <a:spLocks noGrp="1"/>
          </p:cNvSpPr>
          <p:nvPr>
            <p:ph type="body" idx="1"/>
          </p:nvPr>
        </p:nvSpPr>
        <p:spPr>
          <a:xfrm>
            <a:off x="8217663" y="668740"/>
            <a:ext cx="3527684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760"/>
              <a:buNone/>
            </a:pPr>
            <a:r>
              <a:rPr lang="en-US" sz="3000" dirty="0">
                <a:solidFill>
                  <a:srgbClr val="FFFFFF"/>
                </a:solidFill>
              </a:rPr>
              <a:t>PARTIAL ASSESSMENT CONTACTS:</a:t>
            </a: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COLE.MONNAHAN@NOAA.GOV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JANE.SULLIVAN@NOAA.GOV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JIM.IANELLI@NOAA.GOV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STEVE </a:t>
            </a:r>
            <a:r>
              <a:rPr lang="en-US" sz="1600" dirty="0" smtClean="0">
                <a:solidFill>
                  <a:schemeClr val="lt1"/>
                </a:solidFill>
              </a:rPr>
              <a:t>.BARBEAUX@NOAA.GOV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CINDY.TRIBUZIO@NOAA.GOV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PAUL.SPENCER@NOAA.GOV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MAIA.KAPUR@NOAA.GOV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CARA.RODGVELLER@NOAA.GOV</a:t>
            </a:r>
            <a:endParaRPr sz="1600" dirty="0">
              <a:solidFill>
                <a:schemeClr val="lt1"/>
              </a:solidFill>
            </a:endParaRPr>
          </a:p>
        </p:txBody>
      </p:sp>
      <p:pic>
        <p:nvPicPr>
          <p:cNvPr id="189" name="Google Shape;189;p19"/>
          <p:cNvPicPr preferRelativeResize="0"/>
          <p:nvPr/>
        </p:nvPicPr>
        <p:blipFill rotWithShape="1">
          <a:blip r:embed="rId3">
            <a:alphaModFix/>
          </a:blip>
          <a:srcRect l="8967" r="11109"/>
          <a:stretch/>
        </p:blipFill>
        <p:spPr>
          <a:xfrm>
            <a:off x="1784425" y="457200"/>
            <a:ext cx="6248402" cy="586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9"/>
          <p:cNvSpPr txBox="1">
            <a:spLocks noGrp="1"/>
          </p:cNvSpPr>
          <p:nvPr>
            <p:ph type="title"/>
          </p:nvPr>
        </p:nvSpPr>
        <p:spPr>
          <a:xfrm>
            <a:off x="2265677" y="600628"/>
            <a:ext cx="5526900" cy="27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Gill Sans"/>
              <a:buNone/>
            </a:pPr>
            <a:r>
              <a:rPr lang="en-US" sz="6000">
                <a:solidFill>
                  <a:srgbClr val="4590B8"/>
                </a:solidFill>
              </a:rPr>
              <a:t>QUESTIONS?</a:t>
            </a:r>
            <a:endParaRPr>
              <a:solidFill>
                <a:srgbClr val="4590B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495</Words>
  <Application>Microsoft Office PowerPoint</Application>
  <PresentationFormat>Widescreen</PresentationFormat>
  <Paragraphs>73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Gill Sans</vt:lpstr>
      <vt:lpstr>Calibri</vt:lpstr>
      <vt:lpstr>Noto Sans Symbols</vt:lpstr>
      <vt:lpstr>Corbel</vt:lpstr>
      <vt:lpstr>Arial</vt:lpstr>
      <vt:lpstr>Dividend</vt:lpstr>
      <vt:lpstr>Partial Assessments BSAI Groundfish Plan Team </vt:lpstr>
      <vt:lpstr>Alaska Plaice (Tier 3a) Not overfishing, overfished or approaching overfished </vt:lpstr>
      <vt:lpstr>Skates (Tier 3a/5) Not overfishing</vt:lpstr>
      <vt:lpstr>Northern Rockfish (Tier 3a) Not overfishing, overfished or approaching overfished</vt:lpstr>
      <vt:lpstr>Flathead Sole (Tier 3a) Not overfishing, overfished or approaching overfished</vt:lpstr>
      <vt:lpstr>Octopus (Tier 6)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Partial Assessments BSAI Groundfish Plan Team</dc:title>
  <dc:creator>Chris.Lunsford</dc:creator>
  <cp:lastModifiedBy>Chris.Lunsford</cp:lastModifiedBy>
  <cp:revision>4</cp:revision>
  <dcterms:modified xsi:type="dcterms:W3CDTF">2022-11-14T19:39:18Z</dcterms:modified>
</cp:coreProperties>
</file>