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Gill Sans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75b07a8ba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75b07a8ba4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175b07a8ba4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5b07a8ba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75b07a8ba4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75b07a8ba4_0_1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75b07a8ba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75b07a8ba4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75b07a8ba4_0_1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5b07a8ba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75b07a8ba4_0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of data pull, 2022 catches were at 14,075.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 that 2023-2024 catches are higher than recent observations due to pandemic </a:t>
            </a:r>
            <a:r>
              <a:rPr lang="en-US" dirty="0" err="1"/>
              <a:t>dropoff</a:t>
            </a:r>
            <a:r>
              <a:rPr lang="en-US" dirty="0"/>
              <a:t> in catches (projection uses 5y average)</a:t>
            </a:r>
            <a:endParaRPr dirty="0"/>
          </a:p>
        </p:txBody>
      </p:sp>
      <p:sp>
        <p:nvSpPr>
          <p:cNvPr id="157" name="Google Shape;157;g175b07a8ba4_0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e91e1e3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e91e1e3b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7e91e1e3b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5b07a8ba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75b07a8ba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65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656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5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4607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174778" y="5956137"/>
            <a:ext cx="1399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>
            <a:spLocks noGrp="1"/>
          </p:cNvSpPr>
          <p:nvPr>
            <p:ph type="pic" idx="2"/>
          </p:nvPr>
        </p:nvSpPr>
        <p:spPr>
          <a:xfrm>
            <a:off x="446534" y="5681499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702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3"/>
          </p:nvPr>
        </p:nvSpPr>
        <p:spPr>
          <a:xfrm>
            <a:off x="581190" y="5681499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86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>
            <a:spLocks noGrp="1"/>
          </p:cNvSpPr>
          <p:nvPr>
            <p:ph type="pic" idx="2"/>
          </p:nvPr>
        </p:nvSpPr>
        <p:spPr>
          <a:xfrm>
            <a:off x="581190" y="5671142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7605952" y="5956137"/>
            <a:ext cx="237763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133216" y="5956137"/>
            <a:ext cx="14775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5346" y="5956136"/>
            <a:ext cx="413332" cy="34811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446534" y="5681499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581192" y="5498937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558299" y="5956137"/>
            <a:ext cx="1478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>
            <a:spLocks noGrp="1"/>
          </p:cNvSpPr>
          <p:nvPr>
            <p:ph type="pic" idx="3"/>
          </p:nvPr>
        </p:nvSpPr>
        <p:spPr>
          <a:xfrm>
            <a:off x="581190" y="5671142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581191" y="2250892"/>
            <a:ext cx="5393104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08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6217709" y="2250892"/>
            <a:ext cx="5393100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08"/>
              <a:buNone/>
              <a:defRPr sz="24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5"/>
          </p:nvPr>
        </p:nvSpPr>
        <p:spPr>
          <a:xfrm>
            <a:off x="581190" y="5671142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558298" y="5951811"/>
            <a:ext cx="1470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58299" y="5956137"/>
            <a:ext cx="14369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>
            <a:spLocks noGrp="1"/>
          </p:cNvSpPr>
          <p:nvPr>
            <p:ph type="pic" idx="2"/>
          </p:nvPr>
        </p:nvSpPr>
        <p:spPr>
          <a:xfrm>
            <a:off x="581192" y="5498937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808" algn="l">
              <a:spcBef>
                <a:spcPts val="480"/>
              </a:spcBef>
              <a:spcAft>
                <a:spcPts val="0"/>
              </a:spcAft>
              <a:buSzPts val="2208"/>
              <a:buChar char="◼"/>
              <a:defRPr sz="2400">
                <a:solidFill>
                  <a:schemeClr val="dk2"/>
                </a:solidFill>
              </a:defRPr>
            </a:lvl1pPr>
            <a:lvl2pPr marL="914400" lvl="1" indent="-345440" algn="l">
              <a:spcBef>
                <a:spcPts val="6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3pPr>
            <a:lvl4pPr marL="1828800" lvl="3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4pPr>
            <a:lvl5pPr marL="2286000" lvl="4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605952" y="5956137"/>
            <a:ext cx="23277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124903" y="5956137"/>
            <a:ext cx="14859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1191" y="5977471"/>
            <a:ext cx="413332" cy="34811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>
            <a:spLocks noGrp="1"/>
          </p:cNvSpPr>
          <p:nvPr>
            <p:ph type="pic" idx="3"/>
          </p:nvPr>
        </p:nvSpPr>
        <p:spPr>
          <a:xfrm>
            <a:off x="581190" y="5671142"/>
            <a:ext cx="914400" cy="91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6880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208"/>
              <a:buFont typeface="Noto Sans Symbols"/>
              <a:buChar char="◼"/>
              <a:def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544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4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375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375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375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558298" y="5951811"/>
            <a:ext cx="1470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086740" y="5978817"/>
            <a:ext cx="413332" cy="3481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446088" y="3088639"/>
            <a:ext cx="11271900" cy="3298500"/>
          </a:xfrm>
          <a:prstGeom prst="rect">
            <a:avLst/>
          </a:prstGeom>
          <a:blipFill rotWithShape="1">
            <a:blip r:embed="rId3">
              <a:alphaModFix amt="40000"/>
            </a:blip>
            <a:stretch>
              <a:fillRect t="-73000" b="-8328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ctrTitle"/>
          </p:nvPr>
        </p:nvSpPr>
        <p:spPr>
          <a:xfrm>
            <a:off x="581190" y="740781"/>
            <a:ext cx="9735000" cy="14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ill Sans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Partial Assessments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ill Sans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BSAI Groundfish Plan Team 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>
            <a:spLocks noGrp="1"/>
          </p:cNvSpPr>
          <p:nvPr>
            <p:ph type="subTitle" idx="1"/>
          </p:nvPr>
        </p:nvSpPr>
        <p:spPr>
          <a:xfrm>
            <a:off x="581200" y="2241550"/>
            <a:ext cx="61170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-US" sz="2000"/>
              <a:t>Cole Monnahan, Jane Sullivan, Jim Ianelli, Steve Barbeaux, Cindy Tribuzio, Paul Spencer, Maia Kapur, Cara Rodgveller</a:t>
            </a:r>
            <a:endParaRPr sz="2000"/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9136" y="932441"/>
            <a:ext cx="3733985" cy="314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021" y="3285715"/>
            <a:ext cx="1556418" cy="54319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4242590" y="3198138"/>
            <a:ext cx="245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8D8D8"/>
                </a:solidFill>
                <a:latin typeface="Gill Sans"/>
                <a:ea typeface="Gill Sans"/>
                <a:cs typeface="Gill Sans"/>
                <a:sym typeface="Gill Sans"/>
              </a:rPr>
              <a:t>November, 2022</a:t>
            </a:r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6">
            <a:alphaModFix/>
          </a:blip>
          <a:srcRect t="8194" b="8186"/>
          <a:stretch/>
        </p:blipFill>
        <p:spPr>
          <a:xfrm>
            <a:off x="141300" y="4760451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7">
            <a:alphaModFix/>
          </a:blip>
          <a:srcRect l="12545" r="12553"/>
          <a:stretch/>
        </p:blipFill>
        <p:spPr>
          <a:xfrm>
            <a:off x="1616400" y="4760450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8">
            <a:alphaModFix/>
          </a:blip>
          <a:srcRect l="12502" r="12495"/>
          <a:stretch/>
        </p:blipFill>
        <p:spPr>
          <a:xfrm>
            <a:off x="7516800" y="4760449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" name="Google Shape;102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91500" y="4760451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991900" y="4760449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66600" y="4760451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12"/>
          <p:cNvPicPr preferRelativeResize="0"/>
          <p:nvPr/>
        </p:nvPicPr>
        <p:blipFill rotWithShape="1">
          <a:blip r:embed="rId12">
            <a:alphaModFix/>
          </a:blip>
          <a:srcRect b="13963"/>
          <a:stretch/>
        </p:blipFill>
        <p:spPr>
          <a:xfrm>
            <a:off x="6041700" y="4759550"/>
            <a:ext cx="1475100" cy="1476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467000" y="4760449"/>
            <a:ext cx="1475100" cy="1475100"/>
          </a:xfrm>
          <a:prstGeom prst="ellipse">
            <a:avLst/>
          </a:prstGeom>
          <a:noFill/>
          <a:ln w="127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>
            <a:off x="433325" y="609600"/>
            <a:ext cx="11325300" cy="1190700"/>
          </a:xfrm>
          <a:prstGeom prst="rect">
            <a:avLst/>
          </a:prstGeom>
          <a:blipFill rotWithShape="1">
            <a:blip r:embed="rId3">
              <a:alphaModFix amt="40000"/>
            </a:blip>
            <a:stretch>
              <a:fillRect t="-203324" b="-37657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 sz="3600"/>
              <a:t>Alaska Plaice (Tier 3a)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2786"/>
              <a:buFont typeface="Gill Sans"/>
              <a:buNone/>
            </a:pPr>
            <a:r>
              <a:rPr lang="en-US" sz="2711"/>
              <a:t>Not overfishing, overfished or approaching overfished </a:t>
            </a:r>
            <a:endParaRPr sz="2311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6067200" cy="377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Fishery Trends: Catches stable since 2010, slight decrease in 2022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375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Survey Trends: Slight increase in 2022 but still well below long-term mean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375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 Projection Catch: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375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2021: 15,862 t, 2022 and 2023: 12,226 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3375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Catch/Biomass decreased in 2022, estimated to be near long-term mean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3756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ABC: 33,946 t, OFL: 40,823 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89548" y="651825"/>
            <a:ext cx="1821127" cy="110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76199" y="6120200"/>
            <a:ext cx="823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Thanks to Jane Sullivan and Cole Monnahan</a:t>
            </a:r>
            <a:endParaRPr/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5">
            <a:alphaModFix/>
          </a:blip>
          <a:srcRect l="-2760" t="7230" r="2760" b="-7230"/>
          <a:stretch/>
        </p:blipFill>
        <p:spPr>
          <a:xfrm>
            <a:off x="6393475" y="2373350"/>
            <a:ext cx="5517551" cy="315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/>
          <p:nvPr/>
        </p:nvSpPr>
        <p:spPr>
          <a:xfrm>
            <a:off x="433325" y="609600"/>
            <a:ext cx="11325300" cy="1190700"/>
          </a:xfrm>
          <a:prstGeom prst="rect">
            <a:avLst/>
          </a:prstGeom>
          <a:blipFill rotWithShape="1">
            <a:blip r:embed="rId3">
              <a:alphaModFix amt="40000"/>
            </a:blip>
            <a:stretch>
              <a:fillRect t="-203324" b="-37657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1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581217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 sz="3600"/>
              <a:t>Skates (Tier 3a/5)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2786"/>
              <a:buFont typeface="Gill Sans"/>
              <a:buNone/>
            </a:pPr>
            <a:r>
              <a:rPr lang="en-US" sz="2711"/>
              <a:t>Not overfishing</a:t>
            </a:r>
            <a:endParaRPr sz="3600"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6067200" cy="41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1798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Fishery Trends: catch of Alaska skate up in 2022, other skates stable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9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Survey Trends: slight decrease in Alaska skate in 2022, trending down from 2016. Other skates up slightly, continuing trend since 2019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9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Catch/Biomass - Tier 3a: increasing, above long term mean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9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Catch/Biomass - Tier 5: decreasing, well below long term mean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9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Harvest Recommendations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9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2799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Tier 3a: ABC: 30,567 t, OFL: 35,503 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98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2799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Tier 5: ABC: 8,038 t, OFL: 10,717 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17982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82799"/>
              <a:buFont typeface="Arial"/>
              <a:buChar char="◼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Complex: ABC: 38,605 t, OFL: 46,220 t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7719" y="613641"/>
            <a:ext cx="1784656" cy="11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76200" y="6120200"/>
            <a:ext cx="10558272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Thanks to Cindy </a:t>
            </a:r>
            <a:r>
              <a:rPr lang="en-US" sz="3000" dirty="0" err="1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Tribuzio</a:t>
            </a:r>
            <a:r>
              <a:rPr lang="en-US" sz="3000" dirty="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, Jim </a:t>
            </a:r>
            <a:r>
              <a:rPr lang="en-US" sz="3000" dirty="0" err="1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Ianelli</a:t>
            </a:r>
            <a:r>
              <a:rPr lang="en-US" sz="3000" dirty="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, and </a:t>
            </a:r>
            <a:r>
              <a:rPr lang="en-US" sz="3000" dirty="0" smtClean="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Steve </a:t>
            </a:r>
            <a:r>
              <a:rPr lang="en-US" sz="3000" dirty="0" err="1" smtClean="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Barbeaux</a:t>
            </a:r>
            <a:endParaRPr dirty="0"/>
          </a:p>
        </p:txBody>
      </p:sp>
      <p:pic>
        <p:nvPicPr>
          <p:cNvPr id="141" name="Google Shape;14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125" y="2036741"/>
            <a:ext cx="4615496" cy="384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/>
          <p:nvPr/>
        </p:nvSpPr>
        <p:spPr>
          <a:xfrm>
            <a:off x="433325" y="609600"/>
            <a:ext cx="11325300" cy="1190700"/>
          </a:xfrm>
          <a:prstGeom prst="rect">
            <a:avLst/>
          </a:prstGeom>
          <a:blipFill rotWithShape="1">
            <a:blip r:embed="rId3">
              <a:alphaModFix amt="40000"/>
            </a:blip>
            <a:stretch>
              <a:fillRect t="-203324" b="-37657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6067200" cy="377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258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Fishery Trends: Catches peaked in 2019- 2020, declined in 2021, and increased in 2022.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258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Survey Trends: AI survey biomass increased in 2022, and are above long-term mean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258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9000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 Projection Catch: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258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2799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2021: 6,212 t, 2022: 8,434 t, 2023: 8,129 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2586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2799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Catch/Biomass: Increased since 2014, but below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i="1" baseline="-25000">
                <a:latin typeface="Arial"/>
                <a:ea typeface="Arial"/>
                <a:cs typeface="Arial"/>
                <a:sym typeface="Arial"/>
              </a:rPr>
              <a:t>F40%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reference exploitation rate.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25869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ct val="69000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ABC: 18,687 t, OFL: 22,776 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4">
            <a:alphaModFix/>
          </a:blip>
          <a:srcRect t="14864"/>
          <a:stretch/>
        </p:blipFill>
        <p:spPr>
          <a:xfrm>
            <a:off x="9122665" y="659925"/>
            <a:ext cx="2488035" cy="10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76199" y="6120200"/>
            <a:ext cx="823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Thanks to Paul Spencer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 sz="3600"/>
              <a:t>Northern Rockfish (Tier 3a)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2786"/>
              <a:buFont typeface="Gill Sans"/>
              <a:buNone/>
            </a:pPr>
            <a:r>
              <a:rPr lang="en-US" sz="2711"/>
              <a:t>Not overfishing, overfished or approaching overfished</a:t>
            </a:r>
            <a:endParaRPr sz="2711"/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4450" y="2265900"/>
            <a:ext cx="5238799" cy="338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>
            <a:off x="433325" y="609600"/>
            <a:ext cx="11325300" cy="1190700"/>
          </a:xfrm>
          <a:prstGeom prst="rect">
            <a:avLst/>
          </a:prstGeom>
          <a:blipFill rotWithShape="1">
            <a:blip r:embed="rId3">
              <a:alphaModFix amt="40000"/>
            </a:blip>
            <a:stretch>
              <a:fillRect t="-203324" b="-37657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xfrm>
            <a:off x="581200" y="2180500"/>
            <a:ext cx="6067200" cy="377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Fishery Trends: 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Catches down 2020/2021 (as for GOA Flathead sole)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Survey Trends: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Up </a:t>
            </a:r>
            <a:r>
              <a:rPr lang="en-US" sz="2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over 2021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Update Projection Catch: </a:t>
            </a:r>
            <a:endParaRPr sz="2200" b="1">
              <a:latin typeface="Arial"/>
              <a:ea typeface="Arial"/>
              <a:cs typeface="Arial"/>
              <a:sym typeface="Arial"/>
            </a:endParaRPr>
          </a:p>
          <a:p>
            <a:pPr marL="137160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2021: 10,259 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137160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2022: 14,659 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137160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2023: 11,130 t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◼"/>
            </a:pP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Catch/Biomass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down </a:t>
            </a:r>
            <a:r>
              <a:rPr lang="en-US" sz="2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2019-2021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Font typeface="Arial"/>
              <a:buChar char="◼"/>
            </a:pP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ABC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: 65,344 t </a:t>
            </a:r>
            <a:r>
              <a:rPr lang="en-US" sz="2200" b="1">
                <a:latin typeface="Arial"/>
                <a:ea typeface="Arial"/>
                <a:cs typeface="Arial"/>
                <a:sym typeface="Arial"/>
              </a:rPr>
              <a:t>OFL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: 79,256 t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6657" y="609600"/>
            <a:ext cx="1783818" cy="11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76199" y="6120200"/>
            <a:ext cx="823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D3D3D"/>
                </a:solidFill>
                <a:latin typeface="Gill Sans"/>
                <a:ea typeface="Gill Sans"/>
                <a:cs typeface="Gill Sans"/>
                <a:sym typeface="Gill Sans"/>
              </a:rPr>
              <a:t>Thanks to Maia Kapur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ill Sans"/>
              <a:buNone/>
            </a:pPr>
            <a:r>
              <a:rPr lang="en-US" sz="3600"/>
              <a:t>Flathead Sole (Tier 3a)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32786"/>
              <a:buFont typeface="Gill Sans"/>
              <a:buNone/>
            </a:pPr>
            <a:r>
              <a:rPr lang="en-US" sz="2711"/>
              <a:t>Not overfishing, overfished or approaching overfished</a:t>
            </a:r>
            <a:endParaRPr sz="2711"/>
          </a:p>
        </p:txBody>
      </p:sp>
      <p:pic>
        <p:nvPicPr>
          <p:cNvPr id="165" name="Google Shape;16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8400" y="2431125"/>
            <a:ext cx="5238799" cy="32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500" cy="1013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3600"/>
              <a:t>Octopus (Tier 6)</a:t>
            </a:r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body" idx="1"/>
          </p:nvPr>
        </p:nvSpPr>
        <p:spPr>
          <a:xfrm>
            <a:off x="425825" y="2180500"/>
            <a:ext cx="4504800" cy="367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3756" algn="l" rtl="0">
              <a:spcBef>
                <a:spcPts val="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Alt. Tier 6 - conservative est. of total mortality = octopus consumed by P. cod (AFSC food habits data)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3756" algn="l" rtl="0">
              <a:spcBef>
                <a:spcPts val="100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Created for 2012; updated for 2016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33756" algn="l" rtl="0">
              <a:spcBef>
                <a:spcPts val="1000"/>
              </a:spcBef>
              <a:spcAft>
                <a:spcPts val="0"/>
              </a:spcAft>
              <a:buSzPts val="1656"/>
              <a:buFont typeface="Arial"/>
              <a:buChar char="◼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ABC: 3,576 t, OFL: 4,769 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461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581192" y="5671694"/>
            <a:ext cx="480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Thanks to Cara </a:t>
            </a:r>
            <a:r>
              <a:rPr lang="en-US" sz="3000" dirty="0" err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Rodgveller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580" y="2177875"/>
            <a:ext cx="6978720" cy="36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446534" y="457200"/>
            <a:ext cx="3703200" cy="9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8042147" y="453643"/>
            <a:ext cx="3703200" cy="9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4241830" y="457200"/>
            <a:ext cx="3703200" cy="9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446534" y="3085765"/>
            <a:ext cx="11262900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81191" y="457201"/>
            <a:ext cx="1106100" cy="585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1784420" y="457200"/>
            <a:ext cx="6248400" cy="585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>
            <a:off x="8129872" y="453642"/>
            <a:ext cx="3615600" cy="5863200"/>
          </a:xfrm>
          <a:prstGeom prst="rect">
            <a:avLst/>
          </a:prstGeom>
          <a:solidFill>
            <a:srgbClr val="6C77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body" idx="1"/>
          </p:nvPr>
        </p:nvSpPr>
        <p:spPr>
          <a:xfrm>
            <a:off x="8217663" y="668740"/>
            <a:ext cx="3527684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sz="3000" dirty="0">
                <a:solidFill>
                  <a:srgbClr val="FFFFFF"/>
                </a:solidFill>
              </a:rPr>
              <a:t>PARTIAL ASSESSMENT CONTACTS: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COLE.MONNAHAN@NOAA.GOV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JANE.SULLIVAN@NOAA.GOV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JIM.IANELLI@NOAA.GOV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STEVE </a:t>
            </a:r>
            <a:r>
              <a:rPr lang="en-US" sz="1600" dirty="0" smtClean="0">
                <a:solidFill>
                  <a:schemeClr val="lt1"/>
                </a:solidFill>
              </a:rPr>
              <a:t>.BARBEAUX@NOAA.GOV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CINDY.TRIBUZIO@NOAA.GOV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PAUL.SPENCER@NOAA.GOV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MAIA.KAPUR@NOAA.GOV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920"/>
              </a:spcBef>
              <a:spcAft>
                <a:spcPts val="0"/>
              </a:spcAft>
              <a:buSzPts val="1472"/>
              <a:buNone/>
            </a:pPr>
            <a:r>
              <a:rPr lang="en-US" sz="1600" dirty="0">
                <a:solidFill>
                  <a:schemeClr val="lt1"/>
                </a:solidFill>
              </a:rPr>
              <a:t>CARA.RODGVELLER@NOAA.GOV</a:t>
            </a:r>
            <a:endParaRPr sz="1600" dirty="0">
              <a:solidFill>
                <a:schemeClr val="lt1"/>
              </a:solidFill>
            </a:endParaRPr>
          </a:p>
        </p:txBody>
      </p:sp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l="8967" r="11109"/>
          <a:stretch/>
        </p:blipFill>
        <p:spPr>
          <a:xfrm>
            <a:off x="1784425" y="457200"/>
            <a:ext cx="6248402" cy="586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2265677" y="600628"/>
            <a:ext cx="55269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ill Sans"/>
              <a:buNone/>
            </a:pPr>
            <a:r>
              <a:rPr lang="en-US" sz="6000">
                <a:solidFill>
                  <a:srgbClr val="4590B8"/>
                </a:solidFill>
              </a:rPr>
              <a:t>QUESTIONS?</a:t>
            </a:r>
            <a:endParaRPr>
              <a:solidFill>
                <a:srgbClr val="4590B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495</Words>
  <Application>Microsoft Office PowerPoint</Application>
  <PresentationFormat>Widescreen</PresentationFormat>
  <Paragraphs>73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Gill Sans</vt:lpstr>
      <vt:lpstr>Calibri</vt:lpstr>
      <vt:lpstr>Noto Sans Symbols</vt:lpstr>
      <vt:lpstr>Corbel</vt:lpstr>
      <vt:lpstr>Arial</vt:lpstr>
      <vt:lpstr>Dividend</vt:lpstr>
      <vt:lpstr>Partial Assessments BSAI Groundfish Plan Team </vt:lpstr>
      <vt:lpstr>Alaska Plaice (Tier 3a) Not overfishing, overfished or approaching overfished </vt:lpstr>
      <vt:lpstr>Skates (Tier 3a/5) Not overfishing</vt:lpstr>
      <vt:lpstr>Northern Rockfish (Tier 3a) Not overfishing, overfished or approaching overfished</vt:lpstr>
      <vt:lpstr>Flathead Sole (Tier 3a) Not overfishing, overfished or approaching overfished</vt:lpstr>
      <vt:lpstr>Octopus (Tier 6)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Partial Assessments BSAI Groundfish Plan Team</dc:title>
  <dc:creator>Chris.Lunsford</dc:creator>
  <cp:lastModifiedBy>Chris.Lunsford</cp:lastModifiedBy>
  <cp:revision>4</cp:revision>
  <dcterms:modified xsi:type="dcterms:W3CDTF">2022-11-14T19:39:18Z</dcterms:modified>
</cp:coreProperties>
</file>