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82" r:id="rId1"/>
    <p:sldMasterId id="2147483688" r:id="rId2"/>
  </p:sldMasterIdLst>
  <p:notesMasterIdLst>
    <p:notesMasterId r:id="rId24"/>
  </p:notesMasterIdLst>
  <p:handoutMasterIdLst>
    <p:handoutMasterId r:id="rId25"/>
  </p:handoutMasterIdLst>
  <p:sldIdLst>
    <p:sldId id="323" r:id="rId3"/>
    <p:sldId id="402" r:id="rId4"/>
    <p:sldId id="350" r:id="rId5"/>
    <p:sldId id="396" r:id="rId6"/>
    <p:sldId id="397" r:id="rId7"/>
    <p:sldId id="398" r:id="rId8"/>
    <p:sldId id="381" r:id="rId9"/>
    <p:sldId id="399" r:id="rId10"/>
    <p:sldId id="380" r:id="rId11"/>
    <p:sldId id="400" r:id="rId12"/>
    <p:sldId id="404" r:id="rId13"/>
    <p:sldId id="405" r:id="rId14"/>
    <p:sldId id="406" r:id="rId15"/>
    <p:sldId id="407" r:id="rId16"/>
    <p:sldId id="351" r:id="rId17"/>
    <p:sldId id="411" r:id="rId18"/>
    <p:sldId id="408" r:id="rId19"/>
    <p:sldId id="409" r:id="rId20"/>
    <p:sldId id="410" r:id="rId21"/>
    <p:sldId id="395" r:id="rId22"/>
    <p:sldId id="403" r:id="rId23"/>
  </p:sldIdLst>
  <p:sldSz cx="9144000" cy="6858000" type="screen4x3"/>
  <p:notesSz cx="6934200" cy="9220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4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6486" autoAdjust="0"/>
  </p:normalViewPr>
  <p:slideViewPr>
    <p:cSldViewPr>
      <p:cViewPr varScale="1">
        <p:scale>
          <a:sx n="90" d="100"/>
          <a:sy n="90" d="100"/>
        </p:scale>
        <p:origin x="1662" y="78"/>
      </p:cViewPr>
      <p:guideLst>
        <p:guide orient="horz" pos="2160"/>
        <p:guide pos="2880"/>
      </p:guideLst>
    </p:cSldViewPr>
  </p:slideViewPr>
  <p:notesTextViewPr>
    <p:cViewPr>
      <p:scale>
        <a:sx n="1" d="1"/>
        <a:sy n="1" d="1"/>
      </p:scale>
      <p:origin x="0" y="0"/>
    </p:cViewPr>
  </p:notesTextViewPr>
  <p:sorterViewPr>
    <p:cViewPr>
      <p:scale>
        <a:sx n="82" d="100"/>
        <a:sy n="82" d="100"/>
      </p:scale>
      <p:origin x="0" y="-1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346" cy="460379"/>
          </a:xfrm>
          <a:prstGeom prst="rect">
            <a:avLst/>
          </a:prstGeom>
        </p:spPr>
        <p:txBody>
          <a:bodyPr vert="horz" lIns="90791" tIns="45395" rIns="90791" bIns="45395" rtlCol="0"/>
          <a:lstStyle>
            <a:lvl1pPr algn="l">
              <a:defRPr sz="1200"/>
            </a:lvl1pPr>
          </a:lstStyle>
          <a:p>
            <a:endParaRPr lang="en-US"/>
          </a:p>
        </p:txBody>
      </p:sp>
      <p:sp>
        <p:nvSpPr>
          <p:cNvPr id="3" name="Date Placeholder 2"/>
          <p:cNvSpPr>
            <a:spLocks noGrp="1"/>
          </p:cNvSpPr>
          <p:nvPr>
            <p:ph type="dt" sz="quarter" idx="1"/>
          </p:nvPr>
        </p:nvSpPr>
        <p:spPr>
          <a:xfrm>
            <a:off x="3927279" y="0"/>
            <a:ext cx="3005346" cy="460379"/>
          </a:xfrm>
          <a:prstGeom prst="rect">
            <a:avLst/>
          </a:prstGeom>
        </p:spPr>
        <p:txBody>
          <a:bodyPr vert="horz" lIns="90791" tIns="45395" rIns="90791" bIns="45395" rtlCol="0"/>
          <a:lstStyle>
            <a:lvl1pPr algn="r">
              <a:defRPr sz="1200"/>
            </a:lvl1pPr>
          </a:lstStyle>
          <a:p>
            <a:fld id="{6F1158A6-0DF6-4525-BFAD-14783405E41E}" type="datetimeFigureOut">
              <a:rPr lang="en-US" smtClean="0"/>
              <a:pPr/>
              <a:t>9/12/2023</a:t>
            </a:fld>
            <a:endParaRPr lang="en-US"/>
          </a:p>
        </p:txBody>
      </p:sp>
      <p:sp>
        <p:nvSpPr>
          <p:cNvPr id="4" name="Footer Placeholder 3"/>
          <p:cNvSpPr>
            <a:spLocks noGrp="1"/>
          </p:cNvSpPr>
          <p:nvPr>
            <p:ph type="ftr" sz="quarter" idx="2"/>
          </p:nvPr>
        </p:nvSpPr>
        <p:spPr>
          <a:xfrm>
            <a:off x="0" y="8758245"/>
            <a:ext cx="3005346" cy="460379"/>
          </a:xfrm>
          <a:prstGeom prst="rect">
            <a:avLst/>
          </a:prstGeom>
        </p:spPr>
        <p:txBody>
          <a:bodyPr vert="horz" lIns="90791" tIns="45395" rIns="90791" bIns="45395" rtlCol="0" anchor="b"/>
          <a:lstStyle>
            <a:lvl1pPr algn="l">
              <a:defRPr sz="1200"/>
            </a:lvl1pPr>
          </a:lstStyle>
          <a:p>
            <a:endParaRPr lang="en-US"/>
          </a:p>
        </p:txBody>
      </p:sp>
      <p:sp>
        <p:nvSpPr>
          <p:cNvPr id="5" name="Slide Number Placeholder 4"/>
          <p:cNvSpPr>
            <a:spLocks noGrp="1"/>
          </p:cNvSpPr>
          <p:nvPr>
            <p:ph type="sldNum" sz="quarter" idx="3"/>
          </p:nvPr>
        </p:nvSpPr>
        <p:spPr>
          <a:xfrm>
            <a:off x="3927279" y="8758245"/>
            <a:ext cx="3005346" cy="460379"/>
          </a:xfrm>
          <a:prstGeom prst="rect">
            <a:avLst/>
          </a:prstGeom>
        </p:spPr>
        <p:txBody>
          <a:bodyPr vert="horz" lIns="90791" tIns="45395" rIns="90791" bIns="45395" rtlCol="0" anchor="b"/>
          <a:lstStyle>
            <a:lvl1pPr algn="r">
              <a:defRPr sz="1200"/>
            </a:lvl1pPr>
          </a:lstStyle>
          <a:p>
            <a:fld id="{5C846350-B401-4959-94CD-27BFF3634D7E}" type="slidenum">
              <a:rPr lang="en-US" smtClean="0"/>
              <a:pPr/>
              <a:t>‹#›</a:t>
            </a:fld>
            <a:endParaRPr lang="en-US"/>
          </a:p>
        </p:txBody>
      </p:sp>
    </p:spTree>
    <p:extLst>
      <p:ext uri="{BB962C8B-B14F-4D97-AF65-F5344CB8AC3E}">
        <p14:creationId xmlns:p14="http://schemas.microsoft.com/office/powerpoint/2010/main" val="185299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1"/>
            <a:ext cx="3004820" cy="461009"/>
          </a:xfrm>
          <a:prstGeom prst="rect">
            <a:avLst/>
          </a:prstGeom>
          <a:noFill/>
          <a:ln>
            <a:noFill/>
          </a:ln>
        </p:spPr>
        <p:txBody>
          <a:bodyPr lIns="87299" tIns="87299" rIns="87299" bIns="87299" anchor="t"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3" name="Shape 3"/>
          <p:cNvSpPr txBox="1">
            <a:spLocks noGrp="1"/>
          </p:cNvSpPr>
          <p:nvPr>
            <p:ph type="dt" idx="10"/>
          </p:nvPr>
        </p:nvSpPr>
        <p:spPr>
          <a:xfrm>
            <a:off x="3927775" y="1"/>
            <a:ext cx="3004820" cy="461009"/>
          </a:xfrm>
          <a:prstGeom prst="rect">
            <a:avLst/>
          </a:prstGeom>
          <a:noFill/>
          <a:ln>
            <a:noFill/>
          </a:ln>
        </p:spPr>
        <p:txBody>
          <a:bodyPr lIns="87299" tIns="87299" rIns="87299" bIns="87299" anchor="t"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4" name="Shape 4"/>
          <p:cNvSpPr>
            <a:spLocks noGrp="1" noRot="1" noChangeAspect="1"/>
          </p:cNvSpPr>
          <p:nvPr>
            <p:ph type="sldImg" idx="3"/>
          </p:nvPr>
        </p:nvSpPr>
        <p:spPr>
          <a:xfrm>
            <a:off x="1162050" y="690563"/>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3421" y="4379596"/>
            <a:ext cx="5547359" cy="4149089"/>
          </a:xfrm>
          <a:prstGeom prst="rect">
            <a:avLst/>
          </a:prstGeom>
          <a:noFill/>
          <a:ln>
            <a:noFill/>
          </a:ln>
        </p:spPr>
        <p:txBody>
          <a:bodyPr lIns="87299" tIns="87299" rIns="87299" bIns="87299"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757592"/>
            <a:ext cx="3004820" cy="461009"/>
          </a:xfrm>
          <a:prstGeom prst="rect">
            <a:avLst/>
          </a:prstGeom>
          <a:noFill/>
          <a:ln>
            <a:noFill/>
          </a:ln>
        </p:spPr>
        <p:txBody>
          <a:bodyPr lIns="87299" tIns="87299" rIns="87299" bIns="87299" anchor="b"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7" name="Shape 7"/>
          <p:cNvSpPr txBox="1">
            <a:spLocks noGrp="1"/>
          </p:cNvSpPr>
          <p:nvPr>
            <p:ph type="sldNum" idx="12"/>
          </p:nvPr>
        </p:nvSpPr>
        <p:spPr>
          <a:xfrm>
            <a:off x="3927775" y="8757592"/>
            <a:ext cx="3004820" cy="461009"/>
          </a:xfrm>
          <a:prstGeom prst="rect">
            <a:avLst/>
          </a:prstGeom>
          <a:noFill/>
          <a:ln>
            <a:noFill/>
          </a:ln>
        </p:spPr>
        <p:txBody>
          <a:bodyPr lIns="87299" tIns="87299" rIns="87299" bIns="87299" anchor="b"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Tree>
    <p:extLst>
      <p:ext uri="{BB962C8B-B14F-4D97-AF65-F5344CB8AC3E}">
        <p14:creationId xmlns:p14="http://schemas.microsoft.com/office/powerpoint/2010/main" val="30399663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latin typeface="Calibri"/>
              </a:rPr>
              <a:pPr/>
              <a:t>0</a:t>
            </a:fld>
            <a:endParaRPr lang="en-US" dirty="0">
              <a:solidFill>
                <a:prstClr val="black"/>
              </a:solidFill>
              <a:latin typeface="Calibri"/>
            </a:endParaRPr>
          </a:p>
        </p:txBody>
      </p:sp>
    </p:spTree>
    <p:extLst>
      <p:ext uri="{BB962C8B-B14F-4D97-AF65-F5344CB8AC3E}">
        <p14:creationId xmlns:p14="http://schemas.microsoft.com/office/powerpoint/2010/main" val="125585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3976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90956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00731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27969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6785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6393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51144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defTabSz="457200"/>
            <a:r>
              <a:rPr lang="en-US" kern="1200" dirty="0" smtClean="0">
                <a:latin typeface="Arial Narrow"/>
                <a:ea typeface="+mn-ea"/>
                <a:cs typeface="+mn-cs"/>
              </a:rPr>
              <a:t>U.S. Department of Commerce | National Oceanic and Atmospheric Administration | NOAA Fisheries | Page </a:t>
            </a:r>
            <a:fld id="{632D3AEB-7CBE-3049-91AC-335C6B4F5BF6}" type="slidenum">
              <a:rPr lang="en-US" kern="1200" smtClean="0">
                <a:latin typeface="Arial Narrow"/>
                <a:ea typeface="+mn-ea"/>
                <a:cs typeface="+mn-cs"/>
              </a:rPr>
              <a:pPr defTabSz="457200"/>
              <a:t>‹#›</a:t>
            </a:fld>
            <a:endParaRPr lang="en-US" kern="1200" dirty="0">
              <a:latin typeface="Arial Narrow"/>
              <a:ea typeface="+mn-ea"/>
              <a:cs typeface="+mn-cs"/>
            </a:endParaRPr>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pic>
        <p:nvPicPr>
          <p:cNvPr id="8" name="Picture 7" descr="NOAA-Fisheries-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1182447160"/>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15436295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719" y="1375592"/>
            <a:ext cx="6909881" cy="1208140"/>
          </a:xfrm>
        </p:spPr>
        <p:txBody>
          <a:bodyPr/>
          <a:lstStyle/>
          <a:p>
            <a:pPr algn="ctr"/>
            <a:r>
              <a:rPr lang="en-US" sz="3600" dirty="0" smtClean="0"/>
              <a:t>Re-evaluation of stock structure for Bering Sea/Aleutian Islands northern rockfish*</a:t>
            </a:r>
            <a:br>
              <a:rPr lang="en-US" sz="3600" dirty="0" smtClean="0"/>
            </a:br>
            <a:r>
              <a:rPr lang="en-US" sz="3600" dirty="0" smtClean="0"/>
              <a:t/>
            </a:r>
            <a:br>
              <a:rPr lang="en-US" sz="3600" dirty="0" smtClean="0"/>
            </a:br>
            <a:r>
              <a:rPr lang="en-US" sz="3200" dirty="0" smtClean="0"/>
              <a:t>Paul Spencer</a:t>
            </a:r>
            <a:br>
              <a:rPr lang="en-US" sz="3200" dirty="0" smtClean="0"/>
            </a:br>
            <a:r>
              <a:rPr lang="en-US" sz="3200" dirty="0" smtClean="0"/>
              <a:t>Alaska Fisheries Science Center</a:t>
            </a: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endParaRPr lang="en-US" sz="3600" dirty="0"/>
          </a:p>
        </p:txBody>
      </p:sp>
      <p:sp>
        <p:nvSpPr>
          <p:cNvPr id="3" name="Title 1"/>
          <p:cNvSpPr txBox="1">
            <a:spLocks/>
          </p:cNvSpPr>
          <p:nvPr/>
        </p:nvSpPr>
        <p:spPr>
          <a:xfrm>
            <a:off x="533400" y="5105400"/>
            <a:ext cx="4724399" cy="762000"/>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pPr algn="l"/>
            <a:r>
              <a:rPr lang="en-US" sz="2400" dirty="0" smtClean="0"/>
              <a:t>*(and also comment on ageing error)</a:t>
            </a:r>
            <a:r>
              <a:rPr lang="en-US" sz="3600" dirty="0" smtClean="0"/>
              <a:t/>
            </a:r>
            <a:br>
              <a:rPr lang="en-US" sz="3600" dirty="0" smtClean="0"/>
            </a:br>
            <a:r>
              <a:rPr lang="en-US" sz="3600" dirty="0" smtClean="0"/>
              <a:t> </a:t>
            </a:r>
            <a:br>
              <a:rPr lang="en-US" sz="3600" dirty="0" smtClean="0"/>
            </a:br>
            <a:endParaRPr lang="en-US" sz="3600" dirty="0"/>
          </a:p>
        </p:txBody>
      </p:sp>
    </p:spTree>
    <p:extLst>
      <p:ext uri="{BB962C8B-B14F-4D97-AF65-F5344CB8AC3E}">
        <p14:creationId xmlns:p14="http://schemas.microsoft.com/office/powerpoint/2010/main" val="117659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Dates of fishery openings, BSAI </a:t>
            </a:r>
            <a:r>
              <a:rPr lang="en-US" dirty="0"/>
              <a:t>northern rockfish</a:t>
            </a:r>
            <a:br>
              <a:rPr lang="en-US" dirty="0"/>
            </a:br>
            <a:r>
              <a:rPr lang="en-US" sz="2000" dirty="0"/>
              <a:t>(</a:t>
            </a:r>
            <a:r>
              <a:rPr lang="en-US" sz="2000" dirty="0" smtClean="0"/>
              <a:t>Sources:</a:t>
            </a:r>
            <a:br>
              <a:rPr lang="en-US" sz="2000" dirty="0" smtClean="0"/>
            </a:br>
            <a:r>
              <a:rPr lang="en-US" sz="2000" dirty="0" smtClean="0"/>
              <a:t>https</a:t>
            </a:r>
            <a:r>
              <a:rPr lang="en-US" sz="2000" dirty="0"/>
              <a:t>://alaskafisheries.noaa.gov/status-of-fisheries/</a:t>
            </a:r>
            <a:br>
              <a:rPr lang="en-US" sz="2000" dirty="0"/>
            </a:br>
            <a:r>
              <a:rPr lang="en-US" sz="2000" dirty="0" smtClean="0"/>
              <a:t>https</a:t>
            </a:r>
            <a:r>
              <a:rPr lang="en-US" sz="2000" dirty="0"/>
              <a:t>://</a:t>
            </a:r>
            <a:r>
              <a:rPr lang="en-US" sz="2000" dirty="0" smtClean="0"/>
              <a:t>www.fisheries.noaa.gov/news-and-announcements/bulletins)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141742626"/>
              </p:ext>
            </p:extLst>
          </p:nvPr>
        </p:nvGraphicFramePr>
        <p:xfrm>
          <a:off x="685800" y="1981200"/>
          <a:ext cx="2082799" cy="4076700"/>
        </p:xfrm>
        <a:graphic>
          <a:graphicData uri="http://schemas.openxmlformats.org/drawingml/2006/table">
            <a:tbl>
              <a:tblPr firstRow="1" firstCol="1" bandRow="1"/>
              <a:tblGrid>
                <a:gridCol w="534665">
                  <a:extLst>
                    <a:ext uri="{9D8B030D-6E8A-4147-A177-3AD203B41FA5}">
                      <a16:colId xmlns:a16="http://schemas.microsoft.com/office/drawing/2014/main" val="3993136692"/>
                    </a:ext>
                  </a:extLst>
                </a:gridCol>
                <a:gridCol w="774067">
                  <a:extLst>
                    <a:ext uri="{9D8B030D-6E8A-4147-A177-3AD203B41FA5}">
                      <a16:colId xmlns:a16="http://schemas.microsoft.com/office/drawing/2014/main" val="2480169660"/>
                    </a:ext>
                  </a:extLst>
                </a:gridCol>
                <a:gridCol w="774067">
                  <a:extLst>
                    <a:ext uri="{9D8B030D-6E8A-4147-A177-3AD203B41FA5}">
                      <a16:colId xmlns:a16="http://schemas.microsoft.com/office/drawing/2014/main" val="245194612"/>
                    </a:ext>
                  </a:extLst>
                </a:gridCol>
              </a:tblGrid>
              <a:tr h="19050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939988717"/>
                  </a:ext>
                </a:extLst>
              </a:tr>
              <a:tr h="200025">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Date of opening</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Date of </a:t>
                      </a:r>
                      <a:r>
                        <a:rPr lang="en-US" sz="1200" dirty="0" smtClean="0">
                          <a:solidFill>
                            <a:srgbClr val="000000"/>
                          </a:solidFill>
                          <a:effectLst/>
                          <a:latin typeface="Times New Roman" panose="02020603050405020304" pitchFamily="18" charset="0"/>
                          <a:ea typeface="Times New Roman" panose="02020603050405020304" pitchFamily="18" charset="0"/>
                        </a:rPr>
                        <a:t>closing</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5335670"/>
                  </a:ext>
                </a:extLst>
              </a:tr>
              <a:tr h="200025">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Year</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of directed fishing</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of directed fishing</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421700"/>
                  </a:ext>
                </a:extLst>
              </a:tr>
              <a:tr h="200025">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2009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11-Oct</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0897530"/>
                  </a:ext>
                </a:extLst>
              </a:tr>
              <a:tr h="200025">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2010</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7-Sep</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212543397"/>
                  </a:ext>
                </a:extLst>
              </a:tr>
              <a:tr h="200025">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2011</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1-Jul</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556631941"/>
                  </a:ext>
                </a:extLst>
              </a:tr>
              <a:tr h="200025">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25-May</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86308368"/>
                  </a:ext>
                </a:extLst>
              </a:tr>
              <a:tr h="200025">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7-Jun</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26910132"/>
                  </a:ext>
                </a:extLst>
              </a:tr>
              <a:tr h="200025">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22-Jun</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90672091"/>
                  </a:ext>
                </a:extLst>
              </a:tr>
              <a:tr h="200025">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2-Apr</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284351"/>
                  </a:ext>
                </a:extLst>
              </a:tr>
              <a:tr h="200025">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2016</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baseline="0" dirty="0" smtClean="0">
                          <a:effectLst/>
                          <a:latin typeface="Times New Roman" panose="02020603050405020304" pitchFamily="18" charset="0"/>
                          <a:ea typeface="Times New Roman" panose="02020603050405020304" pitchFamily="18" charset="0"/>
                        </a:rPr>
                        <a:t>30-Mar</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200" baseline="0" dirty="0" smtClean="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112445"/>
                  </a:ext>
                </a:extLst>
              </a:tr>
              <a:tr h="200025">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2017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16-Mar</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427625"/>
                  </a:ext>
                </a:extLst>
              </a:tr>
              <a:tr h="200025">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2018</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23-Mar</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17-Sep</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873962"/>
                  </a:ext>
                </a:extLst>
              </a:tr>
              <a:tr h="200025">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2019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12-Apr</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041365"/>
                  </a:ext>
                </a:extLst>
              </a:tr>
              <a:tr h="200025">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2020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2-Apr</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462529"/>
                  </a:ext>
                </a:extLst>
              </a:tr>
              <a:tr h="190500">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2021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965270574"/>
                  </a:ext>
                </a:extLst>
              </a:tr>
              <a:tr h="190500">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2022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a:noFill/>
                    </a:lnB>
                  </a:tcPr>
                </a:tc>
                <a:tc>
                  <a:txBody>
                    <a:bodyPr/>
                    <a:lstStyle/>
                    <a:p>
                      <a:pPr algn="r"/>
                      <a:r>
                        <a:rPr lang="en-US" sz="1200" dirty="0" smtClean="0">
                          <a:effectLst/>
                          <a:latin typeface="Times New Roman" panose="02020603050405020304" pitchFamily="18" charset="0"/>
                        </a:rPr>
                        <a:t>2-Mar</a:t>
                      </a:r>
                    </a:p>
                  </a:txBody>
                  <a:tcPr marL="68580" marR="68580" marT="0" marB="0" anchor="b">
                    <a:lnL>
                      <a:noFill/>
                    </a:lnL>
                    <a:lnR>
                      <a:noFill/>
                    </a:lnR>
                    <a:lnT w="12700" cap="flat" cmpd="sng" algn="ctr">
                      <a:noFill/>
                      <a:prstDash val="solid"/>
                      <a:round/>
                      <a:headEnd type="none" w="med" len="med"/>
                      <a:tailEnd type="none" w="med" len="med"/>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837680375"/>
                  </a:ext>
                </a:extLst>
              </a:tr>
              <a:tr h="190500">
                <a:tc>
                  <a:txBody>
                    <a:bodyPr/>
                    <a:lstStyle/>
                    <a:p>
                      <a:pPr marL="0" marR="0" algn="r">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2023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anose="02020603050405020304" pitchFamily="18" charset="0"/>
                        </a:rPr>
                        <a:t>1-Jan</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6891215"/>
                  </a:ext>
                </a:extLst>
              </a:tr>
            </a:tbl>
          </a:graphicData>
        </a:graphic>
      </p:graphicFrame>
    </p:spTree>
    <p:extLst>
      <p:ext uri="{BB962C8B-B14F-4D97-AF65-F5344CB8AC3E}">
        <p14:creationId xmlns:p14="http://schemas.microsoft.com/office/powerpoint/2010/main" val="265137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3256442"/>
            <a:ext cx="5524500" cy="2876550"/>
          </a:xfrm>
          <a:prstGeom prst="rect">
            <a:avLst/>
          </a:prstGeom>
        </p:spPr>
      </p:pic>
      <p:sp>
        <p:nvSpPr>
          <p:cNvPr id="2" name="Title 1"/>
          <p:cNvSpPr>
            <a:spLocks noGrp="1"/>
          </p:cNvSpPr>
          <p:nvPr>
            <p:ph type="title"/>
          </p:nvPr>
        </p:nvSpPr>
        <p:spPr>
          <a:xfrm>
            <a:off x="334926" y="437889"/>
            <a:ext cx="8229600" cy="676014"/>
          </a:xfrm>
        </p:spPr>
        <p:txBody>
          <a:bodyPr>
            <a:normAutofit fontScale="90000"/>
          </a:bodyPr>
          <a:lstStyle/>
          <a:p>
            <a:r>
              <a:rPr lang="en-US" b="0" dirty="0" smtClean="0"/>
              <a:t>Rockfish hauls identified as targeting northern rockfish</a:t>
            </a:r>
            <a:br>
              <a:rPr lang="en-US" b="0" dirty="0" smtClean="0"/>
            </a:br>
            <a:r>
              <a:rPr lang="en-US" b="0" dirty="0"/>
              <a:t/>
            </a:r>
            <a:br>
              <a:rPr lang="en-US" b="0" dirty="0"/>
            </a:br>
            <a:r>
              <a:rPr lang="en-US" sz="2200" b="0" dirty="0" smtClean="0"/>
              <a:t>From Observer data, with rockfish hauls determined by the Alaska Regional Office. Northern rockfish hauls are rockfish hauls in which northern rockfish in the dominant rockfish species in the catch</a:t>
            </a:r>
            <a:br>
              <a:rPr lang="en-US" sz="2200" b="0" dirty="0" smtClean="0"/>
            </a:br>
            <a:r>
              <a:rPr lang="en-US" b="0" dirty="0" smtClean="0"/>
              <a:t/>
            </a:r>
            <a:br>
              <a:rPr lang="en-US" b="0" dirty="0" smtClean="0"/>
            </a:br>
            <a:endParaRPr lang="en-US" dirty="0"/>
          </a:p>
        </p:txBody>
      </p:sp>
      <p:sp>
        <p:nvSpPr>
          <p:cNvPr id="5" name="TextBox 4"/>
          <p:cNvSpPr txBox="1"/>
          <p:nvPr/>
        </p:nvSpPr>
        <p:spPr>
          <a:xfrm>
            <a:off x="457200" y="2590800"/>
            <a:ext cx="8077200" cy="646331"/>
          </a:xfrm>
          <a:prstGeom prst="rect">
            <a:avLst/>
          </a:prstGeom>
          <a:noFill/>
        </p:spPr>
        <p:txBody>
          <a:bodyPr wrap="square" rtlCol="0">
            <a:spAutoFit/>
          </a:bodyPr>
          <a:lstStyle/>
          <a:p>
            <a:r>
              <a:rPr lang="en-US" sz="1800" dirty="0" smtClean="0">
                <a:solidFill>
                  <a:schemeClr val="accent1"/>
                </a:solidFill>
              </a:rPr>
              <a:t>Number of tows that in which northern rockfish is the target species has increased since 2007 </a:t>
            </a:r>
            <a:endParaRPr lang="en-US" sz="1800" dirty="0">
              <a:solidFill>
                <a:schemeClr val="accent1"/>
              </a:solidFill>
            </a:endParaRPr>
          </a:p>
        </p:txBody>
      </p:sp>
      <p:sp>
        <p:nvSpPr>
          <p:cNvPr id="4" name="TextBox 3"/>
          <p:cNvSpPr txBox="1"/>
          <p:nvPr/>
        </p:nvSpPr>
        <p:spPr>
          <a:xfrm>
            <a:off x="1447800" y="3352800"/>
            <a:ext cx="1981200" cy="738664"/>
          </a:xfrm>
          <a:prstGeom prst="rect">
            <a:avLst/>
          </a:prstGeom>
          <a:noFill/>
        </p:spPr>
        <p:txBody>
          <a:bodyPr wrap="square" rtlCol="0">
            <a:spAutoFit/>
          </a:bodyPr>
          <a:lstStyle/>
          <a:p>
            <a:r>
              <a:rPr lang="en-US" dirty="0" smtClean="0"/>
              <a:t>BSAI Hauls in which northern rockfish were caught, by fishery</a:t>
            </a:r>
            <a:endParaRPr lang="en-US" dirty="0"/>
          </a:p>
        </p:txBody>
      </p:sp>
    </p:spTree>
    <p:extLst>
      <p:ext uri="{BB962C8B-B14F-4D97-AF65-F5344CB8AC3E}">
        <p14:creationId xmlns:p14="http://schemas.microsoft.com/office/powerpoint/2010/main" val="75610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Proportion of catch by target fishery</a:t>
            </a:r>
            <a:br>
              <a:rPr lang="en-US" dirty="0" smtClean="0"/>
            </a:br>
            <a:r>
              <a:rPr lang="en-US" dirty="0" smtClean="0"/>
              <a:t>(for observed hauls)</a:t>
            </a:r>
            <a:endParaRPr lang="en-US" dirty="0"/>
          </a:p>
        </p:txBody>
      </p:sp>
      <p:sp>
        <p:nvSpPr>
          <p:cNvPr id="6" name="TextBox 5"/>
          <p:cNvSpPr txBox="1"/>
          <p:nvPr/>
        </p:nvSpPr>
        <p:spPr>
          <a:xfrm>
            <a:off x="492642" y="1487673"/>
            <a:ext cx="8520281" cy="369332"/>
          </a:xfrm>
          <a:prstGeom prst="rect">
            <a:avLst/>
          </a:prstGeom>
          <a:noFill/>
        </p:spPr>
        <p:txBody>
          <a:bodyPr wrap="none" rtlCol="0">
            <a:spAutoFit/>
          </a:bodyPr>
          <a:lstStyle/>
          <a:p>
            <a:r>
              <a:rPr lang="en-US" sz="1800" dirty="0" smtClean="0">
                <a:solidFill>
                  <a:schemeClr val="accent1"/>
                </a:solidFill>
              </a:rPr>
              <a:t>Hauls targeting northern rockfish account for a large portion of the </a:t>
            </a:r>
            <a:r>
              <a:rPr lang="en-US" sz="1800" dirty="0">
                <a:solidFill>
                  <a:schemeClr val="accent1"/>
                </a:solidFill>
              </a:rPr>
              <a:t>o</a:t>
            </a:r>
            <a:r>
              <a:rPr lang="en-US" sz="1800" dirty="0" smtClean="0">
                <a:solidFill>
                  <a:schemeClr val="accent1"/>
                </a:solidFill>
              </a:rPr>
              <a:t>bserved catch</a:t>
            </a:r>
            <a:endParaRPr lang="en-US" sz="1800" dirty="0">
              <a:solidFill>
                <a:schemeClr val="accent1"/>
              </a:solidFill>
            </a:endParaRPr>
          </a:p>
        </p:txBody>
      </p:sp>
      <p:pic>
        <p:nvPicPr>
          <p:cNvPr id="4" name="Picture 3"/>
          <p:cNvPicPr>
            <a:picLocks noChangeAspect="1"/>
          </p:cNvPicPr>
          <p:nvPr/>
        </p:nvPicPr>
        <p:blipFill>
          <a:blip r:embed="rId2"/>
          <a:stretch>
            <a:fillRect/>
          </a:stretch>
        </p:blipFill>
        <p:spPr>
          <a:xfrm>
            <a:off x="744794" y="2211464"/>
            <a:ext cx="5514975" cy="3924300"/>
          </a:xfrm>
          <a:prstGeom prst="rect">
            <a:avLst/>
          </a:prstGeom>
        </p:spPr>
      </p:pic>
    </p:spTree>
    <p:extLst>
      <p:ext uri="{BB962C8B-B14F-4D97-AF65-F5344CB8AC3E}">
        <p14:creationId xmlns:p14="http://schemas.microsoft.com/office/powerpoint/2010/main" val="327628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Percent of northern rockfish in haul catch, by target</a:t>
            </a:r>
            <a:endParaRPr lang="en-US" dirty="0"/>
          </a:p>
        </p:txBody>
      </p:sp>
      <p:sp>
        <p:nvSpPr>
          <p:cNvPr id="6" name="TextBox 5"/>
          <p:cNvSpPr txBox="1"/>
          <p:nvPr/>
        </p:nvSpPr>
        <p:spPr>
          <a:xfrm>
            <a:off x="609600" y="1410641"/>
            <a:ext cx="8379217" cy="369332"/>
          </a:xfrm>
          <a:prstGeom prst="rect">
            <a:avLst/>
          </a:prstGeom>
          <a:noFill/>
        </p:spPr>
        <p:txBody>
          <a:bodyPr wrap="none" rtlCol="0">
            <a:spAutoFit/>
          </a:bodyPr>
          <a:lstStyle/>
          <a:p>
            <a:r>
              <a:rPr lang="en-US" sz="1800" dirty="0" smtClean="0">
                <a:solidFill>
                  <a:schemeClr val="accent1"/>
                </a:solidFill>
              </a:rPr>
              <a:t>Within hauls targeting northern rockfish, &gt;= 50% of the catch is northern rockfish</a:t>
            </a:r>
            <a:endParaRPr lang="en-US" sz="1800" dirty="0">
              <a:solidFill>
                <a:schemeClr val="accent1"/>
              </a:solidFill>
            </a:endParaRPr>
          </a:p>
        </p:txBody>
      </p:sp>
      <p:pic>
        <p:nvPicPr>
          <p:cNvPr id="4" name="Picture 3"/>
          <p:cNvPicPr>
            <a:picLocks noChangeAspect="1"/>
          </p:cNvPicPr>
          <p:nvPr/>
        </p:nvPicPr>
        <p:blipFill>
          <a:blip r:embed="rId2"/>
          <a:stretch>
            <a:fillRect/>
          </a:stretch>
        </p:blipFill>
        <p:spPr>
          <a:xfrm>
            <a:off x="838200" y="2209800"/>
            <a:ext cx="6917948" cy="3429000"/>
          </a:xfrm>
          <a:prstGeom prst="rect">
            <a:avLst/>
          </a:prstGeom>
        </p:spPr>
      </p:pic>
    </p:spTree>
    <p:extLst>
      <p:ext uri="{BB962C8B-B14F-4D97-AF65-F5344CB8AC3E}">
        <p14:creationId xmlns:p14="http://schemas.microsoft.com/office/powerpoint/2010/main" val="3217910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Distribution of the percent </a:t>
            </a:r>
            <a:r>
              <a:rPr lang="en-US" b="0" dirty="0"/>
              <a:t>of northern rockfish in haul catch, </a:t>
            </a:r>
            <a:r>
              <a:rPr lang="en-US" b="0" dirty="0" smtClean="0"/>
              <a:t>for northern rockfish target hauls</a:t>
            </a:r>
            <a:endParaRPr lang="en-US" dirty="0"/>
          </a:p>
        </p:txBody>
      </p:sp>
      <p:pic>
        <p:nvPicPr>
          <p:cNvPr id="3" name="Picture 2"/>
          <p:cNvPicPr>
            <a:picLocks noChangeAspect="1"/>
          </p:cNvPicPr>
          <p:nvPr/>
        </p:nvPicPr>
        <p:blipFill>
          <a:blip r:embed="rId2"/>
          <a:stretch>
            <a:fillRect/>
          </a:stretch>
        </p:blipFill>
        <p:spPr>
          <a:xfrm>
            <a:off x="609600" y="1600200"/>
            <a:ext cx="2061832" cy="4648200"/>
          </a:xfrm>
          <a:prstGeom prst="rect">
            <a:avLst/>
          </a:prstGeom>
        </p:spPr>
      </p:pic>
      <p:pic>
        <p:nvPicPr>
          <p:cNvPr id="6" name="Picture 5"/>
          <p:cNvPicPr>
            <a:picLocks noChangeAspect="1"/>
          </p:cNvPicPr>
          <p:nvPr/>
        </p:nvPicPr>
        <p:blipFill>
          <a:blip r:embed="rId3"/>
          <a:stretch>
            <a:fillRect/>
          </a:stretch>
        </p:blipFill>
        <p:spPr>
          <a:xfrm>
            <a:off x="2971800" y="1600200"/>
            <a:ext cx="5343525" cy="2752725"/>
          </a:xfrm>
          <a:prstGeom prst="rect">
            <a:avLst/>
          </a:prstGeom>
        </p:spPr>
      </p:pic>
      <p:sp>
        <p:nvSpPr>
          <p:cNvPr id="7" name="TextBox 6"/>
          <p:cNvSpPr txBox="1"/>
          <p:nvPr/>
        </p:nvSpPr>
        <p:spPr>
          <a:xfrm>
            <a:off x="3276600" y="4800600"/>
            <a:ext cx="5038725" cy="523220"/>
          </a:xfrm>
          <a:prstGeom prst="rect">
            <a:avLst/>
          </a:prstGeom>
          <a:noFill/>
        </p:spPr>
        <p:txBody>
          <a:bodyPr wrap="square" rtlCol="0">
            <a:spAutoFit/>
          </a:bodyPr>
          <a:lstStyle/>
          <a:p>
            <a:r>
              <a:rPr lang="en-US" dirty="0" smtClean="0"/>
              <a:t>In many of the northern rockfish “target” tows, northern rockfish is the most dominant species in the catch</a:t>
            </a:r>
            <a:endParaRPr lang="en-US" dirty="0"/>
          </a:p>
        </p:txBody>
      </p:sp>
    </p:spTree>
    <p:extLst>
      <p:ext uri="{BB962C8B-B14F-4D97-AF65-F5344CB8AC3E}">
        <p14:creationId xmlns:p14="http://schemas.microsoft.com/office/powerpoint/2010/main" val="95667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previous information</a:t>
            </a:r>
            <a:endParaRPr lang="en-US" dirty="0"/>
          </a:p>
        </p:txBody>
      </p:sp>
      <p:sp>
        <p:nvSpPr>
          <p:cNvPr id="3" name="Content Placeholder 2"/>
          <p:cNvSpPr>
            <a:spLocks noGrp="1"/>
          </p:cNvSpPr>
          <p:nvPr>
            <p:ph idx="1"/>
          </p:nvPr>
        </p:nvSpPr>
        <p:spPr/>
        <p:txBody>
          <a:bodyPr>
            <a:normAutofit/>
          </a:bodyPr>
          <a:lstStyle/>
          <a:p>
            <a:pPr>
              <a:buNone/>
            </a:pPr>
            <a:r>
              <a:rPr lang="en-US" i="1" dirty="0" smtClean="0"/>
              <a:t>Physical limitations to connectivity</a:t>
            </a:r>
          </a:p>
          <a:p>
            <a:pPr>
              <a:buNone/>
            </a:pPr>
            <a:r>
              <a:rPr lang="en-US" dirty="0" smtClean="0"/>
              <a:t>	Deep passes in the Aleutian Islands may limit movement of northern rockfish </a:t>
            </a:r>
            <a:endParaRPr lang="en-US" dirty="0"/>
          </a:p>
          <a:p>
            <a:pPr>
              <a:buNone/>
            </a:pPr>
            <a:endParaRPr lang="en-US" dirty="0" smtClean="0"/>
          </a:p>
          <a:p>
            <a:pPr>
              <a:buNone/>
            </a:pPr>
            <a:r>
              <a:rPr lang="en-US" i="1" dirty="0" smtClean="0"/>
              <a:t>Genetics</a:t>
            </a:r>
          </a:p>
          <a:p>
            <a:pPr>
              <a:buNone/>
            </a:pPr>
            <a:r>
              <a:rPr lang="en-US" dirty="0" smtClean="0"/>
              <a:t>	An isolation by distance pattern of spatial structure has been observed. Estimates of lifetime dispersal distance are ~ 100 - 200 km (</a:t>
            </a:r>
            <a:r>
              <a:rPr lang="en-US" dirty="0" err="1" smtClean="0"/>
              <a:t>Gharrett</a:t>
            </a:r>
            <a:r>
              <a:rPr lang="en-US" dirty="0" smtClean="0"/>
              <a:t> et al. 2012).</a:t>
            </a:r>
          </a:p>
          <a:p>
            <a:pPr>
              <a:buNone/>
            </a:pPr>
            <a:endParaRPr lang="en-US" dirty="0" smtClean="0"/>
          </a:p>
          <a:p>
            <a:pPr>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76014"/>
          </a:xfrm>
        </p:spPr>
        <p:txBody>
          <a:bodyPr>
            <a:normAutofit fontScale="90000"/>
          </a:bodyPr>
          <a:lstStyle/>
          <a:p>
            <a:r>
              <a:rPr lang="en-US" dirty="0" smtClean="0"/>
              <a:t>Research Study on how to manage stocks with isolation-by-distance (Spies et al. 2015, CJFAS)</a:t>
            </a:r>
            <a:endParaRPr lang="en-US" dirty="0"/>
          </a:p>
        </p:txBody>
      </p:sp>
      <p:sp>
        <p:nvSpPr>
          <p:cNvPr id="3" name="Content Placeholder 2"/>
          <p:cNvSpPr>
            <a:spLocks noGrp="1"/>
          </p:cNvSpPr>
          <p:nvPr>
            <p:ph idx="1"/>
          </p:nvPr>
        </p:nvSpPr>
        <p:spPr>
          <a:xfrm>
            <a:off x="609600" y="2667000"/>
            <a:ext cx="8229600" cy="3459163"/>
          </a:xfrm>
        </p:spPr>
        <p:txBody>
          <a:bodyPr>
            <a:normAutofit fontScale="85000" lnSpcReduction="20000"/>
          </a:bodyPr>
          <a:lstStyle/>
          <a:p>
            <a:r>
              <a:rPr lang="en-US" dirty="0" smtClean="0"/>
              <a:t>BSAI northern rockfish used as an example</a:t>
            </a:r>
          </a:p>
          <a:p>
            <a:r>
              <a:rPr lang="en-US" dirty="0"/>
              <a:t>Three options:</a:t>
            </a:r>
          </a:p>
          <a:p>
            <a:pPr lvl="1"/>
            <a:r>
              <a:rPr lang="en-US" dirty="0"/>
              <a:t>Several completely “separate” stocks (i.e., separate assessments, OFLs, </a:t>
            </a:r>
            <a:r>
              <a:rPr lang="en-US" dirty="0" err="1"/>
              <a:t>etc</a:t>
            </a:r>
            <a:r>
              <a:rPr lang="en-US" dirty="0"/>
              <a:t>)</a:t>
            </a:r>
          </a:p>
          <a:p>
            <a:pPr lvl="1"/>
            <a:r>
              <a:rPr lang="en-US" dirty="0"/>
              <a:t>“catch-cascading” – spatially allocate catch in proportion to survey biomass (essentially, default practice in GOA)</a:t>
            </a:r>
          </a:p>
          <a:p>
            <a:pPr lvl="1"/>
            <a:r>
              <a:rPr lang="en-US" dirty="0"/>
              <a:t>“Combined” – </a:t>
            </a:r>
            <a:r>
              <a:rPr lang="en-US" dirty="0" smtClean="0"/>
              <a:t>manage </a:t>
            </a:r>
            <a:r>
              <a:rPr lang="en-US" dirty="0"/>
              <a:t>the area as a single </a:t>
            </a:r>
            <a:r>
              <a:rPr lang="en-US" dirty="0" smtClean="0"/>
              <a:t>unit</a:t>
            </a:r>
          </a:p>
          <a:p>
            <a:r>
              <a:rPr lang="en-US" dirty="0" smtClean="0"/>
              <a:t>“Catch-cascading” showed highest equilibrium yield</a:t>
            </a:r>
          </a:p>
          <a:p>
            <a:pPr lvl="1"/>
            <a:endParaRPr lang="en-US" dirty="0"/>
          </a:p>
          <a:p>
            <a:pPr marL="457200" lvl="1" indent="0">
              <a:buNone/>
            </a:pPr>
            <a:endParaRPr lang="en-US" dirty="0" smtClean="0"/>
          </a:p>
          <a:p>
            <a:pPr lvl="1"/>
            <a:endParaRPr lang="en-US" dirty="0"/>
          </a:p>
        </p:txBody>
      </p:sp>
      <p:pic>
        <p:nvPicPr>
          <p:cNvPr id="4" name="Picture 3"/>
          <p:cNvPicPr>
            <a:picLocks noChangeAspect="1"/>
          </p:cNvPicPr>
          <p:nvPr/>
        </p:nvPicPr>
        <p:blipFill rotWithShape="1">
          <a:blip r:embed="rId2"/>
          <a:srcRect t="17236" b="7860"/>
          <a:stretch/>
        </p:blipFill>
        <p:spPr>
          <a:xfrm>
            <a:off x="2623699" y="1371600"/>
            <a:ext cx="6211957" cy="1088206"/>
          </a:xfrm>
          <a:prstGeom prst="rect">
            <a:avLst/>
          </a:prstGeom>
        </p:spPr>
      </p:pic>
    </p:spTree>
    <p:extLst>
      <p:ext uri="{BB962C8B-B14F-4D97-AF65-F5344CB8AC3E}">
        <p14:creationId xmlns:p14="http://schemas.microsoft.com/office/powerpoint/2010/main" val="125257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of fishery and survey size at age</a:t>
            </a:r>
            <a:endParaRPr lang="en-US" dirty="0"/>
          </a:p>
        </p:txBody>
      </p:sp>
      <p:pic>
        <p:nvPicPr>
          <p:cNvPr id="3" name="Picture 2"/>
          <p:cNvPicPr>
            <a:picLocks noChangeAspect="1"/>
          </p:cNvPicPr>
          <p:nvPr/>
        </p:nvPicPr>
        <p:blipFill>
          <a:blip r:embed="rId2"/>
          <a:stretch>
            <a:fillRect/>
          </a:stretch>
        </p:blipFill>
        <p:spPr>
          <a:xfrm>
            <a:off x="914400" y="1126180"/>
            <a:ext cx="3842172" cy="5243512"/>
          </a:xfrm>
          <a:prstGeom prst="rect">
            <a:avLst/>
          </a:prstGeom>
        </p:spPr>
      </p:pic>
      <p:sp>
        <p:nvSpPr>
          <p:cNvPr id="4" name="TextBox 3"/>
          <p:cNvSpPr txBox="1"/>
          <p:nvPr/>
        </p:nvSpPr>
        <p:spPr>
          <a:xfrm>
            <a:off x="5181601" y="1447800"/>
            <a:ext cx="3886200" cy="2246769"/>
          </a:xfrm>
          <a:prstGeom prst="rect">
            <a:avLst/>
          </a:prstGeom>
          <a:noFill/>
        </p:spPr>
        <p:txBody>
          <a:bodyPr wrap="square" rtlCol="0">
            <a:spAutoFit/>
          </a:bodyPr>
          <a:lstStyle/>
          <a:p>
            <a:pPr marL="342900" indent="-342900">
              <a:buAutoNum type="arabicParenR"/>
            </a:pPr>
            <a:r>
              <a:rPr lang="en-US" dirty="0" smtClean="0"/>
              <a:t>Spatial gradient of size at age, for both fishery and survey</a:t>
            </a:r>
          </a:p>
          <a:p>
            <a:pPr marL="342900" indent="-342900">
              <a:buAutoNum type="arabicParenR"/>
            </a:pPr>
            <a:endParaRPr lang="en-US" dirty="0"/>
          </a:p>
          <a:p>
            <a:pPr marL="342900" indent="-342900">
              <a:buAutoNum type="arabicParenR"/>
            </a:pPr>
            <a:r>
              <a:rPr lang="en-US" dirty="0" smtClean="0"/>
              <a:t>Within an area, fishery size at age is larger than survey size at age</a:t>
            </a:r>
          </a:p>
          <a:p>
            <a:pPr marL="342900" indent="-342900">
              <a:buAutoNum type="arabicParenR"/>
            </a:pPr>
            <a:endParaRPr lang="en-US" dirty="0"/>
          </a:p>
          <a:p>
            <a:pPr marL="342900" indent="-342900">
              <a:buAutoNum type="arabicParenR"/>
            </a:pPr>
            <a:r>
              <a:rPr lang="en-US" dirty="0" smtClean="0"/>
              <a:t>The model averages over the spatial areas. However, the spatial distribution of catch is different from the spatial distribution of survey biomass</a:t>
            </a:r>
            <a:endParaRPr lang="en-US" dirty="0"/>
          </a:p>
        </p:txBody>
      </p:sp>
    </p:spTree>
    <p:extLst>
      <p:ext uri="{BB962C8B-B14F-4D97-AF65-F5344CB8AC3E}">
        <p14:creationId xmlns:p14="http://schemas.microsoft.com/office/powerpoint/2010/main" val="37260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a:t>
            </a:r>
            <a:r>
              <a:rPr lang="en-US" dirty="0"/>
              <a:t>structure</a:t>
            </a:r>
            <a:br>
              <a:rPr lang="en-US" dirty="0"/>
            </a:br>
            <a:endParaRPr lang="en-US" dirty="0"/>
          </a:p>
        </p:txBody>
      </p:sp>
      <p:sp>
        <p:nvSpPr>
          <p:cNvPr id="6" name="Content Placeholder 2"/>
          <p:cNvSpPr>
            <a:spLocks noGrp="1"/>
          </p:cNvSpPr>
          <p:nvPr>
            <p:ph idx="1"/>
          </p:nvPr>
        </p:nvSpPr>
        <p:spPr>
          <a:xfrm>
            <a:off x="5257800" y="2895600"/>
            <a:ext cx="3429000" cy="1078707"/>
          </a:xfrm>
        </p:spPr>
        <p:txBody>
          <a:bodyPr>
            <a:normAutofit fontScale="77500" lnSpcReduction="20000"/>
          </a:bodyPr>
          <a:lstStyle/>
          <a:p>
            <a:pPr>
              <a:buNone/>
            </a:pPr>
            <a:r>
              <a:rPr lang="en-US" dirty="0" smtClean="0"/>
              <a:t>Older fish in the western Aleutian Islands (in most years) </a:t>
            </a:r>
          </a:p>
          <a:p>
            <a:pPr>
              <a:buNone/>
            </a:pPr>
            <a:endParaRPr lang="en-US" dirty="0" smtClean="0"/>
          </a:p>
          <a:p>
            <a:pPr>
              <a:buNone/>
            </a:pPr>
            <a:endParaRPr lang="en-US" dirty="0" smtClean="0"/>
          </a:p>
          <a:p>
            <a:pPr lvl="1">
              <a:buNone/>
            </a:pPr>
            <a:endParaRPr lang="en-US" dirty="0"/>
          </a:p>
        </p:txBody>
      </p:sp>
      <p:pic>
        <p:nvPicPr>
          <p:cNvPr id="3" name="Picture 2"/>
          <p:cNvPicPr>
            <a:picLocks noChangeAspect="1"/>
          </p:cNvPicPr>
          <p:nvPr/>
        </p:nvPicPr>
        <p:blipFill rotWithShape="1">
          <a:blip r:embed="rId2"/>
          <a:srcRect l="3759" t="6204" r="6776"/>
          <a:stretch/>
        </p:blipFill>
        <p:spPr>
          <a:xfrm>
            <a:off x="533400" y="1066800"/>
            <a:ext cx="3810000" cy="5169248"/>
          </a:xfrm>
          <a:prstGeom prst="rect">
            <a:avLst/>
          </a:prstGeom>
        </p:spPr>
      </p:pic>
    </p:spTree>
    <p:extLst>
      <p:ext uri="{BB962C8B-B14F-4D97-AF65-F5344CB8AC3E}">
        <p14:creationId xmlns:p14="http://schemas.microsoft.com/office/powerpoint/2010/main" val="93138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structure</a:t>
            </a:r>
            <a:br>
              <a:rPr lang="en-US" dirty="0"/>
            </a:br>
            <a:endParaRPr lang="en-US" dirty="0"/>
          </a:p>
        </p:txBody>
      </p:sp>
      <p:pic>
        <p:nvPicPr>
          <p:cNvPr id="4" name="Picture 3"/>
          <p:cNvPicPr>
            <a:picLocks noChangeAspect="1"/>
          </p:cNvPicPr>
          <p:nvPr/>
        </p:nvPicPr>
        <p:blipFill rotWithShape="1">
          <a:blip r:embed="rId2"/>
          <a:srcRect l="14307" t="14159" r="9946" b="10688"/>
          <a:stretch/>
        </p:blipFill>
        <p:spPr>
          <a:xfrm>
            <a:off x="228600" y="1447800"/>
            <a:ext cx="5565913" cy="4267200"/>
          </a:xfrm>
          <a:prstGeom prst="rect">
            <a:avLst/>
          </a:prstGeom>
        </p:spPr>
      </p:pic>
      <p:sp>
        <p:nvSpPr>
          <p:cNvPr id="5" name="Content Placeholder 2"/>
          <p:cNvSpPr>
            <a:spLocks noGrp="1"/>
          </p:cNvSpPr>
          <p:nvPr>
            <p:ph idx="1"/>
          </p:nvPr>
        </p:nvSpPr>
        <p:spPr>
          <a:xfrm>
            <a:off x="6019800" y="2895600"/>
            <a:ext cx="2667000" cy="1078707"/>
          </a:xfrm>
        </p:spPr>
        <p:txBody>
          <a:bodyPr>
            <a:normAutofit fontScale="70000" lnSpcReduction="20000"/>
          </a:bodyPr>
          <a:lstStyle/>
          <a:p>
            <a:pPr>
              <a:buNone/>
            </a:pPr>
            <a:r>
              <a:rPr lang="en-US" dirty="0" smtClean="0"/>
              <a:t>Older fish in the western Aleutian Islands (in most years) </a:t>
            </a:r>
          </a:p>
          <a:p>
            <a:pPr>
              <a:buNone/>
            </a:pPr>
            <a:endParaRPr lang="en-US" dirty="0" smtClean="0"/>
          </a:p>
          <a:p>
            <a:pPr>
              <a:buNone/>
            </a:pPr>
            <a:endParaRPr lang="en-US" dirty="0" smtClean="0"/>
          </a:p>
          <a:p>
            <a:pPr lvl="1">
              <a:buNone/>
            </a:pPr>
            <a:endParaRPr lang="en-US" dirty="0"/>
          </a:p>
        </p:txBody>
      </p:sp>
    </p:spTree>
    <p:extLst>
      <p:ext uri="{BB962C8B-B14F-4D97-AF65-F5344CB8AC3E}">
        <p14:creationId xmlns:p14="http://schemas.microsoft.com/office/powerpoint/2010/main" val="259357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(this is now the 3</a:t>
            </a:r>
            <a:r>
              <a:rPr lang="en-US" baseline="30000" dirty="0" smtClean="0"/>
              <a:t>rd</a:t>
            </a:r>
            <a:r>
              <a:rPr lang="en-US" dirty="0" smtClean="0"/>
              <a:t> stock structure evaluation for this stock)</a:t>
            </a:r>
          </a:p>
          <a:p>
            <a:r>
              <a:rPr lang="en-US" dirty="0" smtClean="0"/>
              <a:t>Harvest and population trends</a:t>
            </a:r>
          </a:p>
          <a:p>
            <a:r>
              <a:rPr lang="en-US" dirty="0" smtClean="0"/>
              <a:t>Barriers and phenotypic characters </a:t>
            </a:r>
            <a:r>
              <a:rPr lang="en-US" dirty="0"/>
              <a:t>(</a:t>
            </a:r>
            <a:r>
              <a:rPr lang="en-US" dirty="0" smtClean="0"/>
              <a:t>including growth and age/size structure) </a:t>
            </a:r>
          </a:p>
          <a:p>
            <a:r>
              <a:rPr lang="en-US" dirty="0" smtClean="0"/>
              <a:t>Behavior and movement</a:t>
            </a:r>
          </a:p>
          <a:p>
            <a:r>
              <a:rPr lang="en-US" dirty="0" smtClean="0"/>
              <a:t>Genetics</a:t>
            </a:r>
          </a:p>
          <a:p>
            <a:endParaRPr lang="en-US" dirty="0"/>
          </a:p>
          <a:p>
            <a:endParaRPr lang="en-US" dirty="0"/>
          </a:p>
        </p:txBody>
      </p:sp>
    </p:spTree>
    <p:extLst>
      <p:ext uri="{BB962C8B-B14F-4D97-AF65-F5344CB8AC3E}">
        <p14:creationId xmlns:p14="http://schemas.microsoft.com/office/powerpoint/2010/main" val="50958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Evidence for spatial stock structure remains (genetics, spatial differences in growth and age structure)</a:t>
            </a:r>
          </a:p>
          <a:p>
            <a:r>
              <a:rPr lang="en-US" dirty="0" smtClean="0"/>
              <a:t>Spatially allocating harvest is an effective approach for stocks with isolation-by-distance genetic structure (Spies at al. 2015) </a:t>
            </a:r>
          </a:p>
          <a:p>
            <a:r>
              <a:rPr lang="en-US" dirty="0" smtClean="0"/>
              <a:t>The mismatch in spatial structure between the stock and its management unit increases the risk of localized depletion and loss of yield. </a:t>
            </a:r>
          </a:p>
          <a:p>
            <a:endParaRPr lang="en-US" dirty="0"/>
          </a:p>
        </p:txBody>
      </p:sp>
    </p:spTree>
    <p:extLst>
      <p:ext uri="{BB962C8B-B14F-4D97-AF65-F5344CB8AC3E}">
        <p14:creationId xmlns:p14="http://schemas.microsoft.com/office/powerpoint/2010/main" val="2381960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one more thing . . . </a:t>
            </a:r>
            <a:endParaRPr lang="en-US" dirty="0"/>
          </a:p>
        </p:txBody>
      </p:sp>
      <p:sp>
        <p:nvSpPr>
          <p:cNvPr id="3" name="Content Placeholder 2"/>
          <p:cNvSpPr>
            <a:spLocks noGrp="1"/>
          </p:cNvSpPr>
          <p:nvPr>
            <p:ph idx="1"/>
          </p:nvPr>
        </p:nvSpPr>
        <p:spPr>
          <a:xfrm>
            <a:off x="457200" y="1207293"/>
            <a:ext cx="8229600" cy="2526507"/>
          </a:xfrm>
        </p:spPr>
        <p:txBody>
          <a:bodyPr>
            <a:normAutofit fontScale="92500" lnSpcReduction="10000"/>
          </a:bodyPr>
          <a:lstStyle/>
          <a:p>
            <a:pPr marL="0" indent="0">
              <a:buNone/>
            </a:pPr>
            <a:r>
              <a:rPr lang="en-US" sz="2400" dirty="0" smtClean="0"/>
              <a:t>SSC </a:t>
            </a:r>
            <a:r>
              <a:rPr lang="en-US" sz="2400" dirty="0"/>
              <a:t>(December, 2019). </a:t>
            </a:r>
            <a:r>
              <a:rPr lang="en-US" sz="2400" i="1" dirty="0"/>
              <a:t>The SSC also notes that the aging error matrix is currently based on GOA northern rockfish information and requests that it be updated using BSAI information, if possible.</a:t>
            </a:r>
            <a:endParaRPr lang="en-US" sz="2400" dirty="0"/>
          </a:p>
          <a:p>
            <a:pPr marL="0" indent="0">
              <a:buNone/>
            </a:pPr>
            <a:endParaRPr lang="en-US" sz="2400" dirty="0" smtClean="0"/>
          </a:p>
          <a:p>
            <a:pPr marL="0" indent="0">
              <a:buNone/>
            </a:pPr>
            <a:r>
              <a:rPr lang="en-US" sz="2400" dirty="0" smtClean="0"/>
              <a:t>I was not able to complete this for the 2021 assessment, but plan on working on this for the 2023 assessment. Sensitivity runs conducted in 2021 suggest that it may not have a large effect on the model</a:t>
            </a:r>
            <a:endParaRPr lang="en-US" sz="2400" dirty="0"/>
          </a:p>
        </p:txBody>
      </p:sp>
      <p:pic>
        <p:nvPicPr>
          <p:cNvPr id="4" name="Picture 3"/>
          <p:cNvPicPr>
            <a:picLocks noChangeAspect="1"/>
          </p:cNvPicPr>
          <p:nvPr/>
        </p:nvPicPr>
        <p:blipFill>
          <a:blip r:embed="rId2"/>
          <a:stretch>
            <a:fillRect/>
          </a:stretch>
        </p:blipFill>
        <p:spPr>
          <a:xfrm>
            <a:off x="579474" y="3701902"/>
            <a:ext cx="3962400" cy="2610422"/>
          </a:xfrm>
          <a:prstGeom prst="rect">
            <a:avLst/>
          </a:prstGeom>
        </p:spPr>
      </p:pic>
      <p:sp>
        <p:nvSpPr>
          <p:cNvPr id="5" name="TextBox 4"/>
          <p:cNvSpPr txBox="1"/>
          <p:nvPr/>
        </p:nvSpPr>
        <p:spPr>
          <a:xfrm>
            <a:off x="4572000" y="4876800"/>
            <a:ext cx="1119217" cy="307777"/>
          </a:xfrm>
          <a:prstGeom prst="rect">
            <a:avLst/>
          </a:prstGeom>
          <a:noFill/>
        </p:spPr>
        <p:txBody>
          <a:bodyPr wrap="none" rtlCol="0">
            <a:spAutoFit/>
          </a:bodyPr>
          <a:lstStyle/>
          <a:p>
            <a:r>
              <a:rPr lang="en-US" dirty="0" smtClean="0">
                <a:solidFill>
                  <a:srgbClr val="FF0000"/>
                </a:solidFill>
              </a:rPr>
              <a:t>2019 model</a:t>
            </a:r>
            <a:endParaRPr lang="en-US" dirty="0">
              <a:solidFill>
                <a:srgbClr val="FF0000"/>
              </a:solidFill>
            </a:endParaRPr>
          </a:p>
        </p:txBody>
      </p:sp>
      <p:sp>
        <p:nvSpPr>
          <p:cNvPr id="6" name="TextBox 5"/>
          <p:cNvSpPr txBox="1"/>
          <p:nvPr/>
        </p:nvSpPr>
        <p:spPr>
          <a:xfrm>
            <a:off x="4648200" y="4191000"/>
            <a:ext cx="2778325" cy="307777"/>
          </a:xfrm>
          <a:prstGeom prst="rect">
            <a:avLst/>
          </a:prstGeom>
          <a:noFill/>
        </p:spPr>
        <p:txBody>
          <a:bodyPr wrap="none" rtlCol="0">
            <a:spAutoFit/>
          </a:bodyPr>
          <a:lstStyle/>
          <a:p>
            <a:r>
              <a:rPr lang="en-US" dirty="0" smtClean="0"/>
              <a:t>3 different options for aging error</a:t>
            </a:r>
            <a:endParaRPr lang="en-US" dirty="0"/>
          </a:p>
        </p:txBody>
      </p:sp>
      <p:cxnSp>
        <p:nvCxnSpPr>
          <p:cNvPr id="8" name="Straight Arrow Connector 7"/>
          <p:cNvCxnSpPr/>
          <p:nvPr/>
        </p:nvCxnSpPr>
        <p:spPr>
          <a:xfrm flipH="1" flipV="1">
            <a:off x="4175937" y="4498777"/>
            <a:ext cx="396063" cy="378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1"/>
          </p:cNvCxnSpPr>
          <p:nvPr/>
        </p:nvCxnSpPr>
        <p:spPr>
          <a:xfrm flipH="1" flipV="1">
            <a:off x="4358907" y="4255781"/>
            <a:ext cx="289293" cy="891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7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Stock Structure report </a:t>
            </a:r>
            <a:endParaRPr lang="en-US" dirty="0"/>
          </a:p>
        </p:txBody>
      </p:sp>
      <p:sp>
        <p:nvSpPr>
          <p:cNvPr id="3" name="Content Placeholder 2"/>
          <p:cNvSpPr>
            <a:spLocks noGrp="1"/>
          </p:cNvSpPr>
          <p:nvPr>
            <p:ph idx="1"/>
          </p:nvPr>
        </p:nvSpPr>
        <p:spPr>
          <a:xfrm>
            <a:off x="457200" y="1207293"/>
            <a:ext cx="8229600" cy="4126707"/>
          </a:xfrm>
        </p:spPr>
        <p:txBody>
          <a:bodyPr>
            <a:normAutofit fontScale="55000" lnSpcReduction="20000"/>
          </a:bodyPr>
          <a:lstStyle/>
          <a:p>
            <a:r>
              <a:rPr lang="en-US" dirty="0" smtClean="0"/>
              <a:t>Original stock structure template applied in 2012</a:t>
            </a:r>
          </a:p>
          <a:p>
            <a:pPr lvl="1"/>
            <a:r>
              <a:rPr lang="en-US" dirty="0" smtClean="0"/>
              <a:t>Spatial genetic structure (dispersal distances on order of 100 - 200 km; </a:t>
            </a:r>
            <a:r>
              <a:rPr lang="en-US" dirty="0" err="1" smtClean="0"/>
              <a:t>Gharrett</a:t>
            </a:r>
            <a:r>
              <a:rPr lang="en-US" dirty="0" smtClean="0"/>
              <a:t> et al. 2012)</a:t>
            </a:r>
          </a:p>
          <a:p>
            <a:pPr lvl="1"/>
            <a:r>
              <a:rPr lang="en-US" dirty="0" smtClean="0"/>
              <a:t>Growth differences between areas</a:t>
            </a:r>
          </a:p>
          <a:p>
            <a:pPr lvl="1"/>
            <a:r>
              <a:rPr lang="en-US" dirty="0" smtClean="0"/>
              <a:t>Spatial differences in exploitation rates</a:t>
            </a:r>
          </a:p>
          <a:p>
            <a:pPr lvl="1"/>
            <a:r>
              <a:rPr lang="en-US" dirty="0" smtClean="0"/>
              <a:t>Spatial differences in bycatch rates in the Atka mackerel fishery  </a:t>
            </a:r>
          </a:p>
          <a:p>
            <a:pPr marL="457200" lvl="1" indent="0">
              <a:buNone/>
            </a:pPr>
            <a:endParaRPr lang="en-US" dirty="0" smtClean="0"/>
          </a:p>
          <a:p>
            <a:r>
              <a:rPr lang="en-US" dirty="0" smtClean="0"/>
              <a:t>BSAI Plan Team interpretation (September, 2012 minutes):</a:t>
            </a:r>
          </a:p>
          <a:p>
            <a:pPr lvl="1"/>
            <a:r>
              <a:rPr lang="en-US" dirty="0" smtClean="0"/>
              <a:t>Evidence of stock structure</a:t>
            </a:r>
          </a:p>
          <a:p>
            <a:pPr lvl="1"/>
            <a:r>
              <a:rPr lang="en-US" dirty="0" smtClean="0"/>
              <a:t>Splitting the ABC would not decrease mortality</a:t>
            </a:r>
          </a:p>
          <a:p>
            <a:pPr lvl="1"/>
            <a:r>
              <a:rPr lang="en-US" dirty="0"/>
              <a:t>Economic losses, increased regulatory discards, and management difficulty were considered </a:t>
            </a:r>
            <a:endParaRPr lang="en-US" dirty="0" smtClean="0"/>
          </a:p>
          <a:p>
            <a:pPr lvl="1"/>
            <a:r>
              <a:rPr lang="en-US" dirty="0" smtClean="0"/>
              <a:t>“Stepping back” from default advice (JPT, Sept 2010) of adopting subarea ABCs</a:t>
            </a:r>
          </a:p>
          <a:p>
            <a:pPr lvl="1"/>
            <a:r>
              <a:rPr lang="en-US" dirty="0" smtClean="0"/>
              <a:t>Spatial management of harvest is a policy decision that needs to be considered in a larger forum  </a:t>
            </a:r>
          </a:p>
          <a:p>
            <a:pPr marL="0" indent="0">
              <a:buNone/>
            </a:pPr>
            <a:endParaRPr lang="en-US" dirty="0" smtClean="0"/>
          </a:p>
          <a:p>
            <a:endParaRPr lang="en-US" dirty="0"/>
          </a:p>
          <a:p>
            <a:pPr marL="0" indent="0">
              <a:buNone/>
            </a:pPr>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Stock Assessment</a:t>
            </a:r>
            <a:endParaRPr lang="en-US" dirty="0"/>
          </a:p>
        </p:txBody>
      </p:sp>
      <p:sp>
        <p:nvSpPr>
          <p:cNvPr id="3" name="Content Placeholder 2"/>
          <p:cNvSpPr>
            <a:spLocks noGrp="1"/>
          </p:cNvSpPr>
          <p:nvPr>
            <p:ph idx="1"/>
          </p:nvPr>
        </p:nvSpPr>
        <p:spPr/>
        <p:txBody>
          <a:bodyPr>
            <a:normAutofit/>
          </a:bodyPr>
          <a:lstStyle/>
          <a:p>
            <a:r>
              <a:rPr lang="en-US" dirty="0"/>
              <a:t>Information on high exploitation </a:t>
            </a:r>
            <a:r>
              <a:rPr lang="en-US" dirty="0" smtClean="0"/>
              <a:t>rates (particularly in the eastern and western AI) </a:t>
            </a:r>
            <a:r>
              <a:rPr lang="en-US" dirty="0"/>
              <a:t>and targeted </a:t>
            </a:r>
            <a:r>
              <a:rPr lang="en-US" dirty="0" smtClean="0"/>
              <a:t>fishing was </a:t>
            </a:r>
            <a:r>
              <a:rPr lang="en-US" dirty="0"/>
              <a:t>presented to the BSAI Plan Team in September, 2015</a:t>
            </a:r>
          </a:p>
          <a:p>
            <a:r>
              <a:rPr lang="en-US" dirty="0" smtClean="0"/>
              <a:t>The Plan </a:t>
            </a:r>
            <a:r>
              <a:rPr lang="en-US" dirty="0"/>
              <a:t>Team requested </a:t>
            </a:r>
            <a:r>
              <a:rPr lang="en-US" dirty="0" smtClean="0"/>
              <a:t>that if the eastern AI catch looked high in August, 2016, an updated stock structure template be presented in September, 2016</a:t>
            </a:r>
            <a:endParaRPr lang="en-US" dirty="0"/>
          </a:p>
        </p:txBody>
      </p:sp>
    </p:spTree>
    <p:extLst>
      <p:ext uri="{BB962C8B-B14F-4D97-AF65-F5344CB8AC3E}">
        <p14:creationId xmlns:p14="http://schemas.microsoft.com/office/powerpoint/2010/main" val="272889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Stock Structure report</a:t>
            </a:r>
            <a:endParaRPr lang="en-US" dirty="0"/>
          </a:p>
        </p:txBody>
      </p:sp>
      <p:sp>
        <p:nvSpPr>
          <p:cNvPr id="3" name="Content Placeholder 2"/>
          <p:cNvSpPr>
            <a:spLocks noGrp="1"/>
          </p:cNvSpPr>
          <p:nvPr>
            <p:ph idx="1"/>
          </p:nvPr>
        </p:nvSpPr>
        <p:spPr/>
        <p:txBody>
          <a:bodyPr>
            <a:normAutofit fontScale="92500"/>
          </a:bodyPr>
          <a:lstStyle/>
          <a:p>
            <a:r>
              <a:rPr lang="en-US" dirty="0" smtClean="0"/>
              <a:t>Catches in 2016 were not estimated to exceed hypothetical subarea ABCs</a:t>
            </a:r>
          </a:p>
          <a:p>
            <a:r>
              <a:rPr lang="en-US" dirty="0" smtClean="0"/>
              <a:t>The nature of directed fishing for BSAI northern rockfish was further quantified. </a:t>
            </a:r>
          </a:p>
          <a:p>
            <a:r>
              <a:rPr lang="en-US" dirty="0" smtClean="0"/>
              <a:t>The BSAI Plan Team recommended that subarea catches and comparisons to reference levels (i.e., exploitation rates) be provided in on-year assessments. Further stock structure reports are not necessary unless new information becomes available.   </a:t>
            </a:r>
            <a:endParaRPr lang="en-US" dirty="0"/>
          </a:p>
        </p:txBody>
      </p:sp>
    </p:spTree>
    <p:extLst>
      <p:ext uri="{BB962C8B-B14F-4D97-AF65-F5344CB8AC3E}">
        <p14:creationId xmlns:p14="http://schemas.microsoft.com/office/powerpoint/2010/main" val="123503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SSC request for stock structure update (December, 2021)</a:t>
            </a:r>
            <a:endParaRPr lang="en-US"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i="1" dirty="0"/>
              <a:t>A final concern that the SSC wishes to elevate is the potential for a mismatch in the spatial structure of this stock, as noted by the assessment author. A stock structure evaluation was completed as an appendix to the 2012 assessment. This included information on an area-specific evaluation of growth using AI survey data that indicated differences in growth among AI subareas, EBS and the GOA. Genetic data also supported stock structure at a smaller spatial scale than currently used for management. Given the concerns described by the assessment author and the recent interest in directed targeting of northern rockfish, the SSC suggests updating the information presented in the stock structure appendix for the next full assessment in 2023, given that it will be more than 10 years old at that time and there may be new survey information available.</a:t>
            </a:r>
            <a:endParaRPr lang="en-US" dirty="0"/>
          </a:p>
          <a:p>
            <a:endParaRPr lang="en-US" dirty="0"/>
          </a:p>
        </p:txBody>
      </p:sp>
    </p:spTree>
    <p:extLst>
      <p:ext uri="{BB962C8B-B14F-4D97-AF65-F5344CB8AC3E}">
        <p14:creationId xmlns:p14="http://schemas.microsoft.com/office/powerpoint/2010/main" val="279222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28600"/>
            <a:ext cx="2438400" cy="762000"/>
          </a:xfrm>
        </p:spPr>
        <p:txBody>
          <a:bodyPr>
            <a:normAutofit fontScale="90000"/>
          </a:bodyPr>
          <a:lstStyle/>
          <a:p>
            <a:r>
              <a:rPr lang="en-US" dirty="0" smtClean="0"/>
              <a:t>Trends in survey biomass estimates</a:t>
            </a:r>
            <a:endParaRPr lang="en-US" dirty="0"/>
          </a:p>
        </p:txBody>
      </p:sp>
      <p:pic>
        <p:nvPicPr>
          <p:cNvPr id="3" name="Picture 2"/>
          <p:cNvPicPr>
            <a:picLocks noChangeAspect="1"/>
          </p:cNvPicPr>
          <p:nvPr/>
        </p:nvPicPr>
        <p:blipFill>
          <a:blip r:embed="rId2"/>
          <a:stretch>
            <a:fillRect/>
          </a:stretch>
        </p:blipFill>
        <p:spPr>
          <a:xfrm>
            <a:off x="457200" y="381000"/>
            <a:ext cx="5197404" cy="5481637"/>
          </a:xfrm>
          <a:prstGeom prst="rect">
            <a:avLst/>
          </a:prstGeom>
        </p:spPr>
      </p:pic>
    </p:spTree>
    <p:extLst>
      <p:ext uri="{BB962C8B-B14F-4D97-AF65-F5344CB8AC3E}">
        <p14:creationId xmlns:p14="http://schemas.microsoft.com/office/powerpoint/2010/main" val="2117589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 and population trends</a:t>
            </a:r>
            <a:endParaRPr lang="en-US" dirty="0"/>
          </a:p>
        </p:txBody>
      </p:sp>
      <p:sp>
        <p:nvSpPr>
          <p:cNvPr id="3" name="Content Placeholder 2"/>
          <p:cNvSpPr>
            <a:spLocks noGrp="1"/>
          </p:cNvSpPr>
          <p:nvPr>
            <p:ph idx="1"/>
          </p:nvPr>
        </p:nvSpPr>
        <p:spPr/>
        <p:txBody>
          <a:bodyPr/>
          <a:lstStyle/>
          <a:p>
            <a:r>
              <a:rPr lang="en-US" dirty="0" smtClean="0"/>
              <a:t>Catches have been increasing ( &gt; 4x increase from 2013) </a:t>
            </a:r>
          </a:p>
          <a:p>
            <a:r>
              <a:rPr lang="en-US" dirty="0" smtClean="0"/>
              <a:t>2023 catch (~9500 t to date) is close to TAC, but below ABC</a:t>
            </a:r>
          </a:p>
        </p:txBody>
      </p:sp>
      <p:pic>
        <p:nvPicPr>
          <p:cNvPr id="4" name="Picture 3"/>
          <p:cNvPicPr>
            <a:picLocks noChangeAspect="1"/>
          </p:cNvPicPr>
          <p:nvPr/>
        </p:nvPicPr>
        <p:blipFill>
          <a:blip r:embed="rId2"/>
          <a:stretch>
            <a:fillRect/>
          </a:stretch>
        </p:blipFill>
        <p:spPr>
          <a:xfrm>
            <a:off x="2895600" y="3104955"/>
            <a:ext cx="5257800" cy="2670482"/>
          </a:xfrm>
          <a:prstGeom prst="rect">
            <a:avLst/>
          </a:prstGeom>
        </p:spPr>
      </p:pic>
    </p:spTree>
    <p:extLst>
      <p:ext uri="{BB962C8B-B14F-4D97-AF65-F5344CB8AC3E}">
        <p14:creationId xmlns:p14="http://schemas.microsoft.com/office/powerpoint/2010/main" val="3488094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concentration of harvest</a:t>
            </a:r>
            <a:endParaRPr lang="en-US" dirty="0"/>
          </a:p>
        </p:txBody>
      </p:sp>
      <p:sp>
        <p:nvSpPr>
          <p:cNvPr id="7" name="Content Placeholder 2"/>
          <p:cNvSpPr>
            <a:spLocks noGrp="1"/>
          </p:cNvSpPr>
          <p:nvPr>
            <p:ph idx="1"/>
          </p:nvPr>
        </p:nvSpPr>
        <p:spPr>
          <a:xfrm>
            <a:off x="457200" y="1207293"/>
            <a:ext cx="8229600" cy="1078707"/>
          </a:xfrm>
        </p:spPr>
        <p:txBody>
          <a:bodyPr>
            <a:normAutofit fontScale="77500" lnSpcReduction="20000"/>
          </a:bodyPr>
          <a:lstStyle/>
          <a:p>
            <a:pPr>
              <a:buNone/>
            </a:pPr>
            <a:r>
              <a:rPr lang="en-US" dirty="0" smtClean="0"/>
              <a:t>	</a:t>
            </a:r>
            <a:r>
              <a:rPr lang="en-US" i="1" dirty="0" smtClean="0"/>
              <a:t>U</a:t>
            </a:r>
            <a:r>
              <a:rPr lang="en-US" i="1" baseline="-25000" dirty="0" smtClean="0"/>
              <a:t>F40%</a:t>
            </a:r>
            <a:r>
              <a:rPr lang="en-US" dirty="0" smtClean="0"/>
              <a:t> – the exploitation rate associated with fishing at F40% (affected by selectivity, numbers at age, maturity, and size at age) </a:t>
            </a:r>
          </a:p>
          <a:p>
            <a:pPr>
              <a:buNone/>
            </a:pPr>
            <a:endParaRPr lang="en-US" dirty="0" smtClean="0"/>
          </a:p>
          <a:p>
            <a:pPr>
              <a:buNone/>
            </a:pPr>
            <a:endParaRPr lang="en-US" dirty="0" smtClean="0"/>
          </a:p>
          <a:p>
            <a:pPr lvl="1">
              <a:buNone/>
            </a:pPr>
            <a:endParaRPr lang="en-US" dirty="0"/>
          </a:p>
        </p:txBody>
      </p:sp>
      <p:pic>
        <p:nvPicPr>
          <p:cNvPr id="4" name="Picture 3"/>
          <p:cNvPicPr>
            <a:picLocks noChangeAspect="1"/>
          </p:cNvPicPr>
          <p:nvPr/>
        </p:nvPicPr>
        <p:blipFill>
          <a:blip r:embed="rId2"/>
          <a:stretch>
            <a:fillRect/>
          </a:stretch>
        </p:blipFill>
        <p:spPr>
          <a:xfrm>
            <a:off x="914400" y="2044094"/>
            <a:ext cx="6096000" cy="3947132"/>
          </a:xfrm>
          <a:prstGeom prst="rect">
            <a:avLst/>
          </a:prstGeom>
        </p:spPr>
      </p:pic>
    </p:spTree>
    <p:extLst>
      <p:ext uri="{BB962C8B-B14F-4D97-AF65-F5344CB8AC3E}">
        <p14:creationId xmlns:p14="http://schemas.microsoft.com/office/powerpoint/2010/main" val="376181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5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TotalTime>
  <Words>1139</Words>
  <Application>Microsoft Office PowerPoint</Application>
  <PresentationFormat>On-screen Show (4:3)</PresentationFormat>
  <Paragraphs>123</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Arial Narrow Bold</vt:lpstr>
      <vt:lpstr>Calibri</vt:lpstr>
      <vt:lpstr>Times New Roman</vt:lpstr>
      <vt:lpstr>5_NOAA Fisheries Content Slides</vt:lpstr>
      <vt:lpstr>NOAA Title Options</vt:lpstr>
      <vt:lpstr>Re-evaluation of stock structure for Bering Sea/Aleutian Islands northern rockfish*  Paul Spencer Alaska Fisheries Science Center    </vt:lpstr>
      <vt:lpstr>Outline</vt:lpstr>
      <vt:lpstr>2012 Stock Structure report </vt:lpstr>
      <vt:lpstr>2015 Stock Assessment</vt:lpstr>
      <vt:lpstr>2016 Stock Structure report</vt:lpstr>
      <vt:lpstr>SSC request for stock structure update (December, 2021)</vt:lpstr>
      <vt:lpstr>Trends in survey biomass estimates</vt:lpstr>
      <vt:lpstr>Harvest and population trends</vt:lpstr>
      <vt:lpstr>Spatial concentration of harvest</vt:lpstr>
      <vt:lpstr>Dates of fishery openings, BSAI northern rockfish (Sources: https://alaskafisheries.noaa.gov/status-of-fisheries/ https://www.fisheries.noaa.gov/news-and-announcements/bulletins)</vt:lpstr>
      <vt:lpstr>Rockfish hauls identified as targeting northern rockfish  From Observer data, with rockfish hauls determined by the Alaska Regional Office. Northern rockfish hauls are rockfish hauls in which northern rockfish in the dominant rockfish species in the catch  </vt:lpstr>
      <vt:lpstr>Proportion of catch by target fishery (for observed hauls)</vt:lpstr>
      <vt:lpstr>Percent of northern rockfish in haul catch, by target</vt:lpstr>
      <vt:lpstr>Distribution of the percent of northern rockfish in haul catch, for northern rockfish target hauls</vt:lpstr>
      <vt:lpstr>Summary of previous information</vt:lpstr>
      <vt:lpstr>Research Study on how to manage stocks with isolation-by-distance (Spies et al. 2015, CJFAS)</vt:lpstr>
      <vt:lpstr>Computation of fishery and survey size at age</vt:lpstr>
      <vt:lpstr>Age structure </vt:lpstr>
      <vt:lpstr>Age structure </vt:lpstr>
      <vt:lpstr>Conclusions</vt:lpstr>
      <vt:lpstr>Just one more thing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Fisheries Climate Vulnerability Assessment (NEVA): First Implementation of a National Methodology</dc:title>
  <dc:creator>Wendy_Morrison</dc:creator>
  <cp:lastModifiedBy>Paul Spencer</cp:lastModifiedBy>
  <cp:revision>232</cp:revision>
  <cp:lastPrinted>2015-03-17T20:47:49Z</cp:lastPrinted>
  <dcterms:modified xsi:type="dcterms:W3CDTF">2023-09-12T22:01:07Z</dcterms:modified>
</cp:coreProperties>
</file>