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9" r:id="rId2"/>
  </p:sldMasterIdLst>
  <p:notesMasterIdLst>
    <p:notesMasterId r:id="rId28"/>
  </p:notesMasterIdLst>
  <p:sldIdLst>
    <p:sldId id="256" r:id="rId3"/>
    <p:sldId id="260" r:id="rId4"/>
    <p:sldId id="261" r:id="rId5"/>
    <p:sldId id="273" r:id="rId6"/>
    <p:sldId id="263" r:id="rId7"/>
    <p:sldId id="262" r:id="rId8"/>
    <p:sldId id="265" r:id="rId9"/>
    <p:sldId id="266" r:id="rId10"/>
    <p:sldId id="276" r:id="rId11"/>
    <p:sldId id="277" r:id="rId12"/>
    <p:sldId id="281" r:id="rId13"/>
    <p:sldId id="278" r:id="rId14"/>
    <p:sldId id="282" r:id="rId15"/>
    <p:sldId id="279" r:id="rId16"/>
    <p:sldId id="283" r:id="rId17"/>
    <p:sldId id="285" r:id="rId18"/>
    <p:sldId id="286" r:id="rId19"/>
    <p:sldId id="280" r:id="rId20"/>
    <p:sldId id="287" r:id="rId21"/>
    <p:sldId id="288" r:id="rId22"/>
    <p:sldId id="289" r:id="rId23"/>
    <p:sldId id="272" r:id="rId24"/>
    <p:sldId id="275" r:id="rId25"/>
    <p:sldId id="274" r:id="rId26"/>
    <p:sldId id="29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ctsgRsm2kXNa3roTk/IJOMbrd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The goal of the climate change module is to facilitate and support equitable climate change adaptation pathways and long-term resilience for the coupled social-ecological system of the Eastern Bering Sea (see geographic description in the FEP [ add link] ) . This module will support the capacity to i) evaluate management tools to develop incremental (normative) adaptation measures to preserve livelihoods, health and wellbeing across fisheries and dependent coastal communities, and, ii) enable transformative adaptation needed to ensure the productivity and sustainability of the coupled social-ecological Bering Sea system. To achieve this, the climate change module will be used to synthesize current knowledge regarding climate change effects on the EBS system, identify potential climate-resilient management measures that can improve adaptive capacity and avoid maladaptation (Figure 1), evaluate the risks, timescales, and probability of success of various climate-resilient management policies under future scenarios of change; and provide prioritized recommendations for actions that could be taken to advance the goals and minimize the risks identified. </a:t>
            </a:r>
            <a:endParaRPr/>
          </a:p>
          <a:p>
            <a:pPr marL="457200" marR="0" lvl="0" indent="-228600" algn="l" rtl="0">
              <a:lnSpc>
                <a:spcPct val="100000"/>
              </a:lnSpc>
              <a:spcBef>
                <a:spcPts val="0"/>
              </a:spcBef>
              <a:spcAft>
                <a:spcPts val="0"/>
              </a:spcAft>
              <a:buSzPts val="1400"/>
              <a:buNone/>
            </a:pPr>
            <a:endParaRPr/>
          </a:p>
        </p:txBody>
      </p:sp>
      <p:sp>
        <p:nvSpPr>
          <p:cNvPr id="311" name="Google Shape;3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ca689abc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dca689ab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ca689abc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dca689ab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71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ca689abcd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dca689abcd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ca689abcd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dca689abcd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f94d9910f_0_1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1f94d9910f_0_12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f94d9910f_0_12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11f94d9910f_0_12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ca689abc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dca689abc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45"/>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5"/>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rial"/>
              <a:buNone/>
              <a:defRPr sz="360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5"/>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3" name="Google Shape;23;p4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45"/>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0"/>
        <p:cNvGrpSpPr/>
        <p:nvPr/>
      </p:nvGrpSpPr>
      <p:grpSpPr>
        <a:xfrm>
          <a:off x="0" y="0"/>
          <a:ext cx="0" cy="0"/>
          <a:chOff x="0" y="0"/>
          <a:chExt cx="0" cy="0"/>
        </a:xfrm>
      </p:grpSpPr>
      <p:sp>
        <p:nvSpPr>
          <p:cNvPr id="101" name="Google Shape;101;p61"/>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1"/>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1"/>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4" name="Google Shape;104;p61"/>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1"/>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61"/>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8"/>
        <p:cNvGrpSpPr/>
        <p:nvPr/>
      </p:nvGrpSpPr>
      <p:grpSpPr>
        <a:xfrm>
          <a:off x="0" y="0"/>
          <a:ext cx="0" cy="0"/>
          <a:chOff x="0" y="0"/>
          <a:chExt cx="0" cy="0"/>
        </a:xfrm>
      </p:grpSpPr>
      <p:sp>
        <p:nvSpPr>
          <p:cNvPr id="109" name="Google Shape;109;p62"/>
          <p:cNvSpPr/>
          <p:nvPr/>
        </p:nvSpPr>
        <p:spPr>
          <a:xfrm>
            <a:off x="335863" y="5141975"/>
            <a:ext cx="8468145"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2"/>
          <p:cNvSpPr txBox="1">
            <a:spLocks noGrp="1"/>
          </p:cNvSpPr>
          <p:nvPr>
            <p:ph type="title"/>
          </p:nvPr>
        </p:nvSpPr>
        <p:spPr>
          <a:xfrm>
            <a:off x="435895" y="3043911"/>
            <a:ext cx="8272211"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700"/>
              <a:buFont typeface="Arial"/>
              <a:buNone/>
              <a:defRPr sz="27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2"/>
          <p:cNvSpPr txBox="1">
            <a:spLocks noGrp="1"/>
          </p:cNvSpPr>
          <p:nvPr>
            <p:ph type="body" idx="1"/>
          </p:nvPr>
        </p:nvSpPr>
        <p:spPr>
          <a:xfrm>
            <a:off x="435895" y="4541417"/>
            <a:ext cx="827221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242"/>
              <a:buNone/>
              <a:defRPr sz="1350" cap="none">
                <a:solidFill>
                  <a:schemeClr val="accent2"/>
                </a:solidFill>
              </a:defRPr>
            </a:lvl1pPr>
            <a:lvl2pPr marL="914400" lvl="1" indent="-228600" algn="l">
              <a:spcBef>
                <a:spcPts val="600"/>
              </a:spcBef>
              <a:spcAft>
                <a:spcPts val="0"/>
              </a:spcAft>
              <a:buSzPts val="1242"/>
              <a:buNone/>
              <a:defRPr sz="1350">
                <a:solidFill>
                  <a:srgbClr val="888888"/>
                </a:solidFill>
              </a:defRPr>
            </a:lvl2pPr>
            <a:lvl3pPr marL="1371600" lvl="2" indent="-228600" algn="l">
              <a:spcBef>
                <a:spcPts val="600"/>
              </a:spcBef>
              <a:spcAft>
                <a:spcPts val="0"/>
              </a:spcAft>
              <a:buSzPts val="1104"/>
              <a:buNone/>
              <a:defRPr sz="1200">
                <a:solidFill>
                  <a:srgbClr val="888888"/>
                </a:solidFill>
              </a:defRPr>
            </a:lvl3pPr>
            <a:lvl4pPr marL="1828800" lvl="3" indent="-228600" algn="l">
              <a:spcBef>
                <a:spcPts val="600"/>
              </a:spcBef>
              <a:spcAft>
                <a:spcPts val="0"/>
              </a:spcAft>
              <a:buSzPts val="966"/>
              <a:buNone/>
              <a:defRPr sz="1050">
                <a:solidFill>
                  <a:srgbClr val="888888"/>
                </a:solidFill>
              </a:defRPr>
            </a:lvl4pPr>
            <a:lvl5pPr marL="2286000" lvl="4" indent="-228600" algn="l">
              <a:spcBef>
                <a:spcPts val="600"/>
              </a:spcBef>
              <a:spcAft>
                <a:spcPts val="0"/>
              </a:spcAft>
              <a:buSzPts val="966"/>
              <a:buNone/>
              <a:defRPr sz="1050">
                <a:solidFill>
                  <a:srgbClr val="888888"/>
                </a:solidFill>
              </a:defRPr>
            </a:lvl5pPr>
            <a:lvl6pPr marL="2743200" lvl="5" indent="-228600" algn="l">
              <a:spcBef>
                <a:spcPts val="600"/>
              </a:spcBef>
              <a:spcAft>
                <a:spcPts val="0"/>
              </a:spcAft>
              <a:buSzPts val="966"/>
              <a:buNone/>
              <a:defRPr sz="1050">
                <a:solidFill>
                  <a:srgbClr val="888888"/>
                </a:solidFill>
              </a:defRPr>
            </a:lvl6pPr>
            <a:lvl7pPr marL="3200400" lvl="6" indent="-228600" algn="l">
              <a:spcBef>
                <a:spcPts val="600"/>
              </a:spcBef>
              <a:spcAft>
                <a:spcPts val="0"/>
              </a:spcAft>
              <a:buSzPts val="966"/>
              <a:buNone/>
              <a:defRPr sz="1050">
                <a:solidFill>
                  <a:srgbClr val="888888"/>
                </a:solidFill>
              </a:defRPr>
            </a:lvl7pPr>
            <a:lvl8pPr marL="3657600" lvl="7" indent="-228600" algn="l">
              <a:spcBef>
                <a:spcPts val="600"/>
              </a:spcBef>
              <a:spcAft>
                <a:spcPts val="0"/>
              </a:spcAft>
              <a:buSzPts val="966"/>
              <a:buNone/>
              <a:defRPr sz="1050">
                <a:solidFill>
                  <a:srgbClr val="888888"/>
                </a:solidFill>
              </a:defRPr>
            </a:lvl8pPr>
            <a:lvl9pPr marL="4114800" lvl="8" indent="-228600" algn="l">
              <a:spcBef>
                <a:spcPts val="600"/>
              </a:spcBef>
              <a:spcAft>
                <a:spcPts val="600"/>
              </a:spcAft>
              <a:buSzPts val="966"/>
              <a:buNone/>
              <a:defRPr sz="1050">
                <a:solidFill>
                  <a:srgbClr val="888888"/>
                </a:solidFill>
              </a:defRPr>
            </a:lvl9pPr>
          </a:lstStyle>
          <a:p>
            <a:endParaRPr/>
          </a:p>
        </p:txBody>
      </p:sp>
      <p:sp>
        <p:nvSpPr>
          <p:cNvPr id="112" name="Google Shape;112;p62"/>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2"/>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62"/>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16" name="Google Shape;116;p62"/>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7"/>
        <p:cNvGrpSpPr/>
        <p:nvPr/>
      </p:nvGrpSpPr>
      <p:grpSpPr>
        <a:xfrm>
          <a:off x="0" y="0"/>
          <a:ext cx="0" cy="0"/>
          <a:chOff x="0" y="0"/>
          <a:chExt cx="0" cy="0"/>
        </a:xfrm>
      </p:grpSpPr>
      <p:sp>
        <p:nvSpPr>
          <p:cNvPr id="118" name="Google Shape;118;p6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63"/>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2" name="Google Shape;122;p63"/>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3" name="Google Shape;123;p63"/>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3"/>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5"/>
        <p:cNvGrpSpPr/>
        <p:nvPr/>
      </p:nvGrpSpPr>
      <p:grpSpPr>
        <a:xfrm>
          <a:off x="0" y="0"/>
          <a:ext cx="0" cy="0"/>
          <a:chOff x="0" y="0"/>
          <a:chExt cx="0" cy="0"/>
        </a:xfrm>
      </p:grpSpPr>
      <p:sp>
        <p:nvSpPr>
          <p:cNvPr id="126" name="Google Shape;126;p6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4"/>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30" name="Google Shape;130;p64"/>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1"/>
        <p:cNvGrpSpPr/>
        <p:nvPr/>
      </p:nvGrpSpPr>
      <p:grpSpPr>
        <a:xfrm>
          <a:off x="0" y="0"/>
          <a:ext cx="0" cy="0"/>
          <a:chOff x="0" y="0"/>
          <a:chExt cx="0" cy="0"/>
        </a:xfrm>
      </p:grpSpPr>
      <p:sp>
        <p:nvSpPr>
          <p:cNvPr id="132" name="Google Shape;132;p65"/>
          <p:cNvSpPr/>
          <p:nvPr/>
        </p:nvSpPr>
        <p:spPr>
          <a:xfrm>
            <a:off x="335863" y="5141973"/>
            <a:ext cx="847365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5"/>
          <p:cNvSpPr txBox="1">
            <a:spLocks noGrp="1"/>
          </p:cNvSpPr>
          <p:nvPr>
            <p:ph type="title"/>
          </p:nvPr>
        </p:nvSpPr>
        <p:spPr>
          <a:xfrm>
            <a:off x="435894" y="5262296"/>
            <a:ext cx="3682084"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1500"/>
              <a:buFont typeface="Gill Sans"/>
              <a:buNone/>
              <a:defRPr sz="15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5"/>
          <p:cNvSpPr txBox="1">
            <a:spLocks noGrp="1"/>
          </p:cNvSpPr>
          <p:nvPr>
            <p:ph type="body" idx="1"/>
          </p:nvPr>
        </p:nvSpPr>
        <p:spPr>
          <a:xfrm>
            <a:off x="335862" y="601200"/>
            <a:ext cx="8469630" cy="4204800"/>
          </a:xfrm>
          <a:prstGeom prst="rect">
            <a:avLst/>
          </a:prstGeom>
          <a:noFill/>
          <a:ln>
            <a:noFill/>
          </a:ln>
        </p:spPr>
        <p:txBody>
          <a:bodyPr spcFirstLastPara="1" wrap="square" lIns="91425" tIns="45700" rIns="91425" bIns="45700" anchor="ctr" anchorCtr="0">
            <a:normAutofit/>
          </a:bodyPr>
          <a:lstStyle>
            <a:lvl1pPr marL="457200" lvl="0" indent="-316230" algn="l">
              <a:spcBef>
                <a:spcPts val="300"/>
              </a:spcBef>
              <a:spcAft>
                <a:spcPts val="0"/>
              </a:spcAft>
              <a:buSzPts val="1380"/>
              <a:buChar char="◼"/>
              <a:defRPr sz="1500">
                <a:solidFill>
                  <a:schemeClr val="dk2"/>
                </a:solidFill>
              </a:defRPr>
            </a:lvl1pPr>
            <a:lvl2pPr marL="914400" lvl="1" indent="-307467" algn="l">
              <a:spcBef>
                <a:spcPts val="600"/>
              </a:spcBef>
              <a:spcAft>
                <a:spcPts val="0"/>
              </a:spcAft>
              <a:buSzPts val="1242"/>
              <a:buChar char="◼"/>
              <a:defRPr sz="1350">
                <a:solidFill>
                  <a:schemeClr val="dk2"/>
                </a:solidFill>
              </a:defRPr>
            </a:lvl2pPr>
            <a:lvl3pPr marL="1371600" lvl="2" indent="-298703" algn="l">
              <a:spcBef>
                <a:spcPts val="600"/>
              </a:spcBef>
              <a:spcAft>
                <a:spcPts val="0"/>
              </a:spcAft>
              <a:buSzPts val="1104"/>
              <a:buChar char="◼"/>
              <a:defRPr sz="1200">
                <a:solidFill>
                  <a:schemeClr val="dk2"/>
                </a:solidFill>
              </a:defRPr>
            </a:lvl3pPr>
            <a:lvl4pPr marL="1828800" lvl="3" indent="-289941" algn="l">
              <a:spcBef>
                <a:spcPts val="600"/>
              </a:spcBef>
              <a:spcAft>
                <a:spcPts val="0"/>
              </a:spcAft>
              <a:buSzPts val="966"/>
              <a:buChar char="◼"/>
              <a:defRPr sz="1050">
                <a:solidFill>
                  <a:schemeClr val="dk2"/>
                </a:solidFill>
              </a:defRPr>
            </a:lvl4pPr>
            <a:lvl5pPr marL="2286000" lvl="4" indent="-289941" algn="l">
              <a:spcBef>
                <a:spcPts val="600"/>
              </a:spcBef>
              <a:spcAft>
                <a:spcPts val="0"/>
              </a:spcAft>
              <a:buSzPts val="966"/>
              <a:buChar char="◼"/>
              <a:defRPr sz="1050">
                <a:solidFill>
                  <a:schemeClr val="dk2"/>
                </a:solidFill>
              </a:defRPr>
            </a:lvl5pPr>
            <a:lvl6pPr marL="2743200" lvl="5" indent="-289941" algn="l">
              <a:spcBef>
                <a:spcPts val="600"/>
              </a:spcBef>
              <a:spcAft>
                <a:spcPts val="0"/>
              </a:spcAft>
              <a:buSzPts val="966"/>
              <a:buChar char="◼"/>
              <a:defRPr sz="1050">
                <a:solidFill>
                  <a:schemeClr val="dk2"/>
                </a:solidFill>
              </a:defRPr>
            </a:lvl6pPr>
            <a:lvl7pPr marL="3200400" lvl="6" indent="-289941" algn="l">
              <a:spcBef>
                <a:spcPts val="600"/>
              </a:spcBef>
              <a:spcAft>
                <a:spcPts val="0"/>
              </a:spcAft>
              <a:buSzPts val="966"/>
              <a:buChar char="◼"/>
              <a:defRPr sz="1050">
                <a:solidFill>
                  <a:schemeClr val="dk2"/>
                </a:solidFill>
              </a:defRPr>
            </a:lvl7pPr>
            <a:lvl8pPr marL="3657600" lvl="7" indent="-289940" algn="l">
              <a:spcBef>
                <a:spcPts val="600"/>
              </a:spcBef>
              <a:spcAft>
                <a:spcPts val="0"/>
              </a:spcAft>
              <a:buSzPts val="966"/>
              <a:buChar char="◼"/>
              <a:defRPr sz="1050">
                <a:solidFill>
                  <a:schemeClr val="dk2"/>
                </a:solidFill>
              </a:defRPr>
            </a:lvl8pPr>
            <a:lvl9pPr marL="4114800" lvl="8" indent="-289940" algn="l">
              <a:spcBef>
                <a:spcPts val="600"/>
              </a:spcBef>
              <a:spcAft>
                <a:spcPts val="600"/>
              </a:spcAft>
              <a:buSzPts val="966"/>
              <a:buChar char="◼"/>
              <a:defRPr sz="1050">
                <a:solidFill>
                  <a:schemeClr val="dk2"/>
                </a:solidFill>
              </a:defRPr>
            </a:lvl9pPr>
          </a:lstStyle>
          <a:p>
            <a:endParaRPr/>
          </a:p>
        </p:txBody>
      </p:sp>
      <p:sp>
        <p:nvSpPr>
          <p:cNvPr id="135" name="Google Shape;135;p65"/>
          <p:cNvSpPr txBox="1">
            <a:spLocks noGrp="1"/>
          </p:cNvSpPr>
          <p:nvPr>
            <p:ph type="body" idx="2"/>
          </p:nvPr>
        </p:nvSpPr>
        <p:spPr>
          <a:xfrm>
            <a:off x="4305618" y="5262297"/>
            <a:ext cx="4402490"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165"/>
              </a:spcBef>
              <a:spcAft>
                <a:spcPts val="0"/>
              </a:spcAft>
              <a:buSzPts val="759"/>
              <a:buNone/>
              <a:defRPr sz="825">
                <a:solidFill>
                  <a:schemeClr val="lt1"/>
                </a:solidFill>
              </a:defRPr>
            </a:lvl1pPr>
            <a:lvl2pPr marL="914400" lvl="1" indent="-228600" algn="l">
              <a:spcBef>
                <a:spcPts val="600"/>
              </a:spcBef>
              <a:spcAft>
                <a:spcPts val="0"/>
              </a:spcAft>
              <a:buSzPts val="759"/>
              <a:buNone/>
              <a:defRPr sz="825"/>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136" name="Google Shape;136;p6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65"/>
          <p:cNvSpPr>
            <a:spLocks noGrp="1"/>
          </p:cNvSpPr>
          <p:nvPr>
            <p:ph type="pic" idx="3"/>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40" name="Google Shape;140;p65"/>
          <p:cNvSpPr>
            <a:spLocks noGrp="1"/>
          </p:cNvSpPr>
          <p:nvPr>
            <p:ph type="pic" idx="4"/>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41"/>
        <p:cNvGrpSpPr/>
        <p:nvPr/>
      </p:nvGrpSpPr>
      <p:grpSpPr>
        <a:xfrm>
          <a:off x="0" y="0"/>
          <a:ext cx="0" cy="0"/>
          <a:chOff x="0" y="0"/>
          <a:chExt cx="0" cy="0"/>
        </a:xfrm>
      </p:grpSpPr>
      <p:sp>
        <p:nvSpPr>
          <p:cNvPr id="142" name="Google Shape;142;p66"/>
          <p:cNvSpPr txBox="1">
            <a:spLocks noGrp="1"/>
          </p:cNvSpPr>
          <p:nvPr>
            <p:ph type="title"/>
          </p:nvPr>
        </p:nvSpPr>
        <p:spPr>
          <a:xfrm>
            <a:off x="435895" y="4693389"/>
            <a:ext cx="827221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Gill Sans"/>
              <a:buNone/>
              <a:defRPr sz="18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6"/>
          <p:cNvSpPr>
            <a:spLocks noGrp="1"/>
          </p:cNvSpPr>
          <p:nvPr>
            <p:ph type="pic" idx="2"/>
          </p:nvPr>
        </p:nvSpPr>
        <p:spPr>
          <a:xfrm>
            <a:off x="335863" y="599725"/>
            <a:ext cx="8468144" cy="3557252"/>
          </a:xfrm>
          <a:prstGeom prst="rect">
            <a:avLst/>
          </a:prstGeom>
          <a:noFill/>
          <a:ln>
            <a:noFill/>
          </a:ln>
        </p:spPr>
        <p:txBody>
          <a:bodyPr spcFirstLastPara="1" wrap="square" lIns="91425" tIns="45700" rIns="91425" bIns="45700" anchor="t" anchorCtr="0">
            <a:normAutofit/>
          </a:bodyPr>
          <a:lstStyle>
            <a:lvl1pPr marR="0" lvl="0" algn="ctr" rtl="0">
              <a:spcBef>
                <a:spcPts val="24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1pPr>
            <a:lvl2pPr marR="0" lvl="1"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9pPr>
          </a:lstStyle>
          <a:p>
            <a:endParaRPr/>
          </a:p>
        </p:txBody>
      </p:sp>
      <p:sp>
        <p:nvSpPr>
          <p:cNvPr id="144" name="Google Shape;144;p66"/>
          <p:cNvSpPr txBox="1">
            <a:spLocks noGrp="1"/>
          </p:cNvSpPr>
          <p:nvPr>
            <p:ph type="body" idx="1"/>
          </p:nvPr>
        </p:nvSpPr>
        <p:spPr>
          <a:xfrm>
            <a:off x="435894" y="5260128"/>
            <a:ext cx="8272213"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180"/>
              </a:spcBef>
              <a:spcAft>
                <a:spcPts val="0"/>
              </a:spcAft>
              <a:buSzPts val="828"/>
              <a:buNone/>
              <a:defRPr sz="900"/>
            </a:lvl1pPr>
            <a:lvl2pPr marL="914400" lvl="1" indent="-228600" algn="l">
              <a:spcBef>
                <a:spcPts val="600"/>
              </a:spcBef>
              <a:spcAft>
                <a:spcPts val="0"/>
              </a:spcAft>
              <a:buSzPts val="828"/>
              <a:buNone/>
              <a:defRPr sz="900"/>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145" name="Google Shape;145;p6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66"/>
          <p:cNvSpPr>
            <a:spLocks noGrp="1"/>
          </p:cNvSpPr>
          <p:nvPr>
            <p:ph type="pic" idx="3"/>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49" name="Google Shape;149;p66"/>
          <p:cNvSpPr>
            <a:spLocks noGrp="1"/>
          </p:cNvSpPr>
          <p:nvPr>
            <p:ph type="pic" idx="4"/>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150"/>
        <p:cNvGrpSpPr/>
        <p:nvPr/>
      </p:nvGrpSpPr>
      <p:grpSpPr>
        <a:xfrm>
          <a:off x="0" y="0"/>
          <a:ext cx="0" cy="0"/>
          <a:chOff x="0" y="0"/>
          <a:chExt cx="0" cy="0"/>
        </a:xfrm>
      </p:grpSpPr>
      <p:sp>
        <p:nvSpPr>
          <p:cNvPr id="151" name="Google Shape;151;p67"/>
          <p:cNvSpPr txBox="1">
            <a:spLocks noGrp="1"/>
          </p:cNvSpPr>
          <p:nvPr>
            <p:ph type="body" idx="1"/>
          </p:nvPr>
        </p:nvSpPr>
        <p:spPr>
          <a:xfrm rot="5400000">
            <a:off x="2408299" y="-303848"/>
            <a:ext cx="4335538" cy="7989752"/>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52" name="Google Shape;152;p6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67"/>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56" name="Google Shape;156;p67"/>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57" name="Google Shape;157;p67"/>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7"/>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59"/>
        <p:cNvGrpSpPr/>
        <p:nvPr/>
      </p:nvGrpSpPr>
      <p:grpSpPr>
        <a:xfrm>
          <a:off x="0" y="0"/>
          <a:ext cx="0" cy="0"/>
          <a:chOff x="0" y="0"/>
          <a:chExt cx="0" cy="0"/>
        </a:xfrm>
      </p:grpSpPr>
      <p:sp>
        <p:nvSpPr>
          <p:cNvPr id="160" name="Google Shape;160;p68"/>
          <p:cNvSpPr/>
          <p:nvPr/>
        </p:nvSpPr>
        <p:spPr>
          <a:xfrm>
            <a:off x="6629401" y="599725"/>
            <a:ext cx="2180113"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8"/>
          <p:cNvSpPr txBox="1">
            <a:spLocks noGrp="1"/>
          </p:cNvSpPr>
          <p:nvPr>
            <p:ph type="title"/>
          </p:nvPr>
        </p:nvSpPr>
        <p:spPr>
          <a:xfrm rot="5400000">
            <a:off x="4789426" y="2515702"/>
            <a:ext cx="5183073"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8"/>
          <p:cNvSpPr txBox="1">
            <a:spLocks noGrp="1"/>
          </p:cNvSpPr>
          <p:nvPr>
            <p:ph type="body" idx="1"/>
          </p:nvPr>
        </p:nvSpPr>
        <p:spPr>
          <a:xfrm rot="5400000">
            <a:off x="950761" y="306159"/>
            <a:ext cx="5183073"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63" name="Google Shape;163;p68"/>
          <p:cNvSpPr txBox="1">
            <a:spLocks noGrp="1"/>
          </p:cNvSpPr>
          <p:nvPr>
            <p:ph type="dt" idx="10"/>
          </p:nvPr>
        </p:nvSpPr>
        <p:spPr>
          <a:xfrm>
            <a:off x="6745255" y="5956138"/>
            <a:ext cx="99610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8"/>
          <p:cNvSpPr txBox="1">
            <a:spLocks noGrp="1"/>
          </p:cNvSpPr>
          <p:nvPr>
            <p:ph type="ftr" idx="11"/>
          </p:nvPr>
        </p:nvSpPr>
        <p:spPr>
          <a:xfrm>
            <a:off x="581193" y="5951812"/>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8"/>
          <p:cNvSpPr txBox="1">
            <a:spLocks noGrp="1"/>
          </p:cNvSpPr>
          <p:nvPr>
            <p:ph type="sldNum" idx="12"/>
          </p:nvPr>
        </p:nvSpPr>
        <p:spPr>
          <a:xfrm>
            <a:off x="7834962" y="5956138"/>
            <a:ext cx="873146"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68"/>
          <p:cNvSpPr>
            <a:spLocks noGrp="1"/>
          </p:cNvSpPr>
          <p:nvPr>
            <p:ph type="pic" idx="2"/>
          </p:nvPr>
        </p:nvSpPr>
        <p:spPr>
          <a:xfrm>
            <a:off x="251176" y="5681499"/>
            <a:ext cx="760300"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67" name="Google Shape;167;p68"/>
          <p:cNvSpPr>
            <a:spLocks noGrp="1"/>
          </p:cNvSpPr>
          <p:nvPr>
            <p:ph type="pic" idx="3"/>
          </p:nvPr>
        </p:nvSpPr>
        <p:spPr>
          <a:xfrm>
            <a:off x="6152928"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68"/>
        <p:cNvGrpSpPr/>
        <p:nvPr/>
      </p:nvGrpSpPr>
      <p:grpSpPr>
        <a:xfrm>
          <a:off x="0" y="0"/>
          <a:ext cx="0" cy="0"/>
          <a:chOff x="0" y="0"/>
          <a:chExt cx="0" cy="0"/>
        </a:xfrm>
      </p:grpSpPr>
      <p:sp>
        <p:nvSpPr>
          <p:cNvPr id="169" name="Google Shape;169;gdca689abcd_0_10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gdca689abcd_0_1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gdca689abcd_0_1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dca689abcd_0_1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73"/>
        <p:cNvGrpSpPr/>
        <p:nvPr/>
      </p:nvGrpSpPr>
      <p:grpSpPr>
        <a:xfrm>
          <a:off x="0" y="0"/>
          <a:ext cx="0" cy="0"/>
          <a:chOff x="0" y="0"/>
          <a:chExt cx="0" cy="0"/>
        </a:xfrm>
      </p:grpSpPr>
      <p:sp>
        <p:nvSpPr>
          <p:cNvPr id="174" name="Google Shape;174;gdca689abcd_0_10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gdca689abcd_0_10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76" name="Google Shape;176;gdca689abcd_0_10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gdca689abcd_0_10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gdca689abcd_0_10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53"/>
          <p:cNvSpPr/>
          <p:nvPr/>
        </p:nvSpPr>
        <p:spPr>
          <a:xfrm>
            <a:off x="452646" y="5565058"/>
            <a:ext cx="8238707" cy="8357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3"/>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rial"/>
              <a:buNone/>
              <a:defRPr sz="36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9" name="Google Shape;39;p5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53"/>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85"/>
        <p:cNvGrpSpPr/>
        <p:nvPr/>
      </p:nvGrpSpPr>
      <p:grpSpPr>
        <a:xfrm>
          <a:off x="0" y="0"/>
          <a:ext cx="0" cy="0"/>
          <a:chOff x="0" y="0"/>
          <a:chExt cx="0" cy="0"/>
        </a:xfrm>
      </p:grpSpPr>
      <p:pic>
        <p:nvPicPr>
          <p:cNvPr id="186" name="Google Shape;186;p48" descr="_MG_8444.jpg"/>
          <p:cNvPicPr preferRelativeResize="0"/>
          <p:nvPr/>
        </p:nvPicPr>
        <p:blipFill rotWithShape="1">
          <a:blip r:embed="rId2">
            <a:alphaModFix/>
          </a:blip>
          <a:srcRect/>
          <a:stretch/>
        </p:blipFill>
        <p:spPr>
          <a:xfrm>
            <a:off x="0" y="2180503"/>
            <a:ext cx="9144000" cy="4677497"/>
          </a:xfrm>
          <a:prstGeom prst="rect">
            <a:avLst/>
          </a:prstGeom>
          <a:noFill/>
          <a:ln>
            <a:noFill/>
          </a:ln>
        </p:spPr>
      </p:pic>
      <p:sp>
        <p:nvSpPr>
          <p:cNvPr id="187" name="Google Shape;187;p48"/>
          <p:cNvSpPr/>
          <p:nvPr/>
        </p:nvSpPr>
        <p:spPr>
          <a:xfrm>
            <a:off x="0" y="1813940"/>
            <a:ext cx="9144000" cy="1658269"/>
          </a:xfrm>
          <a:prstGeom prst="rect">
            <a:avLst/>
          </a:prstGeom>
          <a:gradFill>
            <a:gsLst>
              <a:gs pos="0">
                <a:srgbClr val="FFFFFF"/>
              </a:gs>
              <a:gs pos="55000">
                <a:srgbClr val="FFFFFF"/>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88" name="Google Shape;188;p48"/>
          <p:cNvSpPr txBox="1">
            <a:spLocks noGrp="1"/>
          </p:cNvSpPr>
          <p:nvPr>
            <p:ph type="title"/>
          </p:nvPr>
        </p:nvSpPr>
        <p:spPr>
          <a:xfrm>
            <a:off x="609600" y="260124"/>
            <a:ext cx="8077200" cy="4355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48"/>
          <p:cNvSpPr txBox="1"/>
          <p:nvPr/>
        </p:nvSpPr>
        <p:spPr>
          <a:xfrm rot="-5400000">
            <a:off x="8427298" y="6141297"/>
            <a:ext cx="12025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757070"/>
                </a:solidFill>
                <a:latin typeface="Calibri"/>
                <a:ea typeface="Calibri"/>
                <a:cs typeface="Calibri"/>
                <a:sym typeface="Calibri"/>
              </a:rPr>
              <a:t>Credit: Mark Holsman</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05"/>
        <p:cNvGrpSpPr/>
        <p:nvPr/>
      </p:nvGrpSpPr>
      <p:grpSpPr>
        <a:xfrm>
          <a:off x="0" y="0"/>
          <a:ext cx="0" cy="0"/>
          <a:chOff x="0" y="0"/>
          <a:chExt cx="0" cy="0"/>
        </a:xfrm>
      </p:grpSpPr>
      <p:sp>
        <p:nvSpPr>
          <p:cNvPr id="206" name="Google Shape;206;p52"/>
          <p:cNvSpPr/>
          <p:nvPr/>
        </p:nvSpPr>
        <p:spPr>
          <a:xfrm>
            <a:off x="0" y="757968"/>
            <a:ext cx="6172200" cy="45719"/>
          </a:xfrm>
          <a:prstGeom prst="rect">
            <a:avLst/>
          </a:prstGeom>
          <a:solidFill>
            <a:srgbClr val="E8F6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07" name="Google Shape;207;p52"/>
          <p:cNvSpPr txBox="1">
            <a:spLocks noGrp="1"/>
          </p:cNvSpPr>
          <p:nvPr>
            <p:ph type="body" idx="1"/>
          </p:nvPr>
        </p:nvSpPr>
        <p:spPr>
          <a:xfrm>
            <a:off x="203599" y="200028"/>
            <a:ext cx="5968603"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100"/>
              <a:buNone/>
              <a:defRPr sz="2100" b="0" i="0">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sp>
        <p:nvSpPr>
          <p:cNvPr id="209" name="Google Shape;209;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4"/>
        <p:cNvGrpSpPr/>
        <p:nvPr/>
      </p:nvGrpSpPr>
      <p:grpSpPr>
        <a:xfrm>
          <a:off x="0" y="0"/>
          <a:ext cx="0" cy="0"/>
          <a:chOff x="0" y="0"/>
          <a:chExt cx="0" cy="0"/>
        </a:xfrm>
      </p:grpSpPr>
      <p:sp>
        <p:nvSpPr>
          <p:cNvPr id="215" name="Google Shape;215;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7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7" name="Google Shape;217;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0"/>
        <p:cNvGrpSpPr/>
        <p:nvPr/>
      </p:nvGrpSpPr>
      <p:grpSpPr>
        <a:xfrm>
          <a:off x="0" y="0"/>
          <a:ext cx="0" cy="0"/>
          <a:chOff x="0" y="0"/>
          <a:chExt cx="0" cy="0"/>
        </a:xfrm>
      </p:grpSpPr>
      <p:sp>
        <p:nvSpPr>
          <p:cNvPr id="221" name="Google Shape;221;p7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7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7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7"/>
        <p:cNvGrpSpPr/>
        <p:nvPr/>
      </p:nvGrpSpPr>
      <p:grpSpPr>
        <a:xfrm>
          <a:off x="0" y="0"/>
          <a:ext cx="0" cy="0"/>
          <a:chOff x="0" y="0"/>
          <a:chExt cx="0" cy="0"/>
        </a:xfrm>
      </p:grpSpPr>
      <p:sp>
        <p:nvSpPr>
          <p:cNvPr id="228" name="Google Shape;228;p7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7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0" name="Google Shape;230;p7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2" name="Google Shape;232;p7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
        <p:cNvGrpSpPr/>
        <p:nvPr/>
      </p:nvGrpSpPr>
      <p:grpSpPr>
        <a:xfrm>
          <a:off x="0" y="0"/>
          <a:ext cx="0" cy="0"/>
          <a:chOff x="0" y="0"/>
          <a:chExt cx="0" cy="0"/>
        </a:xfrm>
      </p:grpSpPr>
      <p:sp>
        <p:nvSpPr>
          <p:cNvPr id="237" name="Google Shape;237;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7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4" name="Google Shape;244;p7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5" name="Google Shape;245;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8"/>
        <p:cNvGrpSpPr/>
        <p:nvPr/>
      </p:nvGrpSpPr>
      <p:grpSpPr>
        <a:xfrm>
          <a:off x="0" y="0"/>
          <a:ext cx="0" cy="0"/>
          <a:chOff x="0" y="0"/>
          <a:chExt cx="0" cy="0"/>
        </a:xfrm>
      </p:grpSpPr>
      <p:sp>
        <p:nvSpPr>
          <p:cNvPr id="249" name="Google Shape;249;p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7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1" name="Google Shape;251;p7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2" name="Google Shape;252;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54"/>
          <p:cNvSpPr txBox="1">
            <a:spLocks noGrp="1"/>
          </p:cNvSpPr>
          <p:nvPr>
            <p:ph type="body" idx="1"/>
          </p:nvPr>
        </p:nvSpPr>
        <p:spPr>
          <a:xfrm>
            <a:off x="581192" y="1523260"/>
            <a:ext cx="3899527" cy="4337790"/>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5" name="Google Shape;45;p54"/>
          <p:cNvSpPr txBox="1">
            <a:spLocks noGrp="1"/>
          </p:cNvSpPr>
          <p:nvPr>
            <p:ph type="body" idx="2"/>
          </p:nvPr>
        </p:nvSpPr>
        <p:spPr>
          <a:xfrm>
            <a:off x="4663282" y="1523259"/>
            <a:ext cx="3907662" cy="4337791"/>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5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54"/>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50" name="Google Shape;50;p54"/>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4"/>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5"/>
        <p:cNvGrpSpPr/>
        <p:nvPr/>
      </p:nvGrpSpPr>
      <p:grpSpPr>
        <a:xfrm>
          <a:off x="0" y="0"/>
          <a:ext cx="0" cy="0"/>
          <a:chOff x="0" y="0"/>
          <a:chExt cx="0" cy="0"/>
        </a:xfrm>
      </p:grpSpPr>
      <p:sp>
        <p:nvSpPr>
          <p:cNvPr id="256" name="Google Shape;256;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7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7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Blank" type="tx">
  <p:cSld name="TITLE_AND_BODY">
    <p:spTree>
      <p:nvGrpSpPr>
        <p:cNvPr id="1" name="Shape 267"/>
        <p:cNvGrpSpPr/>
        <p:nvPr/>
      </p:nvGrpSpPr>
      <p:grpSpPr>
        <a:xfrm>
          <a:off x="0" y="0"/>
          <a:ext cx="0" cy="0"/>
          <a:chOff x="0" y="0"/>
          <a:chExt cx="0" cy="0"/>
        </a:xfrm>
      </p:grpSpPr>
      <p:sp>
        <p:nvSpPr>
          <p:cNvPr id="268" name="Google Shape;268;p78"/>
          <p:cNvSpPr txBox="1">
            <a:spLocks noGrp="1"/>
          </p:cNvSpPr>
          <p:nvPr>
            <p:ph type="title"/>
          </p:nvPr>
        </p:nvSpPr>
        <p:spPr>
          <a:xfrm>
            <a:off x="609600" y="260123"/>
            <a:ext cx="8077200" cy="4355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78"/>
          <p:cNvSpPr txBox="1">
            <a:spLocks noGrp="1"/>
          </p:cNvSpPr>
          <p:nvPr>
            <p:ph type="sldNum" idx="12"/>
          </p:nvPr>
        </p:nvSpPr>
        <p:spPr>
          <a:xfrm>
            <a:off x="6310060" y="6221736"/>
            <a:ext cx="243143" cy="26923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sp>
        <p:nvSpPr>
          <p:cNvPr id="53" name="Google Shape;53;p55"/>
          <p:cNvSpPr txBox="1">
            <a:spLocks noGrp="1"/>
          </p:cNvSpPr>
          <p:nvPr>
            <p:ph type="body" idx="1"/>
          </p:nvPr>
        </p:nvSpPr>
        <p:spPr>
          <a:xfrm>
            <a:off x="887219" y="1539745"/>
            <a:ext cx="359350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4" name="Google Shape;54;p55"/>
          <p:cNvSpPr txBox="1">
            <a:spLocks noGrp="1"/>
          </p:cNvSpPr>
          <p:nvPr>
            <p:ph type="body" idx="2"/>
          </p:nvPr>
        </p:nvSpPr>
        <p:spPr>
          <a:xfrm>
            <a:off x="581192" y="2220243"/>
            <a:ext cx="3899527" cy="3640808"/>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5" name="Google Shape;55;p55"/>
          <p:cNvSpPr txBox="1">
            <a:spLocks noGrp="1"/>
          </p:cNvSpPr>
          <p:nvPr>
            <p:ph type="body" idx="3"/>
          </p:nvPr>
        </p:nvSpPr>
        <p:spPr>
          <a:xfrm>
            <a:off x="4969308" y="1539745"/>
            <a:ext cx="3601635"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6" name="Google Shape;56;p55"/>
          <p:cNvSpPr txBox="1">
            <a:spLocks noGrp="1"/>
          </p:cNvSpPr>
          <p:nvPr>
            <p:ph type="body" idx="4"/>
          </p:nvPr>
        </p:nvSpPr>
        <p:spPr>
          <a:xfrm>
            <a:off x="4663282" y="2220243"/>
            <a:ext cx="3907662" cy="3640808"/>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7" name="Google Shape;57;p5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55"/>
          <p:cNvSpPr>
            <a:spLocks noGrp="1"/>
          </p:cNvSpPr>
          <p:nvPr>
            <p:ph type="pic" idx="5"/>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61" name="Google Shape;61;p55"/>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5"/>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sp>
        <p:nvSpPr>
          <p:cNvPr id="64" name="Google Shape;64;p5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6"/>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68" name="Google Shape;68;p56"/>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6"/>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5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57"/>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5"/>
        <p:cNvGrpSpPr/>
        <p:nvPr/>
      </p:nvGrpSpPr>
      <p:grpSpPr>
        <a:xfrm>
          <a:off x="0" y="0"/>
          <a:ext cx="0" cy="0"/>
          <a:chOff x="0" y="0"/>
          <a:chExt cx="0" cy="0"/>
        </a:xfrm>
      </p:grpSpPr>
      <p:sp>
        <p:nvSpPr>
          <p:cNvPr id="76" name="Google Shape;76;p58"/>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8"/>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Arial"/>
              <a:buNone/>
              <a:defRPr sz="2000" b="0">
                <a:solidFill>
                  <a:srgbClr val="2D58A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9" name="Google Shape;79;p58"/>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0" name="Google Shape;80;p5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8"/>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58"/>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87" name="Google Shape;87;p59"/>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8" name="Google Shape;88;p5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9"/>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9"/>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
        <p:cNvGrpSpPr/>
        <p:nvPr/>
      </p:nvGrpSpPr>
      <p:grpSpPr>
        <a:xfrm>
          <a:off x="0" y="0"/>
          <a:ext cx="0" cy="0"/>
          <a:chOff x="0" y="0"/>
          <a:chExt cx="0" cy="0"/>
        </a:xfrm>
      </p:grpSpPr>
      <p:sp>
        <p:nvSpPr>
          <p:cNvPr id="93" name="Google Shape;93;p60"/>
          <p:cNvSpPr txBox="1">
            <a:spLocks noGrp="1"/>
          </p:cNvSpPr>
          <p:nvPr>
            <p:ph type="body" idx="1"/>
          </p:nvPr>
        </p:nvSpPr>
        <p:spPr>
          <a:xfrm rot="5400000">
            <a:off x="2760671" y="48524"/>
            <a:ext cx="3630794" cy="7989752"/>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4" name="Google Shape;94;p6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0"/>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60"/>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98" name="Google Shape;98;p60"/>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0"/>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44"/>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4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4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4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4"/>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4"/>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4"/>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44"/>
          <p:cNvPicPr preferRelativeResize="0"/>
          <p:nvPr/>
        </p:nvPicPr>
        <p:blipFill rotWithShape="1">
          <a:blip r:embed="rId21">
            <a:alphaModFix/>
          </a:blip>
          <a:srcRect/>
          <a:stretch/>
        </p:blipFill>
        <p:spPr>
          <a:xfrm>
            <a:off x="7903598" y="5960313"/>
            <a:ext cx="346365" cy="348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3" name="Google Shape;183;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ct val="100000"/>
              <a:buFont typeface="Arial"/>
              <a:buNone/>
            </a:pPr>
            <a:r>
              <a:rPr lang="en-US" b="1" dirty="0"/>
              <a:t>CLIMATE CHANGE TASK FORCE Climate Readiness Synthesis </a:t>
            </a:r>
            <a:br>
              <a:rPr lang="en-US" b="1" dirty="0"/>
            </a:br>
            <a:endParaRPr dirty="0"/>
          </a:p>
        </p:txBody>
      </p:sp>
      <p:sp>
        <p:nvSpPr>
          <p:cNvPr id="275" name="Google Shape;275;p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pic>
        <p:nvPicPr>
          <p:cNvPr id="276" name="Google Shape;276;p1"/>
          <p:cNvPicPr preferRelativeResize="0">
            <a:picLocks noGrp="1"/>
          </p:cNvPicPr>
          <p:nvPr>
            <p:ph type="pic" idx="2"/>
          </p:nvPr>
        </p:nvPicPr>
        <p:blipFill rotWithShape="1">
          <a:blip r:embed="rId3">
            <a:alphaModFix/>
          </a:blip>
          <a:srcRect t="14919" b="14919"/>
          <a:stretch/>
        </p:blipFill>
        <p:spPr>
          <a:xfrm>
            <a:off x="251175" y="5681499"/>
            <a:ext cx="762329" cy="914400"/>
          </a:xfrm>
          <a:prstGeom prst="rect">
            <a:avLst/>
          </a:prstGeom>
          <a:noFill/>
          <a:ln>
            <a:noFill/>
          </a:ln>
        </p:spPr>
      </p:pic>
      <p:sp>
        <p:nvSpPr>
          <p:cNvPr id="277" name="Google Shape;277;p1"/>
          <p:cNvSpPr txBox="1">
            <a:spLocks noGrp="1"/>
          </p:cNvSpPr>
          <p:nvPr>
            <p:ph type="subTitle" idx="1"/>
          </p:nvPr>
        </p:nvSpPr>
        <p:spPr>
          <a:xfrm>
            <a:off x="1154112" y="2845489"/>
            <a:ext cx="7989900" cy="35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CCTF Members:</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Co-chair: Diana Stram (NPMFC): diana.stram</a:t>
            </a:r>
            <a:r>
              <a:rPr lang="en-US" sz="1800" cap="none" dirty="0">
                <a:solidFill>
                  <a:schemeClr val="lt1"/>
                </a:solidFill>
                <a:latin typeface="Calibri"/>
                <a:ea typeface="Calibri"/>
                <a:cs typeface="Calibri"/>
                <a:sym typeface="Calibri"/>
              </a:rPr>
              <a:t>@noaa.gov</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Co-chair: Kirstin </a:t>
            </a:r>
            <a:r>
              <a:rPr lang="en-US" sz="1800" b="0" i="0" u="none" strike="noStrike" cap="none" dirty="0" err="1">
                <a:solidFill>
                  <a:schemeClr val="lt1"/>
                </a:solidFill>
                <a:latin typeface="Calibri"/>
                <a:ea typeface="Calibri"/>
                <a:cs typeface="Calibri"/>
                <a:sym typeface="Calibri"/>
              </a:rPr>
              <a:t>Holsman</a:t>
            </a:r>
            <a:r>
              <a:rPr lang="en-US" sz="1800" b="0" i="0" u="none" strike="noStrike" cap="none" dirty="0">
                <a:solidFill>
                  <a:schemeClr val="lt1"/>
                </a:solidFill>
                <a:latin typeface="Calibri"/>
                <a:ea typeface="Calibri"/>
                <a:cs typeface="Calibri"/>
                <a:sym typeface="Calibri"/>
              </a:rPr>
              <a:t> (NMFS- AFSC) : kirstin.holsman@noaa.gov</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Lauren Divine (Aleut Community of Saint Paul Island)</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Scott Goodman (Natural Resources Consultants/BS Fisheries Res. Foundation)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Jason Gasper (NMFS-Regional Office)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Mike LeVine (Ocean Conservancy)</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Steve Martell (</a:t>
            </a:r>
            <a:r>
              <a:rPr lang="en-US" sz="1800" b="0" i="0" u="none" strike="noStrike" cap="none" dirty="0" err="1">
                <a:solidFill>
                  <a:schemeClr val="lt1"/>
                </a:solidFill>
                <a:latin typeface="Calibri"/>
                <a:ea typeface="Calibri"/>
                <a:cs typeface="Calibri"/>
                <a:sym typeface="Calibri"/>
              </a:rPr>
              <a:t>SeaState</a:t>
            </a:r>
            <a:r>
              <a:rPr lang="en-US" sz="1800" b="0" i="0" u="none" strike="noStrike" cap="none" dirty="0">
                <a:solidFill>
                  <a:schemeClr val="lt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Brenden Raymond-</a:t>
            </a:r>
            <a:r>
              <a:rPr lang="en-US" sz="1800" b="0" i="0" u="none" strike="noStrike" cap="none" dirty="0" err="1">
                <a:solidFill>
                  <a:schemeClr val="lt1"/>
                </a:solidFill>
                <a:latin typeface="Calibri"/>
                <a:ea typeface="Calibri"/>
                <a:cs typeface="Calibri"/>
                <a:sym typeface="Calibri"/>
              </a:rPr>
              <a:t>Yakoubian</a:t>
            </a:r>
            <a:r>
              <a:rPr lang="en-US" sz="1800" b="0" i="0" u="none" strike="noStrike" cap="none" dirty="0">
                <a:solidFill>
                  <a:schemeClr val="lt1"/>
                </a:solidFill>
                <a:latin typeface="Calibri"/>
                <a:ea typeface="Calibri"/>
                <a:cs typeface="Calibri"/>
                <a:sym typeface="Calibri"/>
              </a:rPr>
              <a:t> (Sandhill Culture Craft)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Jeremy Sterling (AFSC Marine Mammal Lab)</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Todd Loomis (Ocean Peace, Inc.)</a:t>
            </a:r>
            <a:endParaRPr sz="1800" dirty="0">
              <a:solidFill>
                <a:schemeClr val="lt1"/>
              </a:solidFill>
              <a:latin typeface="Calibri"/>
              <a:ea typeface="Calibri"/>
              <a:cs typeface="Calibri"/>
              <a:sym typeface="Calibri"/>
            </a:endParaRPr>
          </a:p>
        </p:txBody>
      </p:sp>
      <p:pic>
        <p:nvPicPr>
          <p:cNvPr id="278" name="Google Shape;278;p1"/>
          <p:cNvPicPr preferRelativeResize="0"/>
          <p:nvPr/>
        </p:nvPicPr>
        <p:blipFill rotWithShape="1">
          <a:blip r:embed="rId4">
            <a:alphaModFix/>
          </a:blip>
          <a:srcRect/>
          <a:stretch/>
        </p:blipFill>
        <p:spPr>
          <a:xfrm>
            <a:off x="7903493" y="5658830"/>
            <a:ext cx="963842" cy="937069"/>
          </a:xfrm>
          <a:prstGeom prst="rect">
            <a:avLst/>
          </a:prstGeom>
          <a:noFill/>
          <a:ln>
            <a:noFill/>
          </a:ln>
        </p:spPr>
      </p:pic>
      <p:sp>
        <p:nvSpPr>
          <p:cNvPr id="279" name="Google Shape;279;p1"/>
          <p:cNvSpPr txBox="1"/>
          <p:nvPr/>
        </p:nvSpPr>
        <p:spPr>
          <a:xfrm>
            <a:off x="7560297" y="640555"/>
            <a:ext cx="135373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t>October</a:t>
            </a:r>
            <a:r>
              <a:rPr lang="en-US" sz="1400" b="0" i="0" u="none" strike="noStrike" cap="none" dirty="0">
                <a:solidFill>
                  <a:srgbClr val="000000"/>
                </a:solidFill>
                <a:latin typeface="Arial"/>
                <a:ea typeface="Arial"/>
                <a:cs typeface="Arial"/>
                <a:sym typeface="Arial"/>
              </a:rPr>
              <a:t>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ECC-7A69-4AD3-B0B6-C15596159617}"/>
              </a:ext>
            </a:extLst>
          </p:cNvPr>
          <p:cNvSpPr>
            <a:spLocks noGrp="1"/>
          </p:cNvSpPr>
          <p:nvPr>
            <p:ph type="title"/>
          </p:nvPr>
        </p:nvSpPr>
        <p:spPr/>
        <p:txBody>
          <a:bodyPr/>
          <a:lstStyle/>
          <a:p>
            <a:r>
              <a:rPr lang="en-US" dirty="0">
                <a:solidFill>
                  <a:schemeClr val="tx1"/>
                </a:solidFill>
              </a:rPr>
              <a:t>Management Overview ranking</a:t>
            </a:r>
          </a:p>
        </p:txBody>
      </p:sp>
      <p:sp>
        <p:nvSpPr>
          <p:cNvPr id="3" name="Slide Number Placeholder 2">
            <a:extLst>
              <a:ext uri="{FF2B5EF4-FFF2-40B4-BE49-F238E27FC236}">
                <a16:creationId xmlns:a16="http://schemas.microsoft.com/office/drawing/2014/main" id="{5291E25F-4B83-4105-90F8-6888C7ABC1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4" name="Picture 3">
            <a:extLst>
              <a:ext uri="{FF2B5EF4-FFF2-40B4-BE49-F238E27FC236}">
                <a16:creationId xmlns:a16="http://schemas.microsoft.com/office/drawing/2014/main" id="{3AF96459-7748-4D64-8F9D-DBFDB21023BF}"/>
              </a:ext>
            </a:extLst>
          </p:cNvPr>
          <p:cNvPicPr>
            <a:picLocks noChangeAspect="1"/>
          </p:cNvPicPr>
          <p:nvPr/>
        </p:nvPicPr>
        <p:blipFill>
          <a:blip r:embed="rId2"/>
          <a:stretch>
            <a:fillRect/>
          </a:stretch>
        </p:blipFill>
        <p:spPr>
          <a:xfrm>
            <a:off x="707010" y="1418081"/>
            <a:ext cx="7727818" cy="5227816"/>
          </a:xfrm>
          <a:prstGeom prst="rect">
            <a:avLst/>
          </a:prstGeom>
          <a:solidFill>
            <a:schemeClr val="bg1"/>
          </a:solidFill>
        </p:spPr>
      </p:pic>
    </p:spTree>
    <p:extLst>
      <p:ext uri="{BB962C8B-B14F-4D97-AF65-F5344CB8AC3E}">
        <p14:creationId xmlns:p14="http://schemas.microsoft.com/office/powerpoint/2010/main" val="118651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ECC-7A69-4AD3-B0B6-C15596159617}"/>
              </a:ext>
            </a:extLst>
          </p:cNvPr>
          <p:cNvSpPr>
            <a:spLocks noGrp="1"/>
          </p:cNvSpPr>
          <p:nvPr>
            <p:ph type="title"/>
          </p:nvPr>
        </p:nvSpPr>
        <p:spPr/>
        <p:txBody>
          <a:bodyPr/>
          <a:lstStyle/>
          <a:p>
            <a:r>
              <a:rPr lang="en-US" dirty="0">
                <a:solidFill>
                  <a:schemeClr val="tx1"/>
                </a:solidFill>
              </a:rPr>
              <a:t>Management Overview ranking</a:t>
            </a:r>
          </a:p>
        </p:txBody>
      </p:sp>
      <p:sp>
        <p:nvSpPr>
          <p:cNvPr id="3" name="Slide Number Placeholder 2">
            <a:extLst>
              <a:ext uri="{FF2B5EF4-FFF2-40B4-BE49-F238E27FC236}">
                <a16:creationId xmlns:a16="http://schemas.microsoft.com/office/drawing/2014/main" id="{5291E25F-4B83-4105-90F8-6888C7ABC1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4" name="Picture 3">
            <a:extLst>
              <a:ext uri="{FF2B5EF4-FFF2-40B4-BE49-F238E27FC236}">
                <a16:creationId xmlns:a16="http://schemas.microsoft.com/office/drawing/2014/main" id="{3AF96459-7748-4D64-8F9D-DBFDB21023BF}"/>
              </a:ext>
            </a:extLst>
          </p:cNvPr>
          <p:cNvPicPr>
            <a:picLocks noChangeAspect="1"/>
          </p:cNvPicPr>
          <p:nvPr/>
        </p:nvPicPr>
        <p:blipFill>
          <a:blip r:embed="rId2"/>
          <a:stretch>
            <a:fillRect/>
          </a:stretch>
        </p:blipFill>
        <p:spPr>
          <a:xfrm>
            <a:off x="707010" y="1418081"/>
            <a:ext cx="7727818" cy="5227816"/>
          </a:xfrm>
          <a:prstGeom prst="rect">
            <a:avLst/>
          </a:prstGeom>
          <a:solidFill>
            <a:schemeClr val="bg1"/>
          </a:solidFill>
        </p:spPr>
      </p:pic>
      <p:sp>
        <p:nvSpPr>
          <p:cNvPr id="5" name="Oval 4">
            <a:extLst>
              <a:ext uri="{FF2B5EF4-FFF2-40B4-BE49-F238E27FC236}">
                <a16:creationId xmlns:a16="http://schemas.microsoft.com/office/drawing/2014/main" id="{6205907E-E43C-442E-AF17-C866EF444B9B}"/>
              </a:ext>
            </a:extLst>
          </p:cNvPr>
          <p:cNvSpPr/>
          <p:nvPr/>
        </p:nvSpPr>
        <p:spPr>
          <a:xfrm>
            <a:off x="263951" y="2432115"/>
            <a:ext cx="8880049" cy="1432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66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C924ED-80DE-47D5-A58B-B11CFA5B3BBC}"/>
              </a:ext>
            </a:extLst>
          </p:cNvPr>
          <p:cNvSpPr>
            <a:spLocks noGrp="1"/>
          </p:cNvSpPr>
          <p:nvPr>
            <p:ph type="body" idx="1"/>
          </p:nvPr>
        </p:nvSpPr>
        <p:spPr>
          <a:xfrm>
            <a:off x="329937" y="1786967"/>
            <a:ext cx="1970203" cy="4534294"/>
          </a:xfrm>
        </p:spPr>
        <p:txBody>
          <a:bodyPr/>
          <a:lstStyle/>
          <a:p>
            <a:r>
              <a:rPr lang="en-US" dirty="0"/>
              <a:t>Table 1.2 more examples</a:t>
            </a:r>
          </a:p>
          <a:p>
            <a:r>
              <a:rPr lang="en-US" dirty="0"/>
              <a:t>Herring Savings Area</a:t>
            </a:r>
          </a:p>
          <a:p>
            <a:r>
              <a:rPr lang="en-US" dirty="0"/>
              <a:t>Red king crab savings area</a:t>
            </a:r>
          </a:p>
          <a:p>
            <a:r>
              <a:rPr lang="en-US" dirty="0"/>
              <a:t>Northern Bering Sea Research Area</a:t>
            </a:r>
          </a:p>
          <a:p>
            <a:endParaRPr lang="en-US" dirty="0"/>
          </a:p>
        </p:txBody>
      </p:sp>
      <p:sp>
        <p:nvSpPr>
          <p:cNvPr id="3" name="Slide Number Placeholder 2">
            <a:extLst>
              <a:ext uri="{FF2B5EF4-FFF2-40B4-BE49-F238E27FC236}">
                <a16:creationId xmlns:a16="http://schemas.microsoft.com/office/drawing/2014/main" id="{5A35FC7E-DECA-47AD-B8D7-A84B8B9474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2" name="Title 1">
            <a:extLst>
              <a:ext uri="{FF2B5EF4-FFF2-40B4-BE49-F238E27FC236}">
                <a16:creationId xmlns:a16="http://schemas.microsoft.com/office/drawing/2014/main" id="{11020EBD-DA1A-478A-97CE-0F2E5B9EAFB1}"/>
              </a:ext>
            </a:extLst>
          </p:cNvPr>
          <p:cNvSpPr>
            <a:spLocks noGrp="1"/>
          </p:cNvSpPr>
          <p:nvPr>
            <p:ph type="title"/>
          </p:nvPr>
        </p:nvSpPr>
        <p:spPr/>
        <p:txBody>
          <a:bodyPr/>
          <a:lstStyle/>
          <a:p>
            <a:r>
              <a:rPr lang="en-US" dirty="0">
                <a:solidFill>
                  <a:schemeClr val="bg1"/>
                </a:solidFill>
              </a:rPr>
              <a:t>Case Studies (Management)</a:t>
            </a:r>
          </a:p>
        </p:txBody>
      </p:sp>
      <p:pic>
        <p:nvPicPr>
          <p:cNvPr id="7" name="Picture 6">
            <a:extLst>
              <a:ext uri="{FF2B5EF4-FFF2-40B4-BE49-F238E27FC236}">
                <a16:creationId xmlns:a16="http://schemas.microsoft.com/office/drawing/2014/main" id="{F89FF59C-1C78-46D6-A87C-4737D7A0AE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1740" y="1517715"/>
            <a:ext cx="6329204" cy="4895000"/>
          </a:xfrm>
          <a:prstGeom prst="rect">
            <a:avLst/>
          </a:prstGeom>
          <a:noFill/>
        </p:spPr>
      </p:pic>
    </p:spTree>
    <p:extLst>
      <p:ext uri="{BB962C8B-B14F-4D97-AF65-F5344CB8AC3E}">
        <p14:creationId xmlns:p14="http://schemas.microsoft.com/office/powerpoint/2010/main" val="62094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8FC8C8-5B8F-4052-8661-60FDAA2F2E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Title 4">
            <a:extLst>
              <a:ext uri="{FF2B5EF4-FFF2-40B4-BE49-F238E27FC236}">
                <a16:creationId xmlns:a16="http://schemas.microsoft.com/office/drawing/2014/main" id="{06E172AD-3E20-4F81-B42D-CDEFE8559C92}"/>
              </a:ext>
            </a:extLst>
          </p:cNvPr>
          <p:cNvSpPr>
            <a:spLocks noGrp="1"/>
          </p:cNvSpPr>
          <p:nvPr>
            <p:ph type="title"/>
          </p:nvPr>
        </p:nvSpPr>
        <p:spPr>
          <a:xfrm>
            <a:off x="863996" y="1002497"/>
            <a:ext cx="7579582" cy="630049"/>
          </a:xfrm>
        </p:spPr>
        <p:txBody>
          <a:bodyPr>
            <a:normAutofit fontScale="90000"/>
          </a:bodyPr>
          <a:lstStyle/>
          <a:p>
            <a:r>
              <a:rPr lang="en-US" sz="2800" b="1" dirty="0">
                <a:effectLst/>
                <a:latin typeface="Arial" panose="020B0604020202020204" pitchFamily="34" charset="0"/>
                <a:ea typeface="Times New Roman" panose="02020603050405020304" pitchFamily="18" charset="0"/>
              </a:rPr>
              <a:t>1.6.1 Near-term considerations</a:t>
            </a:r>
            <a:br>
              <a:rPr lang="en-US" sz="2800" b="1" dirty="0">
                <a:effectLst/>
                <a:latin typeface="Arial" panose="020B0604020202020204" pitchFamily="34" charset="0"/>
                <a:ea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6DCD7EDA-6C86-40EB-840C-15CF67B1C94E}"/>
              </a:ext>
            </a:extLst>
          </p:cNvPr>
          <p:cNvSpPr txBox="1"/>
          <p:nvPr/>
        </p:nvSpPr>
        <p:spPr>
          <a:xfrm>
            <a:off x="216816" y="1743754"/>
            <a:ext cx="8710367" cy="4770537"/>
          </a:xfrm>
          <a:prstGeom prst="rect">
            <a:avLst/>
          </a:prstGeom>
          <a:solidFill>
            <a:schemeClr val="bg1"/>
          </a:solidFill>
        </p:spPr>
        <p:txBody>
          <a:bodyPr wrap="square">
            <a:spAutoFit/>
          </a:bodyPr>
          <a:lstStyle/>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Evaluate the effectiveness of feasibility of measures that increase flexibility in current and future Council- defined management actions and which may allow for rapid responses to change</a:t>
            </a:r>
          </a:p>
          <a:p>
            <a:pPr marL="742950" marR="0" lvl="1" indent="-28575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Seasonal flexibility in allocations, quota programs</a:t>
            </a:r>
          </a:p>
          <a:p>
            <a:pPr marL="742950" marR="0" lvl="1" indent="-28575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Transferability amongst sectors and seasons</a:t>
            </a:r>
          </a:p>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Explore measures that support appropriate and timely response mechanisms in management</a:t>
            </a:r>
          </a:p>
          <a:p>
            <a:pPr marL="742950" marR="0" lvl="1" indent="-28575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More rapid response in some circumstances while others may exhibit longer-term stability and/or flexibility in response timing</a:t>
            </a:r>
          </a:p>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Development of metrics to evaluate climate resilience in management measures</a:t>
            </a:r>
          </a:p>
          <a:p>
            <a:pPr marL="742950" marR="0" lvl="1" indent="-28575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Improved integration of fishery dependent information with fishery independent information (e.g., habitat, oceanographic, survey, climate model outputs, stock dynamics) and coordination amongst data providers</a:t>
            </a:r>
          </a:p>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Explore the performance of, and feasibility to implement, spatial and temporal dynamic management measures through case studies (like those identified in this section)</a:t>
            </a:r>
          </a:p>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Evaluate / re-evaluate OY cap performance under climate change and alternative sub-designs (</a:t>
            </a:r>
            <a:r>
              <a:rPr lang="en-US" sz="1600" u="none" strike="noStrike" dirty="0" err="1">
                <a:effectLst/>
                <a:latin typeface="Times New Roman" panose="02020603050405020304" pitchFamily="18" charset="0"/>
                <a:ea typeface="Calibri" panose="020F0502020204030204" pitchFamily="34" charset="0"/>
              </a:rPr>
              <a:t>e.g</a:t>
            </a:r>
            <a:r>
              <a:rPr lang="en-US" sz="1600" u="none" strike="noStrike" dirty="0">
                <a:effectLst/>
                <a:latin typeface="Times New Roman" panose="02020603050405020304" pitchFamily="18" charset="0"/>
                <a:ea typeface="Calibri" panose="020F0502020204030204" pitchFamily="34" charset="0"/>
              </a:rPr>
              <a:t>, proportional caps, dynamic as function of climate indices) below the 2MT to ensure this measure continues to impart stability and productivity benefits under future change. </a:t>
            </a:r>
          </a:p>
          <a:p>
            <a:pPr marL="342900" marR="0" lvl="0" indent="-342900">
              <a:spcBef>
                <a:spcPts val="0"/>
              </a:spcBef>
              <a:spcAft>
                <a:spcPts val="0"/>
              </a:spcAft>
              <a:buFont typeface="Arial" panose="020B0604020202020204" pitchFamily="34" charset="0"/>
              <a:buChar char="●"/>
            </a:pPr>
            <a:r>
              <a:rPr lang="en-US" sz="1600" u="none" strike="noStrike" dirty="0">
                <a:effectLst/>
                <a:latin typeface="Times New Roman" panose="02020603050405020304" pitchFamily="18" charset="0"/>
                <a:ea typeface="Calibri" panose="020F0502020204030204" pitchFamily="34" charset="0"/>
              </a:rPr>
              <a:t>Identify enabling factors to support industry led measures to increase rapid adaptation, reduce impacts, and respond to climate driven changes (e.g., communication and near-real time information sharing).</a:t>
            </a:r>
          </a:p>
        </p:txBody>
      </p:sp>
    </p:spTree>
    <p:extLst>
      <p:ext uri="{BB962C8B-B14F-4D97-AF65-F5344CB8AC3E}">
        <p14:creationId xmlns:p14="http://schemas.microsoft.com/office/powerpoint/2010/main" val="234338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1D5-4421-47A9-AEA8-D36F3729BD2F}"/>
              </a:ext>
            </a:extLst>
          </p:cNvPr>
          <p:cNvSpPr>
            <a:spLocks noGrp="1"/>
          </p:cNvSpPr>
          <p:nvPr>
            <p:ph type="title"/>
          </p:nvPr>
        </p:nvSpPr>
        <p:spPr/>
        <p:txBody>
          <a:bodyPr/>
          <a:lstStyle/>
          <a:p>
            <a:r>
              <a:rPr lang="en-US" dirty="0">
                <a:solidFill>
                  <a:schemeClr val="tx1"/>
                </a:solidFill>
              </a:rPr>
              <a:t>SAFE Report Ranking</a:t>
            </a:r>
          </a:p>
        </p:txBody>
      </p:sp>
      <p:sp>
        <p:nvSpPr>
          <p:cNvPr id="3" name="Slide Number Placeholder 2">
            <a:extLst>
              <a:ext uri="{FF2B5EF4-FFF2-40B4-BE49-F238E27FC236}">
                <a16:creationId xmlns:a16="http://schemas.microsoft.com/office/drawing/2014/main" id="{01910E08-CA4C-4582-8896-53FCC2B62D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4" name="Picture 3">
            <a:extLst>
              <a:ext uri="{FF2B5EF4-FFF2-40B4-BE49-F238E27FC236}">
                <a16:creationId xmlns:a16="http://schemas.microsoft.com/office/drawing/2014/main" id="{188CA4A4-3BC1-4211-9DBF-2424D6303F4B}"/>
              </a:ext>
            </a:extLst>
          </p:cNvPr>
          <p:cNvPicPr>
            <a:picLocks noChangeAspect="1"/>
          </p:cNvPicPr>
          <p:nvPr/>
        </p:nvPicPr>
        <p:blipFill>
          <a:blip r:embed="rId2"/>
          <a:stretch>
            <a:fillRect/>
          </a:stretch>
        </p:blipFill>
        <p:spPr>
          <a:xfrm>
            <a:off x="865793" y="1267940"/>
            <a:ext cx="7412414" cy="5816303"/>
          </a:xfrm>
          <a:prstGeom prst="rect">
            <a:avLst/>
          </a:prstGeom>
          <a:solidFill>
            <a:schemeClr val="bg1"/>
          </a:solidFill>
        </p:spPr>
      </p:pic>
    </p:spTree>
    <p:extLst>
      <p:ext uri="{BB962C8B-B14F-4D97-AF65-F5344CB8AC3E}">
        <p14:creationId xmlns:p14="http://schemas.microsoft.com/office/powerpoint/2010/main" val="25679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1D5-4421-47A9-AEA8-D36F3729BD2F}"/>
              </a:ext>
            </a:extLst>
          </p:cNvPr>
          <p:cNvSpPr>
            <a:spLocks noGrp="1"/>
          </p:cNvSpPr>
          <p:nvPr>
            <p:ph type="title"/>
          </p:nvPr>
        </p:nvSpPr>
        <p:spPr/>
        <p:txBody>
          <a:bodyPr/>
          <a:lstStyle/>
          <a:p>
            <a:r>
              <a:rPr lang="en-US" dirty="0">
                <a:solidFill>
                  <a:schemeClr val="tx1"/>
                </a:solidFill>
              </a:rPr>
              <a:t>SAFE Report Ranking</a:t>
            </a:r>
          </a:p>
        </p:txBody>
      </p:sp>
      <p:sp>
        <p:nvSpPr>
          <p:cNvPr id="3" name="Slide Number Placeholder 2">
            <a:extLst>
              <a:ext uri="{FF2B5EF4-FFF2-40B4-BE49-F238E27FC236}">
                <a16:creationId xmlns:a16="http://schemas.microsoft.com/office/drawing/2014/main" id="{01910E08-CA4C-4582-8896-53FCC2B62D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4" name="Picture 3">
            <a:extLst>
              <a:ext uri="{FF2B5EF4-FFF2-40B4-BE49-F238E27FC236}">
                <a16:creationId xmlns:a16="http://schemas.microsoft.com/office/drawing/2014/main" id="{188CA4A4-3BC1-4211-9DBF-2424D6303F4B}"/>
              </a:ext>
            </a:extLst>
          </p:cNvPr>
          <p:cNvPicPr>
            <a:picLocks noChangeAspect="1"/>
          </p:cNvPicPr>
          <p:nvPr/>
        </p:nvPicPr>
        <p:blipFill>
          <a:blip r:embed="rId2"/>
          <a:stretch>
            <a:fillRect/>
          </a:stretch>
        </p:blipFill>
        <p:spPr>
          <a:xfrm>
            <a:off x="865793" y="1267940"/>
            <a:ext cx="7412414" cy="5816303"/>
          </a:xfrm>
          <a:prstGeom prst="rect">
            <a:avLst/>
          </a:prstGeom>
          <a:solidFill>
            <a:schemeClr val="bg1"/>
          </a:solidFill>
        </p:spPr>
      </p:pic>
      <p:sp>
        <p:nvSpPr>
          <p:cNvPr id="5" name="Oval 4">
            <a:extLst>
              <a:ext uri="{FF2B5EF4-FFF2-40B4-BE49-F238E27FC236}">
                <a16:creationId xmlns:a16="http://schemas.microsoft.com/office/drawing/2014/main" id="{606F59A6-5FA5-46F1-A2A3-30A289B9213F}"/>
              </a:ext>
            </a:extLst>
          </p:cNvPr>
          <p:cNvSpPr/>
          <p:nvPr/>
        </p:nvSpPr>
        <p:spPr>
          <a:xfrm>
            <a:off x="509047" y="3101419"/>
            <a:ext cx="8399283" cy="1467102"/>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29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F97C-8E2D-49C5-A4C8-5F68E8C7779C}"/>
              </a:ext>
            </a:extLst>
          </p:cNvPr>
          <p:cNvSpPr>
            <a:spLocks noGrp="1"/>
          </p:cNvSpPr>
          <p:nvPr>
            <p:ph type="title"/>
          </p:nvPr>
        </p:nvSpPr>
        <p:spPr/>
        <p:txBody>
          <a:bodyPr/>
          <a:lstStyle/>
          <a:p>
            <a:r>
              <a:rPr lang="en-US" dirty="0">
                <a:solidFill>
                  <a:schemeClr val="tx1"/>
                </a:solidFill>
              </a:rPr>
              <a:t>Figure 2-1</a:t>
            </a:r>
          </a:p>
        </p:txBody>
      </p:sp>
      <p:sp>
        <p:nvSpPr>
          <p:cNvPr id="3" name="Slide Number Placeholder 2">
            <a:extLst>
              <a:ext uri="{FF2B5EF4-FFF2-40B4-BE49-F238E27FC236}">
                <a16:creationId xmlns:a16="http://schemas.microsoft.com/office/drawing/2014/main" id="{3570209C-A46D-4B6C-81B4-9969C0306A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4" name="Picture 3">
            <a:extLst>
              <a:ext uri="{FF2B5EF4-FFF2-40B4-BE49-F238E27FC236}">
                <a16:creationId xmlns:a16="http://schemas.microsoft.com/office/drawing/2014/main" id="{994A5FB2-B729-4B64-A583-6B0478CDBB0A}"/>
              </a:ext>
            </a:extLst>
          </p:cNvPr>
          <p:cNvPicPr>
            <a:picLocks noChangeAspect="1"/>
          </p:cNvPicPr>
          <p:nvPr/>
        </p:nvPicPr>
        <p:blipFill>
          <a:blip r:embed="rId2"/>
          <a:stretch>
            <a:fillRect/>
          </a:stretch>
        </p:blipFill>
        <p:spPr>
          <a:xfrm>
            <a:off x="488210" y="1167187"/>
            <a:ext cx="7807378" cy="5857507"/>
          </a:xfrm>
          <a:prstGeom prst="rect">
            <a:avLst/>
          </a:prstGeom>
          <a:solidFill>
            <a:schemeClr val="bg1"/>
          </a:solidFill>
        </p:spPr>
      </p:pic>
    </p:spTree>
    <p:extLst>
      <p:ext uri="{BB962C8B-B14F-4D97-AF65-F5344CB8AC3E}">
        <p14:creationId xmlns:p14="http://schemas.microsoft.com/office/powerpoint/2010/main" val="341009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C270-6F86-45C6-8010-226A16ED1FAD}"/>
              </a:ext>
            </a:extLst>
          </p:cNvPr>
          <p:cNvSpPr>
            <a:spLocks noGrp="1"/>
          </p:cNvSpPr>
          <p:nvPr>
            <p:ph type="title"/>
          </p:nvPr>
        </p:nvSpPr>
        <p:spPr>
          <a:xfrm>
            <a:off x="234226" y="664451"/>
            <a:ext cx="1656101" cy="1325700"/>
          </a:xfrm>
        </p:spPr>
        <p:txBody>
          <a:bodyPr/>
          <a:lstStyle/>
          <a:p>
            <a:r>
              <a:rPr lang="en-US" dirty="0">
                <a:solidFill>
                  <a:schemeClr val="tx1"/>
                </a:solidFill>
              </a:rPr>
              <a:t>Near term on ramps:</a:t>
            </a:r>
          </a:p>
        </p:txBody>
      </p:sp>
      <p:sp>
        <p:nvSpPr>
          <p:cNvPr id="3" name="Slide Number Placeholder 2">
            <a:extLst>
              <a:ext uri="{FF2B5EF4-FFF2-40B4-BE49-F238E27FC236}">
                <a16:creationId xmlns:a16="http://schemas.microsoft.com/office/drawing/2014/main" id="{0CCF906E-3E29-444F-A7FD-A4B332A647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4" name="Picture 3">
            <a:extLst>
              <a:ext uri="{FF2B5EF4-FFF2-40B4-BE49-F238E27FC236}">
                <a16:creationId xmlns:a16="http://schemas.microsoft.com/office/drawing/2014/main" id="{7B0F4F95-2C15-4CF0-B9FE-A3C8C9F033C2}"/>
              </a:ext>
            </a:extLst>
          </p:cNvPr>
          <p:cNvPicPr>
            <a:picLocks noChangeAspect="1"/>
          </p:cNvPicPr>
          <p:nvPr/>
        </p:nvPicPr>
        <p:blipFill>
          <a:blip r:embed="rId2"/>
          <a:stretch>
            <a:fillRect/>
          </a:stretch>
        </p:blipFill>
        <p:spPr>
          <a:xfrm>
            <a:off x="1890327" y="329938"/>
            <a:ext cx="6548107" cy="6712608"/>
          </a:xfrm>
          <a:prstGeom prst="rect">
            <a:avLst/>
          </a:prstGeom>
        </p:spPr>
      </p:pic>
    </p:spTree>
    <p:extLst>
      <p:ext uri="{BB962C8B-B14F-4D97-AF65-F5344CB8AC3E}">
        <p14:creationId xmlns:p14="http://schemas.microsoft.com/office/powerpoint/2010/main" val="229637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1D5-4421-47A9-AEA8-D36F3729BD2F}"/>
              </a:ext>
            </a:extLst>
          </p:cNvPr>
          <p:cNvSpPr>
            <a:spLocks noGrp="1"/>
          </p:cNvSpPr>
          <p:nvPr>
            <p:ph type="title"/>
          </p:nvPr>
        </p:nvSpPr>
        <p:spPr>
          <a:xfrm>
            <a:off x="-6481" y="136550"/>
            <a:ext cx="7886700" cy="1325700"/>
          </a:xfrm>
        </p:spPr>
        <p:txBody>
          <a:bodyPr/>
          <a:lstStyle/>
          <a:p>
            <a:r>
              <a:rPr lang="en-US" dirty="0">
                <a:solidFill>
                  <a:schemeClr val="tx1"/>
                </a:solidFill>
              </a:rPr>
              <a:t>Knowledge base Ranking</a:t>
            </a:r>
          </a:p>
        </p:txBody>
      </p:sp>
      <p:sp>
        <p:nvSpPr>
          <p:cNvPr id="3" name="Slide Number Placeholder 2">
            <a:extLst>
              <a:ext uri="{FF2B5EF4-FFF2-40B4-BE49-F238E27FC236}">
                <a16:creationId xmlns:a16="http://schemas.microsoft.com/office/drawing/2014/main" id="{01910E08-CA4C-4582-8896-53FCC2B62D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4" name="Picture 3">
            <a:extLst>
              <a:ext uri="{FF2B5EF4-FFF2-40B4-BE49-F238E27FC236}">
                <a16:creationId xmlns:a16="http://schemas.microsoft.com/office/drawing/2014/main" id="{58BB2DF3-8828-42B7-B025-D55F97ACAE45}"/>
              </a:ext>
            </a:extLst>
          </p:cNvPr>
          <p:cNvPicPr>
            <a:picLocks noChangeAspect="1"/>
          </p:cNvPicPr>
          <p:nvPr/>
        </p:nvPicPr>
        <p:blipFill>
          <a:blip r:embed="rId2"/>
          <a:stretch>
            <a:fillRect/>
          </a:stretch>
        </p:blipFill>
        <p:spPr>
          <a:xfrm>
            <a:off x="722918" y="1010719"/>
            <a:ext cx="6915912" cy="6123445"/>
          </a:xfrm>
          <a:prstGeom prst="rect">
            <a:avLst/>
          </a:prstGeom>
        </p:spPr>
      </p:pic>
    </p:spTree>
    <p:extLst>
      <p:ext uri="{BB962C8B-B14F-4D97-AF65-F5344CB8AC3E}">
        <p14:creationId xmlns:p14="http://schemas.microsoft.com/office/powerpoint/2010/main" val="307093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1D5-4421-47A9-AEA8-D36F3729BD2F}"/>
              </a:ext>
            </a:extLst>
          </p:cNvPr>
          <p:cNvSpPr>
            <a:spLocks noGrp="1"/>
          </p:cNvSpPr>
          <p:nvPr>
            <p:ph type="title"/>
          </p:nvPr>
        </p:nvSpPr>
        <p:spPr>
          <a:xfrm>
            <a:off x="-6481" y="136550"/>
            <a:ext cx="7886700" cy="1325700"/>
          </a:xfrm>
        </p:spPr>
        <p:txBody>
          <a:bodyPr/>
          <a:lstStyle/>
          <a:p>
            <a:r>
              <a:rPr lang="en-US" dirty="0">
                <a:solidFill>
                  <a:schemeClr val="tx1"/>
                </a:solidFill>
              </a:rPr>
              <a:t>Knowledge base Ranking</a:t>
            </a:r>
          </a:p>
        </p:txBody>
      </p:sp>
      <p:sp>
        <p:nvSpPr>
          <p:cNvPr id="3" name="Slide Number Placeholder 2">
            <a:extLst>
              <a:ext uri="{FF2B5EF4-FFF2-40B4-BE49-F238E27FC236}">
                <a16:creationId xmlns:a16="http://schemas.microsoft.com/office/drawing/2014/main" id="{01910E08-CA4C-4582-8896-53FCC2B62D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4" name="Picture 3">
            <a:extLst>
              <a:ext uri="{FF2B5EF4-FFF2-40B4-BE49-F238E27FC236}">
                <a16:creationId xmlns:a16="http://schemas.microsoft.com/office/drawing/2014/main" id="{58BB2DF3-8828-42B7-B025-D55F97ACAE45}"/>
              </a:ext>
            </a:extLst>
          </p:cNvPr>
          <p:cNvPicPr>
            <a:picLocks noChangeAspect="1"/>
          </p:cNvPicPr>
          <p:nvPr/>
        </p:nvPicPr>
        <p:blipFill>
          <a:blip r:embed="rId2"/>
          <a:stretch>
            <a:fillRect/>
          </a:stretch>
        </p:blipFill>
        <p:spPr>
          <a:xfrm>
            <a:off x="570738" y="1086133"/>
            <a:ext cx="6915912" cy="6123445"/>
          </a:xfrm>
          <a:prstGeom prst="rect">
            <a:avLst/>
          </a:prstGeom>
        </p:spPr>
      </p:pic>
      <p:sp>
        <p:nvSpPr>
          <p:cNvPr id="5" name="Oval 4">
            <a:extLst>
              <a:ext uri="{FF2B5EF4-FFF2-40B4-BE49-F238E27FC236}">
                <a16:creationId xmlns:a16="http://schemas.microsoft.com/office/drawing/2014/main" id="{F14AD0A9-BD34-4023-806A-9AAEBAC10E75}"/>
              </a:ext>
            </a:extLst>
          </p:cNvPr>
          <p:cNvSpPr/>
          <p:nvPr/>
        </p:nvSpPr>
        <p:spPr>
          <a:xfrm>
            <a:off x="263951" y="1960776"/>
            <a:ext cx="8069344" cy="159313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68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
          <p:cNvSpPr/>
          <p:nvPr/>
        </p:nvSpPr>
        <p:spPr>
          <a:xfrm>
            <a:off x="1102660" y="1274109"/>
            <a:ext cx="7100047" cy="1708160"/>
          </a:xfrm>
          <a:prstGeom prst="rect">
            <a:avLst/>
          </a:prstGeom>
          <a:solidFill>
            <a:srgbClr val="76A1B5">
              <a:alpha val="38823"/>
            </a:srgbClr>
          </a:solidFill>
          <a:ln>
            <a:noFill/>
          </a:ln>
        </p:spPr>
        <p:txBody>
          <a:bodyPr spcFirstLastPara="1" wrap="square" lIns="205725" tIns="205725" rIns="342900" bIns="205725" anchor="t" anchorCtr="0">
            <a:spAutoFit/>
          </a:bodyPr>
          <a:lstStyle/>
          <a:p>
            <a:pPr marL="457200" marR="0" lvl="1" indent="0" algn="l" rtl="0">
              <a:lnSpc>
                <a:spcPct val="100000"/>
              </a:lnSpc>
              <a:spcBef>
                <a:spcPts val="0"/>
              </a:spcBef>
              <a:spcAft>
                <a:spcPts val="0"/>
              </a:spcAft>
              <a:buClr>
                <a:srgbClr val="434343"/>
              </a:buClr>
              <a:buSzPts val="2100"/>
              <a:buFont typeface="Arial"/>
              <a:buNone/>
            </a:pPr>
            <a:r>
              <a:rPr lang="en-US" sz="2100" b="1" i="0" u="none" strike="noStrike" cap="none">
                <a:solidFill>
                  <a:srgbClr val="434343"/>
                </a:solidFill>
                <a:latin typeface="Calibri"/>
                <a:ea typeface="Calibri"/>
                <a:cs typeface="Calibri"/>
                <a:sym typeface="Calibri"/>
              </a:rPr>
              <a:t>The goal of the Climate Change Module is to facilitate the Council’s work towards climate-ready fisheries management that helps ensure both short- and long-term resilience for the Bering Sea.</a:t>
            </a:r>
            <a:r>
              <a:rPr lang="en-US" sz="2100" b="1"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93531C-2C1D-49FD-8104-C06B5093EAA5}"/>
              </a:ext>
            </a:extLst>
          </p:cNvPr>
          <p:cNvPicPr>
            <a:picLocks noChangeAspect="1"/>
          </p:cNvPicPr>
          <p:nvPr/>
        </p:nvPicPr>
        <p:blipFill>
          <a:blip r:embed="rId2"/>
          <a:stretch>
            <a:fillRect/>
          </a:stretch>
        </p:blipFill>
        <p:spPr>
          <a:xfrm>
            <a:off x="1240803" y="102644"/>
            <a:ext cx="7786539" cy="6755356"/>
          </a:xfrm>
          <a:prstGeom prst="rect">
            <a:avLst/>
          </a:prstGeom>
          <a:solidFill>
            <a:schemeClr val="bg1"/>
          </a:solidFill>
        </p:spPr>
      </p:pic>
      <p:sp>
        <p:nvSpPr>
          <p:cNvPr id="2" name="Title 1">
            <a:extLst>
              <a:ext uri="{FF2B5EF4-FFF2-40B4-BE49-F238E27FC236}">
                <a16:creationId xmlns:a16="http://schemas.microsoft.com/office/drawing/2014/main" id="{D913303D-83EB-4EC2-8DF2-63F07E160AAA}"/>
              </a:ext>
            </a:extLst>
          </p:cNvPr>
          <p:cNvSpPr>
            <a:spLocks noGrp="1"/>
          </p:cNvSpPr>
          <p:nvPr>
            <p:ph type="title"/>
          </p:nvPr>
        </p:nvSpPr>
        <p:spPr>
          <a:xfrm>
            <a:off x="-111944" y="221390"/>
            <a:ext cx="2705493" cy="485620"/>
          </a:xfrm>
        </p:spPr>
        <p:txBody>
          <a:bodyPr>
            <a:normAutofit fontScale="90000"/>
          </a:bodyPr>
          <a:lstStyle/>
          <a:p>
            <a:r>
              <a:rPr lang="en-US" dirty="0">
                <a:solidFill>
                  <a:schemeClr val="tx1"/>
                </a:solidFill>
              </a:rPr>
              <a:t>Table 3-2 subsection ranking</a:t>
            </a:r>
          </a:p>
        </p:txBody>
      </p:sp>
      <p:sp>
        <p:nvSpPr>
          <p:cNvPr id="3" name="Slide Number Placeholder 2">
            <a:extLst>
              <a:ext uri="{FF2B5EF4-FFF2-40B4-BE49-F238E27FC236}">
                <a16:creationId xmlns:a16="http://schemas.microsoft.com/office/drawing/2014/main" id="{02931B8A-918F-4811-BD66-AFF472775F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42773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40DA-9939-4DCB-9BC3-A3244A13B6EA}"/>
              </a:ext>
            </a:extLst>
          </p:cNvPr>
          <p:cNvSpPr>
            <a:spLocks noGrp="1"/>
          </p:cNvSpPr>
          <p:nvPr>
            <p:ph type="title"/>
          </p:nvPr>
        </p:nvSpPr>
        <p:spPr>
          <a:xfrm>
            <a:off x="0" y="-405353"/>
            <a:ext cx="7886700" cy="1325700"/>
          </a:xfrm>
        </p:spPr>
        <p:txBody>
          <a:bodyPr/>
          <a:lstStyle/>
          <a:p>
            <a:r>
              <a:rPr lang="en-US" dirty="0">
                <a:solidFill>
                  <a:schemeClr val="tx1"/>
                </a:solidFill>
              </a:rPr>
              <a:t>Near term steps:</a:t>
            </a:r>
          </a:p>
        </p:txBody>
      </p:sp>
      <p:sp>
        <p:nvSpPr>
          <p:cNvPr id="3" name="Slide Number Placeholder 2">
            <a:extLst>
              <a:ext uri="{FF2B5EF4-FFF2-40B4-BE49-F238E27FC236}">
                <a16:creationId xmlns:a16="http://schemas.microsoft.com/office/drawing/2014/main" id="{C594B9D5-7B04-4CA2-B057-AF85F0476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TextBox 4">
            <a:extLst>
              <a:ext uri="{FF2B5EF4-FFF2-40B4-BE49-F238E27FC236}">
                <a16:creationId xmlns:a16="http://schemas.microsoft.com/office/drawing/2014/main" id="{C62AB4E3-06A2-4220-BAF3-E1F7834EAB41}"/>
              </a:ext>
            </a:extLst>
          </p:cNvPr>
          <p:cNvSpPr txBox="1"/>
          <p:nvPr/>
        </p:nvSpPr>
        <p:spPr>
          <a:xfrm>
            <a:off x="0" y="623507"/>
            <a:ext cx="9144000" cy="6234493"/>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Provide input into the </a:t>
            </a:r>
            <a:r>
              <a:rPr lang="en-US" sz="1300" b="1" u="none" strike="noStrike" dirty="0">
                <a:effectLst/>
                <a:latin typeface="Times New Roman" panose="02020603050405020304" pitchFamily="18" charset="0"/>
                <a:ea typeface="Calibri" panose="020F0502020204030204" pitchFamily="34" charset="0"/>
              </a:rPr>
              <a:t>Research Priority setting process </a:t>
            </a:r>
            <a:r>
              <a:rPr lang="en-US" sz="1300" u="none" strike="noStrike" dirty="0">
                <a:effectLst/>
                <a:latin typeface="Times New Roman" panose="02020603050405020304" pitchFamily="18" charset="0"/>
                <a:ea typeface="Calibri" panose="020F0502020204030204" pitchFamily="34" charset="0"/>
              </a:rPr>
              <a:t>foregrounding the importance of diverse sources of climate information and their relationship to climate-ready fisheries science and management</a:t>
            </a:r>
          </a:p>
          <a:p>
            <a:pPr marL="342900" marR="0" lvl="0" indent="-342900">
              <a:spcBef>
                <a:spcPts val="0"/>
              </a:spcBef>
              <a:spcAft>
                <a:spcPts val="0"/>
              </a:spcAft>
              <a:buFont typeface="Arial" panose="020B0604020202020204" pitchFamily="34" charset="0"/>
              <a:buChar char="●"/>
            </a:pPr>
            <a:r>
              <a:rPr lang="en-US" sz="1300" b="1" u="none" strike="noStrike" dirty="0">
                <a:effectLst/>
                <a:latin typeface="Times New Roman" panose="02020603050405020304" pitchFamily="18" charset="0"/>
                <a:ea typeface="Calibri" panose="020F0502020204030204" pitchFamily="34" charset="0"/>
              </a:rPr>
              <a:t>Test mechanisms within the CCTF </a:t>
            </a:r>
            <a:r>
              <a:rPr lang="en-US" sz="1300" u="none" strike="noStrike" dirty="0">
                <a:effectLst/>
                <a:latin typeface="Times New Roman" panose="02020603050405020304" pitchFamily="18" charset="0"/>
                <a:ea typeface="Calibri" panose="020F0502020204030204" pitchFamily="34" charset="0"/>
              </a:rPr>
              <a:t>(e.g., Climate Briefings, Ecosystem Matrix tool, etc.) for bringing </a:t>
            </a:r>
            <a:r>
              <a:rPr lang="en-US" sz="1300" b="1" u="none" strike="noStrike" dirty="0">
                <a:effectLst/>
                <a:latin typeface="Times New Roman" panose="02020603050405020304" pitchFamily="18" charset="0"/>
                <a:ea typeface="Calibri" panose="020F0502020204030204" pitchFamily="34" charset="0"/>
              </a:rPr>
              <a:t>diverse knowledge sources related to climate change into the Council process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Finalize and implement LKTKS Taskforce protocol regarding incorporation of LK, TK, and subsistence information into the Council process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Track and consider climate change information and implications in light of recommended evaluations (as suggested by the Ecosystem Committee in March 2022) of the Programmatic EIS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Scope development of Fishery Ecosystem Plans in other regions for connectivity issues (e.g., Gulf of Alaska, Arctic), as discussed at the March 2022 meeting of the Ecosystem Committee</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Increased development and implementation of EBFM tools across Council processes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Work on marine planning and protections that are equitable and inclusive of a diverse set of communities, people, knowledges, methodologies, and values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Implement a number of the CEC Final Report (NPFMC 2021) recommendations which could increase the flow of diverse sources of climate change information (including resilience tools) into the Council process. This includes:</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Co-presentation from Tribal representatives on all agenda items</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Standing Community Engagement or Tribal Advisory Committee </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Increase the input of Tribal Consultation activities into the Council process</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Council travel to rural communities for Council meetings and visits</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Continuation and ongoing improvement of current outreach practices to foster two-way engagement</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Taking steps towards Co-Production of Knowledge</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Increased capacity at AFSC in the non-economic social sciences, particularly as regards expertise working with Alaska Native communities and their knowledge</a:t>
            </a:r>
          </a:p>
          <a:p>
            <a:pPr marL="742950" marR="0" lvl="1" indent="-28575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Increased Indigenous inclusion on Council advisory and working bodies</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Increased uptake of broader climate change knowledge base not, or not fully, integrated into the Council process through additional steps not indicated above in other bullets, e.g., through exploring collaborations, partnerships and co-production (also see Section 2 for near-term steps to advance climate integrated advice)</a:t>
            </a:r>
          </a:p>
          <a:p>
            <a:pPr marL="342900" marR="0" lvl="0" indent="-342900">
              <a:spcBef>
                <a:spcPts val="0"/>
              </a:spcBef>
              <a:spcAft>
                <a:spcPts val="0"/>
              </a:spcAft>
              <a:buFont typeface="Arial" panose="020B0604020202020204" pitchFamily="34" charset="0"/>
              <a:buChar char="●"/>
            </a:pPr>
            <a:r>
              <a:rPr lang="en-US" sz="1300" u="none" strike="noStrike" dirty="0">
                <a:effectLst/>
                <a:latin typeface="Times New Roman" panose="02020603050405020304" pitchFamily="18" charset="0"/>
                <a:ea typeface="Calibri" panose="020F0502020204030204" pitchFamily="34" charset="0"/>
              </a:rPr>
              <a:t>Conduct an analysis of Council documents as outlined above to explore whether and how the climate-relevant information from a variety of ‘other’ knowledge bases are currently making their way into the Council process in order to facilitate a gap analysis and recommendations for improvement, as necessary</a:t>
            </a:r>
          </a:p>
        </p:txBody>
      </p:sp>
    </p:spTree>
    <p:extLst>
      <p:ext uri="{BB962C8B-B14F-4D97-AF65-F5344CB8AC3E}">
        <p14:creationId xmlns:p14="http://schemas.microsoft.com/office/powerpoint/2010/main" val="963672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3" name="Title 2">
            <a:extLst>
              <a:ext uri="{FF2B5EF4-FFF2-40B4-BE49-F238E27FC236}">
                <a16:creationId xmlns:a16="http://schemas.microsoft.com/office/drawing/2014/main" id="{903F4D84-0D3E-4E30-AA5E-DA37A83E1279}"/>
              </a:ext>
            </a:extLst>
          </p:cNvPr>
          <p:cNvSpPr>
            <a:spLocks noGrp="1"/>
          </p:cNvSpPr>
          <p:nvPr>
            <p:ph type="title"/>
          </p:nvPr>
        </p:nvSpPr>
        <p:spPr/>
        <p:txBody>
          <a:bodyPr/>
          <a:lstStyle/>
          <a:p>
            <a:r>
              <a:rPr lang="en-US" dirty="0">
                <a:solidFill>
                  <a:schemeClr val="bg1"/>
                </a:solidFill>
              </a:rPr>
              <a:t>Work Plan 2022-2023[priorities]</a:t>
            </a:r>
          </a:p>
        </p:txBody>
      </p:sp>
      <p:sp>
        <p:nvSpPr>
          <p:cNvPr id="10" name="TextBox 9">
            <a:extLst>
              <a:ext uri="{FF2B5EF4-FFF2-40B4-BE49-F238E27FC236}">
                <a16:creationId xmlns:a16="http://schemas.microsoft.com/office/drawing/2014/main" id="{9711C3DF-9ACB-4A0C-A03D-EB08956F1F5A}"/>
              </a:ext>
            </a:extLst>
          </p:cNvPr>
          <p:cNvSpPr txBox="1"/>
          <p:nvPr/>
        </p:nvSpPr>
        <p:spPr>
          <a:xfrm>
            <a:off x="155644" y="1553416"/>
            <a:ext cx="8200416" cy="4647426"/>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eriod"/>
            </a:pPr>
            <a:r>
              <a:rPr lang="en-US" sz="2000" b="1" u="none" strike="noStrike" dirty="0">
                <a:effectLst/>
                <a:latin typeface="Times New Roman" panose="02020603050405020304" pitchFamily="18" charset="0"/>
                <a:ea typeface="Times New Roman" panose="02020603050405020304" pitchFamily="18" charset="0"/>
              </a:rPr>
              <a:t>Address Council comments on CRS [Oct -Nov]</a:t>
            </a:r>
            <a:endParaRPr lang="en-US" sz="20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b="1" u="none" strike="noStrike" dirty="0">
                <a:effectLst/>
                <a:latin typeface="Times New Roman" panose="02020603050405020304" pitchFamily="18" charset="0"/>
                <a:ea typeface="Times New Roman" panose="02020603050405020304" pitchFamily="18" charset="0"/>
              </a:rPr>
              <a:t>finalize and post to Council website (glossy version for posting and cross-referencing)[Dec 2022]</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b="1" u="none" strike="noStrike" dirty="0">
                <a:effectLst/>
                <a:latin typeface="Times New Roman" panose="02020603050405020304" pitchFamily="18" charset="0"/>
                <a:ea typeface="Times New Roman" panose="02020603050405020304" pitchFamily="18" charset="0"/>
              </a:rPr>
              <a:t>Consider means to incorporate additional knowledge sources into Council research priorities [Feb]</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b="1" u="none" strike="noStrike" dirty="0">
                <a:effectLst/>
                <a:latin typeface="Times New Roman" panose="02020603050405020304" pitchFamily="18" charset="0"/>
                <a:ea typeface="Times New Roman" panose="02020603050405020304" pitchFamily="18" charset="0"/>
              </a:rPr>
              <a:t>Case study development (based on those explored in the CRS, e.g., herring closure area, 2 million MT cap, </a:t>
            </a:r>
            <a:r>
              <a:rPr lang="en-US" sz="2000" b="1" u="none" strike="noStrike" dirty="0" err="1">
                <a:effectLst/>
                <a:latin typeface="Times New Roman" panose="02020603050405020304" pitchFamily="18" charset="0"/>
                <a:ea typeface="Times New Roman" panose="02020603050405020304" pitchFamily="18" charset="0"/>
              </a:rPr>
              <a:t>etc</a:t>
            </a:r>
            <a:r>
              <a:rPr lang="en-US" sz="2000" b="1" u="none" strike="noStrike" dirty="0">
                <a:effectLst/>
                <a:latin typeface="Times New Roman" panose="02020603050405020304" pitchFamily="18" charset="0"/>
                <a:ea typeface="Times New Roman" panose="02020603050405020304" pitchFamily="18" charset="0"/>
              </a:rPr>
              <a:t>) </a:t>
            </a:r>
            <a:endParaRPr lang="en-US" sz="20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000" u="none" strike="noStrike" dirty="0">
                <a:effectLst/>
                <a:latin typeface="Times New Roman" panose="02020603050405020304" pitchFamily="18" charset="0"/>
                <a:ea typeface="Times New Roman" panose="02020603050405020304" pitchFamily="18" charset="0"/>
              </a:rPr>
              <a:t>Use these to populate and build out the climate readiness toolbox (online database of climate informed measures)</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b="1" u="none" strike="noStrike" dirty="0">
                <a:effectLst/>
                <a:latin typeface="Times New Roman" panose="02020603050405020304" pitchFamily="18" charset="0"/>
                <a:ea typeface="Times New Roman" panose="02020603050405020304" pitchFamily="18" charset="0"/>
              </a:rPr>
              <a:t>Scope resources to support post-doc/contractor(s) to advance CCTF and Council (climate) products (funding, fellowships, NOAA LANTERN, </a:t>
            </a:r>
            <a:r>
              <a:rPr lang="en-US" sz="2000" b="1" u="none" strike="noStrike" dirty="0" err="1">
                <a:effectLst/>
                <a:latin typeface="Times New Roman" panose="02020603050405020304" pitchFamily="18" charset="0"/>
                <a:ea typeface="Times New Roman" panose="02020603050405020304" pitchFamily="18" charset="0"/>
              </a:rPr>
              <a:t>etc</a:t>
            </a:r>
            <a:r>
              <a:rPr lang="en-US" sz="2000" b="1" u="none" strike="noStrike" dirty="0">
                <a:effectLst/>
                <a:latin typeface="Times New Roman" panose="02020603050405020304" pitchFamily="18" charset="0"/>
                <a:ea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a:p>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9EFFAB-3369-4601-A1D2-2F5BE2DE05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4" name="Title 3">
            <a:extLst>
              <a:ext uri="{FF2B5EF4-FFF2-40B4-BE49-F238E27FC236}">
                <a16:creationId xmlns:a16="http://schemas.microsoft.com/office/drawing/2014/main" id="{76B843AB-BE95-4158-AE77-A917892A1FA8}"/>
              </a:ext>
            </a:extLst>
          </p:cNvPr>
          <p:cNvSpPr>
            <a:spLocks noGrp="1"/>
          </p:cNvSpPr>
          <p:nvPr>
            <p:ph type="title"/>
          </p:nvPr>
        </p:nvSpPr>
        <p:spPr>
          <a:xfrm>
            <a:off x="468070" y="423523"/>
            <a:ext cx="7579582" cy="630049"/>
          </a:xfrm>
        </p:spPr>
        <p:txBody>
          <a:bodyPr/>
          <a:lstStyle/>
          <a:p>
            <a:r>
              <a:rPr lang="en-US" dirty="0"/>
              <a:t>Work Plan (</a:t>
            </a:r>
            <a:r>
              <a:rPr lang="en-US" dirty="0" err="1"/>
              <a:t>cont</a:t>
            </a:r>
            <a:r>
              <a:rPr lang="en-US" dirty="0"/>
              <a:t>)</a:t>
            </a:r>
          </a:p>
        </p:txBody>
      </p:sp>
      <p:sp>
        <p:nvSpPr>
          <p:cNvPr id="6" name="TextBox 5">
            <a:extLst>
              <a:ext uri="{FF2B5EF4-FFF2-40B4-BE49-F238E27FC236}">
                <a16:creationId xmlns:a16="http://schemas.microsoft.com/office/drawing/2014/main" id="{A52A836D-B0A0-46FA-82D0-E63FF82FB48A}"/>
              </a:ext>
            </a:extLst>
          </p:cNvPr>
          <p:cNvSpPr txBox="1"/>
          <p:nvPr/>
        </p:nvSpPr>
        <p:spPr>
          <a:xfrm>
            <a:off x="78658" y="1053572"/>
            <a:ext cx="9012025" cy="6015621"/>
          </a:xfrm>
          <a:prstGeom prst="rect">
            <a:avLst/>
          </a:prstGeom>
          <a:solidFill>
            <a:schemeClr val="bg1"/>
          </a:solidFill>
        </p:spPr>
        <p:txBody>
          <a:bodyPr wrap="square">
            <a:spAutoFit/>
          </a:bodyPr>
          <a:lstStyle/>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Use scenario planning workshops to help build out climate readiness measures </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600" u="none" strike="noStrike" dirty="0">
                <a:effectLst/>
                <a:latin typeface="Times New Roman" panose="02020603050405020304" pitchFamily="18" charset="0"/>
                <a:ea typeface="Times New Roman" panose="02020603050405020304" pitchFamily="18" charset="0"/>
              </a:rPr>
              <a:t>Present case studies at scenario workshop</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600" u="none" strike="noStrike" dirty="0">
                <a:effectLst/>
                <a:latin typeface="Times New Roman" panose="02020603050405020304" pitchFamily="18" charset="0"/>
                <a:ea typeface="Times New Roman" panose="02020603050405020304" pitchFamily="18" charset="0"/>
              </a:rPr>
              <a:t>Develop metrics for effectiveness at addressing climate change risk / adaptation</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600" u="none" strike="noStrike" dirty="0">
                <a:effectLst/>
                <a:latin typeface="Times New Roman" panose="02020603050405020304" pitchFamily="18" charset="0"/>
                <a:ea typeface="Times New Roman" panose="02020603050405020304" pitchFamily="18" charset="0"/>
              </a:rPr>
              <a:t>Develop recommendations to address knowledge gaps and inform research ideas [Feb]</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Potential management tools and measures that could be used to address climate change (using case studies to further develop these)</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Using the rapid climate change search term methods from section 2 to conduct an analysis of Council documents to explore whether and how the climate-relevant information from a variety of ‘other’ knowledge bases are currently making their way into the Council process in order to facilitate a gap analysis and recommendations for improvement, as necessary.</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Repeat rapid climate change search term review for 2022 SAFE reports (presently completed 2019-2021) </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Assess whether CCTF proposed Climate Briefings as originally conceived still has merit or is duplicative of other activities and/or needs refinement [Jan-Mar 2023]</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Scope information needs for the climate change report (see next bullet)</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600" u="none" strike="noStrike" dirty="0">
                <a:effectLst/>
                <a:latin typeface="Times New Roman" panose="02020603050405020304" pitchFamily="18" charset="0"/>
                <a:ea typeface="Times New Roman" panose="02020603050405020304" pitchFamily="18" charset="0"/>
              </a:rPr>
              <a:t>Use case studies from bullet 2 to scope tools and information needs for the report[Diana, Kirstin]</a:t>
            </a:r>
            <a:endParaRPr lang="en-US" sz="16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600" u="none" strike="noStrike" dirty="0">
                <a:effectLst/>
                <a:latin typeface="Times New Roman" panose="02020603050405020304" pitchFamily="18" charset="0"/>
                <a:ea typeface="Times New Roman" panose="02020603050405020304" pitchFamily="18" charset="0"/>
              </a:rPr>
              <a:t>From Section 2 - optional author self-evaluation/review form of what information is needed to move individual safe chapters forward in readiness (and help scope information needs for the climate change report)[Jan-Mar 2023]</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1200"/>
              </a:spcAft>
              <a:buFont typeface="+mj-lt"/>
              <a:buAutoNum type="arabicPeriod" startAt="5"/>
            </a:pPr>
            <a:r>
              <a:rPr lang="en-US" sz="1600" u="none" strike="noStrike" dirty="0">
                <a:effectLst/>
                <a:latin typeface="Times New Roman" panose="02020603050405020304" pitchFamily="18" charset="0"/>
                <a:ea typeface="Times New Roman" panose="02020603050405020304" pitchFamily="18" charset="0"/>
              </a:rPr>
              <a:t>Outline Climate Readiness Report for input by FEP Team review, Ecosystem Committee, Council bodies [TBD 2023]</a:t>
            </a:r>
            <a:endParaRPr lang="en-US" sz="16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7568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68C23-4061-4C67-ACE2-CD59F2BA84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4" name="Title 3">
            <a:extLst>
              <a:ext uri="{FF2B5EF4-FFF2-40B4-BE49-F238E27FC236}">
                <a16:creationId xmlns:a16="http://schemas.microsoft.com/office/drawing/2014/main" id="{9442DDE3-5A10-4B5B-ADE3-E8981032F280}"/>
              </a:ext>
            </a:extLst>
          </p:cNvPr>
          <p:cNvSpPr>
            <a:spLocks noGrp="1"/>
          </p:cNvSpPr>
          <p:nvPr>
            <p:ph type="title"/>
          </p:nvPr>
        </p:nvSpPr>
        <p:spPr/>
        <p:txBody>
          <a:bodyPr/>
          <a:lstStyle/>
          <a:p>
            <a:r>
              <a:rPr lang="en-US" dirty="0"/>
              <a:t>Summary and next steps</a:t>
            </a:r>
          </a:p>
        </p:txBody>
      </p:sp>
      <p:sp>
        <p:nvSpPr>
          <p:cNvPr id="6" name="TextBox 5">
            <a:extLst>
              <a:ext uri="{FF2B5EF4-FFF2-40B4-BE49-F238E27FC236}">
                <a16:creationId xmlns:a16="http://schemas.microsoft.com/office/drawing/2014/main" id="{06962405-8E63-4CCC-8802-E97F53818B96}"/>
              </a:ext>
            </a:extLst>
          </p:cNvPr>
          <p:cNvSpPr txBox="1"/>
          <p:nvPr/>
        </p:nvSpPr>
        <p:spPr>
          <a:xfrm>
            <a:off x="355164" y="1531194"/>
            <a:ext cx="8215780" cy="4801314"/>
          </a:xfrm>
          <a:prstGeom prst="rect">
            <a:avLst/>
          </a:prstGeom>
          <a:noFill/>
        </p:spPr>
        <p:txBody>
          <a:bodyPr wrap="square">
            <a:spAutoFit/>
          </a:bodyPr>
          <a:lstStyle/>
          <a:p>
            <a:pPr algn="l">
              <a:buFont typeface="Arial" panose="020B0604020202020204" pitchFamily="34" charset="0"/>
              <a:buChar char="•"/>
            </a:pPr>
            <a:r>
              <a:rPr lang="en-US" sz="1800" i="0" dirty="0">
                <a:solidFill>
                  <a:schemeClr val="tx1"/>
                </a:solidFill>
                <a:effectLst/>
                <a:latin typeface="Times New Roman" panose="02020603050405020304" pitchFamily="18" charset="0"/>
              </a:rPr>
              <a:t>The CCTF has made considerable progress and the CCTF workplan is often referenced and cited at national meetings and workshops as an example of how to build a process to incorporate climate change information into management.</a:t>
            </a:r>
            <a:endParaRPr lang="en-US" sz="1800" i="0" dirty="0">
              <a:solidFill>
                <a:schemeClr val="tx1"/>
              </a:solidFill>
              <a:effectLst/>
              <a:latin typeface="Arial" panose="020B0604020202020204" pitchFamily="34" charset="0"/>
            </a:endParaRPr>
          </a:p>
          <a:p>
            <a:pPr algn="l">
              <a:buFont typeface="Arial" panose="020B0604020202020204" pitchFamily="34" charset="0"/>
              <a:buChar char="•"/>
            </a:pPr>
            <a:r>
              <a:rPr lang="en-US" sz="1800" i="0" dirty="0">
                <a:solidFill>
                  <a:schemeClr val="tx1"/>
                </a:solidFill>
                <a:effectLst/>
                <a:latin typeface="Times New Roman" panose="02020603050405020304" pitchFamily="18" charset="0"/>
              </a:rPr>
              <a:t>The Climate Readiness Synthesis Report represents a major milestone and is the first of its kind for fisheries management/Councils.</a:t>
            </a:r>
            <a:endParaRPr lang="en-US" sz="1800" i="0" dirty="0">
              <a:solidFill>
                <a:schemeClr val="tx1"/>
              </a:solidFill>
              <a:effectLst/>
              <a:latin typeface="Arial" panose="020B0604020202020204" pitchFamily="34" charset="0"/>
            </a:endParaRPr>
          </a:p>
          <a:p>
            <a:pPr algn="l">
              <a:buFont typeface="Arial" panose="020B0604020202020204" pitchFamily="34" charset="0"/>
              <a:buChar char="•"/>
            </a:pPr>
            <a:r>
              <a:rPr lang="en-US" sz="1800" i="0" dirty="0">
                <a:solidFill>
                  <a:schemeClr val="tx1"/>
                </a:solidFill>
                <a:effectLst/>
                <a:latin typeface="Times New Roman" panose="02020603050405020304" pitchFamily="18" charset="0"/>
              </a:rPr>
              <a:t>Lessons learned from the CRS and workplan activities is that the CRS, multiple tasks listed, as well as future steps 2 and 3 including the full Climate Change report, would advance faster with 1-2 people (post-doc or contractor) to help build out, finalize, and support workshops and work sessions to move products forward in an accelerated time frame</a:t>
            </a:r>
            <a:endParaRPr lang="en-US" sz="2400" i="0" dirty="0">
              <a:solidFill>
                <a:schemeClr val="tx1"/>
              </a:solidFill>
              <a:effectLst/>
              <a:latin typeface="Arial" panose="020B0604020202020204" pitchFamily="34" charset="0"/>
            </a:endParaRPr>
          </a:p>
          <a:p>
            <a:pPr algn="l">
              <a:buFont typeface="Arial" panose="020B0604020202020204" pitchFamily="34" charset="0"/>
              <a:buChar char="•"/>
            </a:pPr>
            <a:r>
              <a:rPr lang="en-US" sz="1800" i="0" dirty="0">
                <a:solidFill>
                  <a:schemeClr val="tx1"/>
                </a:solidFill>
                <a:effectLst/>
                <a:latin typeface="Times New Roman" panose="02020603050405020304" pitchFamily="18" charset="0"/>
              </a:rPr>
              <a:t>Going forward: workshops and </a:t>
            </a:r>
            <a:r>
              <a:rPr lang="en-US" sz="1800" i="0" dirty="0" err="1">
                <a:solidFill>
                  <a:schemeClr val="tx1"/>
                </a:solidFill>
                <a:effectLst/>
                <a:latin typeface="Times New Roman" panose="02020603050405020304" pitchFamily="18" charset="0"/>
              </a:rPr>
              <a:t>worksessions</a:t>
            </a:r>
            <a:r>
              <a:rPr lang="en-US" sz="1800" i="0" dirty="0">
                <a:solidFill>
                  <a:schemeClr val="tx1"/>
                </a:solidFill>
                <a:effectLst/>
                <a:latin typeface="Times New Roman" panose="02020603050405020304" pitchFamily="18" charset="0"/>
              </a:rPr>
              <a:t> to implement "near-term" options outlined in the CRS report; possibly update CRS next year at this time.</a:t>
            </a:r>
            <a:endParaRPr lang="en-US" sz="2400" i="0" dirty="0">
              <a:solidFill>
                <a:schemeClr val="tx1"/>
              </a:solidFill>
              <a:effectLst/>
              <a:latin typeface="Arial" panose="020B0604020202020204" pitchFamily="34" charset="0"/>
            </a:endParaRPr>
          </a:p>
          <a:p>
            <a:pPr algn="l">
              <a:buFont typeface="Arial" panose="020B0604020202020204" pitchFamily="34" charset="0"/>
              <a:buChar char="•"/>
            </a:pPr>
            <a:r>
              <a:rPr lang="en-US" sz="1800" i="0" dirty="0">
                <a:solidFill>
                  <a:schemeClr val="tx1"/>
                </a:solidFill>
                <a:effectLst/>
                <a:latin typeface="Times New Roman" panose="02020603050405020304" pitchFamily="18" charset="0"/>
              </a:rPr>
              <a:t>Drafting begins for the longer Climate Change Report</a:t>
            </a:r>
            <a:endParaRPr lang="en-US" sz="2400" dirty="0">
              <a:solidFill>
                <a:schemeClr val="tx1"/>
              </a:solidFill>
              <a:latin typeface="Arial" panose="020B0604020202020204" pitchFamily="34" charset="0"/>
            </a:endParaRPr>
          </a:p>
          <a:p>
            <a:pPr algn="l">
              <a:buFont typeface="Arial" panose="020B0604020202020204" pitchFamily="34" charset="0"/>
              <a:buChar char="•"/>
            </a:pPr>
            <a:r>
              <a:rPr lang="en-US" sz="1800" u="none" strike="noStrike" dirty="0">
                <a:solidFill>
                  <a:schemeClr val="tx1"/>
                </a:solidFill>
                <a:effectLst/>
                <a:latin typeface="Times New Roman" panose="02020603050405020304" pitchFamily="18" charset="0"/>
                <a:ea typeface="Times New Roman" panose="02020603050405020304" pitchFamily="18" charset="0"/>
              </a:rPr>
              <a:t>Virtual check-in by email quarterly; virtual review and feedback process</a:t>
            </a:r>
            <a:endParaRPr lang="en-US" sz="1800" dirty="0">
              <a:solidFill>
                <a:schemeClr val="tx1"/>
              </a:solidFill>
              <a:latin typeface="Arial" panose="020B0604020202020204" pitchFamily="34" charset="0"/>
              <a:ea typeface="Times New Roman" panose="02020603050405020304" pitchFamily="18" charset="0"/>
            </a:endParaRPr>
          </a:p>
          <a:p>
            <a:pPr algn="l">
              <a:buFont typeface="Arial" panose="020B0604020202020204" pitchFamily="34" charset="0"/>
              <a:buChar char="•"/>
            </a:pPr>
            <a:r>
              <a:rPr lang="en-US" sz="1800" u="none" strike="noStrike" dirty="0">
                <a:solidFill>
                  <a:schemeClr val="tx1"/>
                </a:solidFill>
                <a:effectLst/>
                <a:latin typeface="Times New Roman" panose="02020603050405020304" pitchFamily="18" charset="0"/>
                <a:ea typeface="Times New Roman" panose="02020603050405020304" pitchFamily="18" charset="0"/>
              </a:rPr>
              <a:t>Meet bi-annually in work sessions to finalize and review the work from the contractors/post-doc</a:t>
            </a:r>
            <a:endParaRPr lang="en-US" sz="1800" dirty="0">
              <a:solidFill>
                <a:schemeClr val="tx1"/>
              </a:solidFill>
              <a:latin typeface="Arial" panose="020B0604020202020204" pitchFamily="34" charset="0"/>
              <a:ea typeface="Times New Roman" panose="02020603050405020304" pitchFamily="18" charset="0"/>
            </a:endParaRPr>
          </a:p>
          <a:p>
            <a:pPr algn="l">
              <a:buFont typeface="Arial" panose="020B0604020202020204" pitchFamily="34" charset="0"/>
              <a:buChar char="•"/>
            </a:pPr>
            <a:r>
              <a:rPr lang="en-US" sz="1800" u="none" strike="noStrike" dirty="0">
                <a:solidFill>
                  <a:schemeClr val="tx1"/>
                </a:solidFill>
                <a:effectLst/>
                <a:latin typeface="Times New Roman" panose="02020603050405020304" pitchFamily="18" charset="0"/>
                <a:ea typeface="Times New Roman" panose="02020603050405020304" pitchFamily="18" charset="0"/>
              </a:rPr>
              <a:t>Present products to the Council annually</a:t>
            </a:r>
            <a:endParaRPr lang="en-US" sz="1800" u="none" strike="noStrike"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5129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0A6F66-AC59-42A8-94AC-D0A8F2B97239}"/>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927C84A8-55DA-4B02-AA3F-669AD7CB284F}"/>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a16="http://schemas.microsoft.com/office/drawing/2014/main" id="{0517FFB8-05EA-4C97-804D-EFFAAE60A9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79351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dca689abcd_0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Overall CCTF objectives</a:t>
            </a:r>
            <a:endParaRPr/>
          </a:p>
        </p:txBody>
      </p:sp>
      <p:sp>
        <p:nvSpPr>
          <p:cNvPr id="319" name="Google Shape;319;gdca689abcd_0_0"/>
          <p:cNvSpPr/>
          <p:nvPr/>
        </p:nvSpPr>
        <p:spPr>
          <a:xfrm>
            <a:off x="353397" y="3209825"/>
            <a:ext cx="7543800" cy="29889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1. Collate: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Evaluate the mechanisms and processes through which climate change information is currently included in the fishery management process, identify gaps, and help create opportunities to increase the inclusion of available information	</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2. Synthesize: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Synthesize information about long-term climate change impacts and scenarios and help create pathways for inclusion of that information in the fishery management process.</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3. Communicate: </a:t>
            </a:r>
            <a:r>
              <a:rPr lang="en-US" sz="1600" i="1" dirty="0">
                <a:solidFill>
                  <a:schemeClr val="dk1"/>
                </a:solidFill>
                <a:latin typeface="Times New Roman"/>
                <a:ea typeface="Times New Roman"/>
                <a:cs typeface="Times New Roman"/>
                <a:sym typeface="Times New Roman"/>
              </a:rPr>
              <a:t> </a:t>
            </a:r>
            <a:endParaRPr sz="1600" i="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Identify potential management tools and actions for consideration by the Council that could help increase resilience and adaptation to climate change impacts</a:t>
            </a:r>
            <a:endParaRPr sz="1600" i="1" dirty="0">
              <a:solidFill>
                <a:schemeClr val="dk1"/>
              </a:solidFill>
              <a:latin typeface="Times New Roman"/>
              <a:ea typeface="Times New Roman"/>
              <a:cs typeface="Times New Roman"/>
              <a:sym typeface="Times New Roman"/>
            </a:endParaRPr>
          </a:p>
          <a:p>
            <a:pPr marL="457200" marR="0" lvl="0" indent="0" algn="l" rtl="0">
              <a:spcBef>
                <a:spcPts val="600"/>
              </a:spcBef>
              <a:spcAft>
                <a:spcPts val="0"/>
              </a:spcAft>
              <a:buNone/>
            </a:pPr>
            <a:endParaRPr sz="2400" dirty="0">
              <a:latin typeface="Calibri"/>
              <a:ea typeface="Calibri"/>
              <a:cs typeface="Calibri"/>
              <a:sym typeface="Calibri"/>
            </a:endParaRPr>
          </a:p>
        </p:txBody>
      </p:sp>
      <p:pic>
        <p:nvPicPr>
          <p:cNvPr id="320" name="Google Shape;320;gdca689abcd_0_0"/>
          <p:cNvPicPr preferRelativeResize="0"/>
          <p:nvPr/>
        </p:nvPicPr>
        <p:blipFill>
          <a:blip r:embed="rId3">
            <a:alphaModFix/>
          </a:blip>
          <a:stretch>
            <a:fillRect/>
          </a:stretch>
        </p:blipFill>
        <p:spPr>
          <a:xfrm>
            <a:off x="1174250" y="659275"/>
            <a:ext cx="6330724" cy="249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dca689abcd_0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Overall CCTF objectives</a:t>
            </a:r>
            <a:endParaRPr/>
          </a:p>
        </p:txBody>
      </p:sp>
      <p:sp>
        <p:nvSpPr>
          <p:cNvPr id="319" name="Google Shape;319;gdca689abcd_0_0"/>
          <p:cNvSpPr/>
          <p:nvPr/>
        </p:nvSpPr>
        <p:spPr>
          <a:xfrm>
            <a:off x="353397" y="3209825"/>
            <a:ext cx="7543800" cy="29889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1. Collate: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Evaluate the mechanisms and processes through which climate change information is currently included in the fishery management process, identify gaps, and help create opportunities to increase the inclusion of available information	</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2. Synthesize: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Synthesize information about long-term climate change impacts and scenarios and help create pathways for inclusion of that information in the fishery management process.</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3. Communicate: </a:t>
            </a:r>
            <a:r>
              <a:rPr lang="en-US" sz="1600" i="1" dirty="0">
                <a:solidFill>
                  <a:schemeClr val="dk1"/>
                </a:solidFill>
                <a:latin typeface="Times New Roman"/>
                <a:ea typeface="Times New Roman"/>
                <a:cs typeface="Times New Roman"/>
                <a:sym typeface="Times New Roman"/>
              </a:rPr>
              <a:t> </a:t>
            </a:r>
            <a:endParaRPr sz="1600" i="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Identify potential management tools and actions for consideration by the Council that could help increase resilience and adaptation to climate change impacts</a:t>
            </a:r>
            <a:endParaRPr sz="1600" i="1" dirty="0">
              <a:solidFill>
                <a:schemeClr val="dk1"/>
              </a:solidFill>
              <a:latin typeface="Times New Roman"/>
              <a:ea typeface="Times New Roman"/>
              <a:cs typeface="Times New Roman"/>
              <a:sym typeface="Times New Roman"/>
            </a:endParaRPr>
          </a:p>
          <a:p>
            <a:pPr marL="457200" marR="0" lvl="0" indent="0" algn="l" rtl="0">
              <a:spcBef>
                <a:spcPts val="600"/>
              </a:spcBef>
              <a:spcAft>
                <a:spcPts val="0"/>
              </a:spcAft>
              <a:buNone/>
            </a:pPr>
            <a:endParaRPr sz="2400" dirty="0">
              <a:latin typeface="Calibri"/>
              <a:ea typeface="Calibri"/>
              <a:cs typeface="Calibri"/>
              <a:sym typeface="Calibri"/>
            </a:endParaRPr>
          </a:p>
        </p:txBody>
      </p:sp>
      <p:pic>
        <p:nvPicPr>
          <p:cNvPr id="320" name="Google Shape;320;gdca689abcd_0_0"/>
          <p:cNvPicPr preferRelativeResize="0"/>
          <p:nvPr/>
        </p:nvPicPr>
        <p:blipFill>
          <a:blip r:embed="rId3">
            <a:alphaModFix/>
          </a:blip>
          <a:stretch>
            <a:fillRect/>
          </a:stretch>
        </p:blipFill>
        <p:spPr>
          <a:xfrm>
            <a:off x="1174250" y="659275"/>
            <a:ext cx="6330724" cy="2498000"/>
          </a:xfrm>
          <a:prstGeom prst="rect">
            <a:avLst/>
          </a:prstGeom>
          <a:noFill/>
          <a:ln>
            <a:noFill/>
          </a:ln>
        </p:spPr>
      </p:pic>
      <p:sp>
        <p:nvSpPr>
          <p:cNvPr id="2" name="Oval 1">
            <a:extLst>
              <a:ext uri="{FF2B5EF4-FFF2-40B4-BE49-F238E27FC236}">
                <a16:creationId xmlns:a16="http://schemas.microsoft.com/office/drawing/2014/main" id="{5DEAE1EB-1038-47C3-BFF0-F399DDB5BC6B}"/>
              </a:ext>
            </a:extLst>
          </p:cNvPr>
          <p:cNvSpPr/>
          <p:nvPr/>
        </p:nvSpPr>
        <p:spPr>
          <a:xfrm>
            <a:off x="-377073" y="2648934"/>
            <a:ext cx="8790603" cy="2205871"/>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42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dca689abcd_0_1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33" name="Google Shape;333;gdca689abcd_0_115"/>
          <p:cNvPicPr preferRelativeResize="0"/>
          <p:nvPr/>
        </p:nvPicPr>
        <p:blipFill>
          <a:blip r:embed="rId3">
            <a:alphaModFix/>
          </a:blip>
          <a:stretch>
            <a:fillRect/>
          </a:stretch>
        </p:blipFill>
        <p:spPr>
          <a:xfrm>
            <a:off x="152400" y="836100"/>
            <a:ext cx="8835978" cy="48623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dca689abcd_0_13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26" name="Google Shape;326;gdca689abcd_0_133"/>
          <p:cNvPicPr preferRelativeResize="0"/>
          <p:nvPr/>
        </p:nvPicPr>
        <p:blipFill>
          <a:blip r:embed="rId3">
            <a:alphaModFix/>
          </a:blip>
          <a:stretch>
            <a:fillRect/>
          </a:stretch>
        </p:blipFill>
        <p:spPr>
          <a:xfrm>
            <a:off x="152400" y="836100"/>
            <a:ext cx="8835978" cy="4862377"/>
          </a:xfrm>
          <a:prstGeom prst="rect">
            <a:avLst/>
          </a:prstGeom>
          <a:noFill/>
          <a:ln>
            <a:noFill/>
          </a:ln>
        </p:spPr>
      </p:pic>
      <p:pic>
        <p:nvPicPr>
          <p:cNvPr id="327" name="Google Shape;327;gdca689abcd_0_133"/>
          <p:cNvPicPr preferRelativeResize="0"/>
          <p:nvPr/>
        </p:nvPicPr>
        <p:blipFill>
          <a:blip r:embed="rId4">
            <a:alphaModFix/>
          </a:blip>
          <a:stretch>
            <a:fillRect/>
          </a:stretch>
        </p:blipFill>
        <p:spPr>
          <a:xfrm>
            <a:off x="152400" y="836100"/>
            <a:ext cx="8835978" cy="4862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1f94d9910f_0_1246"/>
          <p:cNvSpPr txBox="1">
            <a:spLocks noGrp="1"/>
          </p:cNvSpPr>
          <p:nvPr>
            <p:ph type="title"/>
          </p:nvPr>
        </p:nvSpPr>
        <p:spPr>
          <a:xfrm>
            <a:off x="581192" y="687474"/>
            <a:ext cx="7579500" cy="630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Climate Readiness Synthesis (2022)</a:t>
            </a:r>
            <a:endParaRPr/>
          </a:p>
        </p:txBody>
      </p:sp>
      <p:sp>
        <p:nvSpPr>
          <p:cNvPr id="323" name="Google Shape;323;g11f94d9910f_0_1246"/>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7</a:t>
            </a:fld>
            <a:endParaRPr/>
          </a:p>
        </p:txBody>
      </p:sp>
      <p:sp>
        <p:nvSpPr>
          <p:cNvPr id="324" name="Google Shape;324;g11f94d9910f_0_1246"/>
          <p:cNvSpPr txBox="1">
            <a:spLocks noGrp="1"/>
          </p:cNvSpPr>
          <p:nvPr>
            <p:ph type="body" idx="1"/>
          </p:nvPr>
        </p:nvSpPr>
        <p:spPr>
          <a:xfrm>
            <a:off x="498300" y="1882738"/>
            <a:ext cx="8147400" cy="5763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Assessment of climate change readiness </a:t>
            </a:r>
            <a:endParaRPr/>
          </a:p>
          <a:p>
            <a:pPr marL="0" lvl="0" indent="0" algn="l" rtl="0">
              <a:spcBef>
                <a:spcPts val="440"/>
              </a:spcBef>
              <a:spcAft>
                <a:spcPts val="0"/>
              </a:spcAft>
              <a:buNone/>
            </a:pPr>
            <a:r>
              <a:rPr lang="en-US"/>
              <a:t>&amp; near term actions to increase readiness</a:t>
            </a:r>
            <a:endParaRPr/>
          </a:p>
        </p:txBody>
      </p:sp>
      <p:sp>
        <p:nvSpPr>
          <p:cNvPr id="325" name="Google Shape;325;g11f94d9910f_0_1246"/>
          <p:cNvSpPr/>
          <p:nvPr/>
        </p:nvSpPr>
        <p:spPr>
          <a:xfrm>
            <a:off x="2333450" y="3710300"/>
            <a:ext cx="1932900" cy="2695500"/>
          </a:xfrm>
          <a:prstGeom prst="foldedCorner">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a:solidFill>
                <a:schemeClr val="dk1"/>
              </a:solidFill>
            </a:endParaRPr>
          </a:p>
          <a:p>
            <a:pPr marL="0" lvl="0" indent="0" algn="l" rtl="0">
              <a:spcBef>
                <a:spcPts val="0"/>
              </a:spcBef>
              <a:spcAft>
                <a:spcPts val="0"/>
              </a:spcAft>
              <a:buNone/>
            </a:pPr>
            <a:endParaRPr sz="2100"/>
          </a:p>
        </p:txBody>
      </p:sp>
      <p:sp>
        <p:nvSpPr>
          <p:cNvPr id="326" name="Google Shape;326;g11f94d9910f_0_1246"/>
          <p:cNvSpPr/>
          <p:nvPr/>
        </p:nvSpPr>
        <p:spPr>
          <a:xfrm>
            <a:off x="5484875" y="357780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p>
        </p:txBody>
      </p:sp>
      <p:sp>
        <p:nvSpPr>
          <p:cNvPr id="327" name="Google Shape;327;g11f94d9910f_0_1246"/>
          <p:cNvSpPr/>
          <p:nvPr/>
        </p:nvSpPr>
        <p:spPr>
          <a:xfrm>
            <a:off x="5436950" y="361695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p>
        </p:txBody>
      </p:sp>
      <p:sp>
        <p:nvSpPr>
          <p:cNvPr id="328" name="Google Shape;328;g11f94d9910f_0_1246"/>
          <p:cNvSpPr/>
          <p:nvPr/>
        </p:nvSpPr>
        <p:spPr>
          <a:xfrm>
            <a:off x="5389475" y="366610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p>
        </p:txBody>
      </p:sp>
      <p:sp>
        <p:nvSpPr>
          <p:cNvPr id="329" name="Google Shape;329;g11f94d9910f_0_1246"/>
          <p:cNvSpPr/>
          <p:nvPr/>
        </p:nvSpPr>
        <p:spPr>
          <a:xfrm>
            <a:off x="5345550" y="371030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p>
        </p:txBody>
      </p:sp>
      <p:sp>
        <p:nvSpPr>
          <p:cNvPr id="330" name="Google Shape;330;g11f94d9910f_0_1246"/>
          <p:cNvSpPr/>
          <p:nvPr/>
        </p:nvSpPr>
        <p:spPr>
          <a:xfrm>
            <a:off x="5285675" y="3764275"/>
            <a:ext cx="1932900" cy="2695500"/>
          </a:xfrm>
          <a:prstGeom prst="foldedCorner">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solidFill>
                  <a:schemeClr val="dk1"/>
                </a:solidFill>
              </a:rPr>
              <a:t>Climate Change Report</a:t>
            </a:r>
            <a:endParaRPr sz="2300"/>
          </a:p>
        </p:txBody>
      </p:sp>
      <p:cxnSp>
        <p:nvCxnSpPr>
          <p:cNvPr id="331" name="Google Shape;331;g11f94d9910f_0_1246"/>
          <p:cNvCxnSpPr>
            <a:stCxn id="325" idx="0"/>
            <a:endCxn id="330" idx="0"/>
          </p:cNvCxnSpPr>
          <p:nvPr/>
        </p:nvCxnSpPr>
        <p:spPr>
          <a:xfrm rot="-5400000" flipH="1">
            <a:off x="4749050" y="2261150"/>
            <a:ext cx="54000" cy="2952300"/>
          </a:xfrm>
          <a:prstGeom prst="curvedConnector3">
            <a:avLst>
              <a:gd name="adj1" fmla="val -1397130"/>
            </a:avLst>
          </a:prstGeom>
          <a:noFill/>
          <a:ln w="38100" cap="flat" cmpd="sng">
            <a:solidFill>
              <a:schemeClr val="dk2"/>
            </a:solidFill>
            <a:prstDash val="solid"/>
            <a:round/>
            <a:headEnd type="none" w="med" len="med"/>
            <a:tailEnd type="triangle" w="med" len="med"/>
          </a:ln>
        </p:spPr>
      </p:cxnSp>
      <p:sp>
        <p:nvSpPr>
          <p:cNvPr id="332" name="Google Shape;332;g11f94d9910f_0_1246"/>
          <p:cNvSpPr/>
          <p:nvPr/>
        </p:nvSpPr>
        <p:spPr>
          <a:xfrm>
            <a:off x="2258763" y="3764275"/>
            <a:ext cx="1932900" cy="2695500"/>
          </a:xfrm>
          <a:prstGeom prst="foldedCorner">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dk1"/>
              </a:solidFill>
            </a:endParaRPr>
          </a:p>
          <a:p>
            <a:pPr marL="0" lvl="0" indent="0" algn="l" rtl="0">
              <a:spcBef>
                <a:spcPts val="0"/>
              </a:spcBef>
              <a:spcAft>
                <a:spcPts val="0"/>
              </a:spcAft>
              <a:buNone/>
            </a:pPr>
            <a:endParaRPr sz="2100"/>
          </a:p>
        </p:txBody>
      </p:sp>
      <p:sp>
        <p:nvSpPr>
          <p:cNvPr id="333" name="Google Shape;333;g11f94d9910f_0_1246"/>
          <p:cNvSpPr/>
          <p:nvPr/>
        </p:nvSpPr>
        <p:spPr>
          <a:xfrm>
            <a:off x="2183125" y="3811250"/>
            <a:ext cx="1932900" cy="2695500"/>
          </a:xfrm>
          <a:prstGeom prst="foldedCorner">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solidFill>
                  <a:schemeClr val="dk1"/>
                </a:solidFill>
              </a:rPr>
              <a:t>Climate Readiness</a:t>
            </a:r>
            <a:endParaRPr sz="1700">
              <a:solidFill>
                <a:schemeClr val="dk1"/>
              </a:solidFill>
            </a:endParaRPr>
          </a:p>
          <a:p>
            <a:pPr marL="0" lvl="0" indent="0" algn="ctr" rtl="0">
              <a:spcBef>
                <a:spcPts val="0"/>
              </a:spcBef>
              <a:spcAft>
                <a:spcPts val="0"/>
              </a:spcAft>
              <a:buNone/>
            </a:pPr>
            <a:r>
              <a:rPr lang="en-US" sz="1700">
                <a:solidFill>
                  <a:schemeClr val="dk1"/>
                </a:solidFill>
              </a:rPr>
              <a:t>Synthesis</a:t>
            </a:r>
            <a:endParaRPr sz="1700">
              <a:solidFill>
                <a:schemeClr val="dk1"/>
              </a:solidFill>
            </a:endParaRPr>
          </a:p>
          <a:p>
            <a:pPr marL="0" lvl="0" indent="0" algn="ctr" rtl="0">
              <a:spcBef>
                <a:spcPts val="0"/>
              </a:spcBef>
              <a:spcAft>
                <a:spcPts val="0"/>
              </a:spcAft>
              <a:buNone/>
            </a:pPr>
            <a:r>
              <a:rPr lang="en-US" sz="1700">
                <a:solidFill>
                  <a:schemeClr val="dk1"/>
                </a:solidFill>
              </a:rPr>
              <a:t>2022</a:t>
            </a:r>
            <a:endParaRPr sz="1700">
              <a:solidFill>
                <a:schemeClr val="dk1"/>
              </a:solidFill>
            </a:endParaRPr>
          </a:p>
          <a:p>
            <a:pPr marL="0" lvl="0" indent="0" algn="ctr" rtl="0">
              <a:spcBef>
                <a:spcPts val="0"/>
              </a:spcBef>
              <a:spcAft>
                <a:spcPts val="0"/>
              </a:spcAft>
              <a:buNone/>
            </a:pPr>
            <a:endParaRPr sz="1700">
              <a:solidFill>
                <a:schemeClr val="dk1"/>
              </a:solidFill>
            </a:endParaRPr>
          </a:p>
          <a:p>
            <a:pPr marL="0" lvl="0" indent="0" algn="l" rtl="0">
              <a:spcBef>
                <a:spcPts val="0"/>
              </a:spcBef>
              <a:spcAft>
                <a:spcPts val="0"/>
              </a:spcAft>
              <a:buNone/>
            </a:pPr>
            <a:endParaRPr sz="2100"/>
          </a:p>
        </p:txBody>
      </p:sp>
      <p:pic>
        <p:nvPicPr>
          <p:cNvPr id="334" name="Google Shape;334;g11f94d9910f_0_1246"/>
          <p:cNvPicPr preferRelativeResize="0"/>
          <p:nvPr/>
        </p:nvPicPr>
        <p:blipFill rotWithShape="1">
          <a:blip r:embed="rId3">
            <a:alphaModFix/>
          </a:blip>
          <a:srcRect t="21846" b="30138"/>
          <a:stretch/>
        </p:blipFill>
        <p:spPr>
          <a:xfrm>
            <a:off x="2465675" y="5387674"/>
            <a:ext cx="1367790" cy="709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f94d9910f_0_1295"/>
          <p:cNvSpPr/>
          <p:nvPr/>
        </p:nvSpPr>
        <p:spPr>
          <a:xfrm>
            <a:off x="6602400" y="2193775"/>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t>Section 3: Knowledge &amp; Information</a:t>
            </a:r>
            <a:endParaRPr sz="1700" dirty="0"/>
          </a:p>
        </p:txBody>
      </p:sp>
      <p:pic>
        <p:nvPicPr>
          <p:cNvPr id="340" name="Google Shape;340;g11f94d9910f_0_1295"/>
          <p:cNvPicPr preferRelativeResize="0"/>
          <p:nvPr/>
        </p:nvPicPr>
        <p:blipFill rotWithShape="1">
          <a:blip r:embed="rId3">
            <a:alphaModFix/>
          </a:blip>
          <a:srcRect t="21846" b="30138"/>
          <a:stretch/>
        </p:blipFill>
        <p:spPr>
          <a:xfrm>
            <a:off x="6792900" y="3482099"/>
            <a:ext cx="1367790" cy="709301"/>
          </a:xfrm>
          <a:prstGeom prst="rect">
            <a:avLst/>
          </a:prstGeom>
          <a:noFill/>
          <a:ln>
            <a:noFill/>
          </a:ln>
        </p:spPr>
      </p:pic>
      <p:sp>
        <p:nvSpPr>
          <p:cNvPr id="341" name="Google Shape;341;g11f94d9910f_0_1295"/>
          <p:cNvSpPr txBox="1">
            <a:spLocks noGrp="1"/>
          </p:cNvSpPr>
          <p:nvPr>
            <p:ph type="title"/>
          </p:nvPr>
        </p:nvSpPr>
        <p:spPr>
          <a:xfrm>
            <a:off x="581192" y="687474"/>
            <a:ext cx="7579500" cy="630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Climate Readiness Synthesis (2022)</a:t>
            </a:r>
            <a:endParaRPr/>
          </a:p>
        </p:txBody>
      </p:sp>
      <p:sp>
        <p:nvSpPr>
          <p:cNvPr id="342" name="Google Shape;342;g11f94d9910f_0_1295"/>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43" name="Google Shape;343;g11f94d9910f_0_1295"/>
          <p:cNvSpPr/>
          <p:nvPr/>
        </p:nvSpPr>
        <p:spPr>
          <a:xfrm>
            <a:off x="2333450" y="2948300"/>
            <a:ext cx="1932900" cy="2695500"/>
          </a:xfrm>
          <a:prstGeom prst="foldedCorner">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dk1"/>
              </a:solidFill>
            </a:endParaRPr>
          </a:p>
          <a:p>
            <a:pPr marL="0" lvl="0" indent="0" algn="l" rtl="0">
              <a:spcBef>
                <a:spcPts val="0"/>
              </a:spcBef>
              <a:spcAft>
                <a:spcPts val="0"/>
              </a:spcAft>
              <a:buNone/>
            </a:pPr>
            <a:endParaRPr sz="2100"/>
          </a:p>
        </p:txBody>
      </p:sp>
      <p:sp>
        <p:nvSpPr>
          <p:cNvPr id="344" name="Google Shape;344;g11f94d9910f_0_1295"/>
          <p:cNvSpPr/>
          <p:nvPr/>
        </p:nvSpPr>
        <p:spPr>
          <a:xfrm>
            <a:off x="5829625" y="311165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700" dirty="0">
                <a:solidFill>
                  <a:schemeClr val="dk1"/>
                </a:solidFill>
              </a:rPr>
              <a:t>Section 2: SAFE reports &amp; PT mins</a:t>
            </a:r>
            <a:endParaRPr sz="1700" dirty="0">
              <a:solidFill>
                <a:schemeClr val="dk1"/>
              </a:solidFill>
            </a:endParaRPr>
          </a:p>
        </p:txBody>
      </p:sp>
      <p:sp>
        <p:nvSpPr>
          <p:cNvPr id="345" name="Google Shape;345;g11f94d9910f_0_1295"/>
          <p:cNvSpPr/>
          <p:nvPr/>
        </p:nvSpPr>
        <p:spPr>
          <a:xfrm>
            <a:off x="2258763" y="3002275"/>
            <a:ext cx="1932900" cy="2695500"/>
          </a:xfrm>
          <a:prstGeom prst="foldedCorner">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dk1"/>
              </a:solidFill>
            </a:endParaRPr>
          </a:p>
          <a:p>
            <a:pPr marL="0" lvl="0" indent="0" algn="l" rtl="0">
              <a:spcBef>
                <a:spcPts val="0"/>
              </a:spcBef>
              <a:spcAft>
                <a:spcPts val="0"/>
              </a:spcAft>
              <a:buNone/>
            </a:pPr>
            <a:endParaRPr sz="2100"/>
          </a:p>
        </p:txBody>
      </p:sp>
      <p:sp>
        <p:nvSpPr>
          <p:cNvPr id="346" name="Google Shape;346;g11f94d9910f_0_1295"/>
          <p:cNvSpPr/>
          <p:nvPr/>
        </p:nvSpPr>
        <p:spPr>
          <a:xfrm>
            <a:off x="2183125" y="3049250"/>
            <a:ext cx="1932900" cy="2695500"/>
          </a:xfrm>
          <a:prstGeom prst="foldedCorner">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dirty="0">
                <a:solidFill>
                  <a:schemeClr val="dk1"/>
                </a:solidFill>
              </a:rPr>
              <a:t>Climate Readiness</a:t>
            </a:r>
            <a:endParaRPr sz="1700" dirty="0">
              <a:solidFill>
                <a:schemeClr val="dk1"/>
              </a:solidFill>
            </a:endParaRPr>
          </a:p>
          <a:p>
            <a:pPr marL="0" lvl="0" indent="0" algn="ctr" rtl="0">
              <a:spcBef>
                <a:spcPts val="0"/>
              </a:spcBef>
              <a:spcAft>
                <a:spcPts val="0"/>
              </a:spcAft>
              <a:buNone/>
            </a:pPr>
            <a:r>
              <a:rPr lang="en-US" sz="1700" dirty="0">
                <a:solidFill>
                  <a:schemeClr val="dk1"/>
                </a:solidFill>
              </a:rPr>
              <a:t>Synthesis</a:t>
            </a:r>
            <a:endParaRPr sz="1700" dirty="0">
              <a:solidFill>
                <a:schemeClr val="dk1"/>
              </a:solidFill>
            </a:endParaRPr>
          </a:p>
          <a:p>
            <a:pPr marL="0" lvl="0" indent="0" algn="ctr" rtl="0">
              <a:spcBef>
                <a:spcPts val="0"/>
              </a:spcBef>
              <a:spcAft>
                <a:spcPts val="0"/>
              </a:spcAft>
              <a:buNone/>
            </a:pPr>
            <a:r>
              <a:rPr lang="en-US" sz="1700" dirty="0">
                <a:solidFill>
                  <a:schemeClr val="dk1"/>
                </a:solidFill>
              </a:rPr>
              <a:t>2022</a:t>
            </a:r>
            <a:endParaRPr sz="1700" dirty="0">
              <a:solidFill>
                <a:schemeClr val="dk1"/>
              </a:solidFill>
            </a:endParaRPr>
          </a:p>
          <a:p>
            <a:pPr marL="0" lvl="0" indent="0" algn="ctr"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2100" dirty="0"/>
          </a:p>
        </p:txBody>
      </p:sp>
      <p:pic>
        <p:nvPicPr>
          <p:cNvPr id="347" name="Google Shape;347;g11f94d9910f_0_1295"/>
          <p:cNvPicPr preferRelativeResize="0"/>
          <p:nvPr/>
        </p:nvPicPr>
        <p:blipFill rotWithShape="1">
          <a:blip r:embed="rId3">
            <a:alphaModFix/>
          </a:blip>
          <a:srcRect t="21846" b="30138"/>
          <a:stretch/>
        </p:blipFill>
        <p:spPr>
          <a:xfrm>
            <a:off x="2465675" y="4625674"/>
            <a:ext cx="1367790" cy="709301"/>
          </a:xfrm>
          <a:prstGeom prst="rect">
            <a:avLst/>
          </a:prstGeom>
          <a:noFill/>
          <a:ln>
            <a:noFill/>
          </a:ln>
        </p:spPr>
      </p:pic>
      <p:sp>
        <p:nvSpPr>
          <p:cNvPr id="348" name="Google Shape;348;g11f94d9910f_0_1295"/>
          <p:cNvSpPr txBox="1">
            <a:spLocks noGrp="1"/>
          </p:cNvSpPr>
          <p:nvPr>
            <p:ph type="body" idx="1"/>
          </p:nvPr>
        </p:nvSpPr>
        <p:spPr>
          <a:xfrm>
            <a:off x="498300" y="1882738"/>
            <a:ext cx="8147400" cy="5763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Assessment of climate change readiness </a:t>
            </a:r>
            <a:endParaRPr/>
          </a:p>
          <a:p>
            <a:pPr marL="0" lvl="0" indent="0" algn="l" rtl="0">
              <a:spcBef>
                <a:spcPts val="440"/>
              </a:spcBef>
              <a:spcAft>
                <a:spcPts val="0"/>
              </a:spcAft>
              <a:buNone/>
            </a:pPr>
            <a:r>
              <a:rPr lang="en-US"/>
              <a:t>&amp; near term actions to increase readiness</a:t>
            </a:r>
            <a:endParaRPr/>
          </a:p>
        </p:txBody>
      </p:sp>
      <p:pic>
        <p:nvPicPr>
          <p:cNvPr id="349" name="Google Shape;349;g11f94d9910f_0_1295"/>
          <p:cNvPicPr preferRelativeResize="0"/>
          <p:nvPr/>
        </p:nvPicPr>
        <p:blipFill rotWithShape="1">
          <a:blip r:embed="rId3">
            <a:alphaModFix/>
          </a:blip>
          <a:srcRect t="21846" b="30138"/>
          <a:stretch/>
        </p:blipFill>
        <p:spPr>
          <a:xfrm>
            <a:off x="6112175" y="4273549"/>
            <a:ext cx="1367790" cy="709301"/>
          </a:xfrm>
          <a:prstGeom prst="rect">
            <a:avLst/>
          </a:prstGeom>
          <a:noFill/>
          <a:ln>
            <a:noFill/>
          </a:ln>
        </p:spPr>
      </p:pic>
      <p:sp>
        <p:nvSpPr>
          <p:cNvPr id="350" name="Google Shape;350;g11f94d9910f_0_1295"/>
          <p:cNvSpPr/>
          <p:nvPr/>
        </p:nvSpPr>
        <p:spPr>
          <a:xfrm>
            <a:off x="4619300" y="3817750"/>
            <a:ext cx="1932900" cy="26955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700" dirty="0">
                <a:solidFill>
                  <a:schemeClr val="dk1"/>
                </a:solidFill>
              </a:rPr>
              <a:t>Section 1: Management Process</a:t>
            </a:r>
            <a:endParaRPr sz="1700" dirty="0">
              <a:solidFill>
                <a:schemeClr val="dk1"/>
              </a:solidFill>
            </a:endParaRPr>
          </a:p>
        </p:txBody>
      </p:sp>
      <p:pic>
        <p:nvPicPr>
          <p:cNvPr id="351" name="Google Shape;351;g11f94d9910f_0_1295"/>
          <p:cNvPicPr preferRelativeResize="0"/>
          <p:nvPr/>
        </p:nvPicPr>
        <p:blipFill rotWithShape="1">
          <a:blip r:embed="rId3">
            <a:alphaModFix/>
          </a:blip>
          <a:srcRect t="21846" b="30138"/>
          <a:stretch/>
        </p:blipFill>
        <p:spPr>
          <a:xfrm>
            <a:off x="4901850" y="5097849"/>
            <a:ext cx="1367790" cy="709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6EAE-4D2C-4FFE-AB58-80588E849F52}"/>
              </a:ext>
            </a:extLst>
          </p:cNvPr>
          <p:cNvSpPr>
            <a:spLocks noGrp="1"/>
          </p:cNvSpPr>
          <p:nvPr>
            <p:ph type="title"/>
          </p:nvPr>
        </p:nvSpPr>
        <p:spPr/>
        <p:txBody>
          <a:bodyPr/>
          <a:lstStyle/>
          <a:p>
            <a:r>
              <a:rPr lang="en-US" dirty="0">
                <a:solidFill>
                  <a:schemeClr val="tx1"/>
                </a:solidFill>
              </a:rPr>
              <a:t>Climate Readiness Synthesis</a:t>
            </a:r>
          </a:p>
        </p:txBody>
      </p:sp>
      <p:sp>
        <p:nvSpPr>
          <p:cNvPr id="3" name="Slide Number Placeholder 2">
            <a:extLst>
              <a:ext uri="{FF2B5EF4-FFF2-40B4-BE49-F238E27FC236}">
                <a16:creationId xmlns:a16="http://schemas.microsoft.com/office/drawing/2014/main" id="{86D085BC-9EAF-4197-A2B0-296CCF5E4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5" name="Picture 4">
            <a:extLst>
              <a:ext uri="{FF2B5EF4-FFF2-40B4-BE49-F238E27FC236}">
                <a16:creationId xmlns:a16="http://schemas.microsoft.com/office/drawing/2014/main" id="{463873AD-B1F2-4EF1-A4B1-D99F2A2C59C7}"/>
              </a:ext>
            </a:extLst>
          </p:cNvPr>
          <p:cNvPicPr>
            <a:picLocks noChangeAspect="1"/>
          </p:cNvPicPr>
          <p:nvPr/>
        </p:nvPicPr>
        <p:blipFill>
          <a:blip r:embed="rId2"/>
          <a:stretch>
            <a:fillRect/>
          </a:stretch>
        </p:blipFill>
        <p:spPr>
          <a:xfrm>
            <a:off x="228566" y="1272619"/>
            <a:ext cx="8774032" cy="5581813"/>
          </a:xfrm>
          <a:prstGeom prst="rect">
            <a:avLst/>
          </a:prstGeom>
          <a:solidFill>
            <a:schemeClr val="bg1"/>
          </a:solidFill>
        </p:spPr>
      </p:pic>
    </p:spTree>
    <p:extLst>
      <p:ext uri="{BB962C8B-B14F-4D97-AF65-F5344CB8AC3E}">
        <p14:creationId xmlns:p14="http://schemas.microsoft.com/office/powerpoint/2010/main" val="11980794"/>
      </p:ext>
    </p:extLst>
  </p:cSld>
  <p:clrMapOvr>
    <a:masterClrMapping/>
  </p:clrMapOvr>
</p:sld>
</file>

<file path=ppt/theme/theme1.xml><?xml version="1.0" encoding="utf-8"?>
<a:theme xmlns:a="http://schemas.openxmlformats.org/drawingml/2006/main" name="2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1863</Words>
  <Application>Microsoft Office PowerPoint</Application>
  <PresentationFormat>On-screen Show (4:3)</PresentationFormat>
  <Paragraphs>141</Paragraphs>
  <Slides>25</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Arial</vt:lpstr>
      <vt:lpstr>Noto Sans Symbols</vt:lpstr>
      <vt:lpstr>Gill Sans</vt:lpstr>
      <vt:lpstr>Times New Roman</vt:lpstr>
      <vt:lpstr>2_Dividend</vt:lpstr>
      <vt:lpstr>1_Office Theme</vt:lpstr>
      <vt:lpstr>CLIMATE CHANGE TASK FORCE Climate Readiness Synthesis  </vt:lpstr>
      <vt:lpstr>PowerPoint Presentation</vt:lpstr>
      <vt:lpstr>Overall CCTF objectives</vt:lpstr>
      <vt:lpstr>Overall CCTF objectives</vt:lpstr>
      <vt:lpstr>PowerPoint Presentation</vt:lpstr>
      <vt:lpstr>PowerPoint Presentation</vt:lpstr>
      <vt:lpstr>Climate Readiness Synthesis (2022)</vt:lpstr>
      <vt:lpstr>Climate Readiness Synthesis (2022)</vt:lpstr>
      <vt:lpstr>Climate Readiness Synthesis</vt:lpstr>
      <vt:lpstr>Management Overview ranking</vt:lpstr>
      <vt:lpstr>Management Overview ranking</vt:lpstr>
      <vt:lpstr>Case Studies (Management)</vt:lpstr>
      <vt:lpstr>1.6.1 Near-term considerations </vt:lpstr>
      <vt:lpstr>SAFE Report Ranking</vt:lpstr>
      <vt:lpstr>SAFE Report Ranking</vt:lpstr>
      <vt:lpstr>Figure 2-1</vt:lpstr>
      <vt:lpstr>Near term on ramps:</vt:lpstr>
      <vt:lpstr>Knowledge base Ranking</vt:lpstr>
      <vt:lpstr>Knowledge base Ranking</vt:lpstr>
      <vt:lpstr>Table 3-2 subsection ranking</vt:lpstr>
      <vt:lpstr>Near term steps:</vt:lpstr>
      <vt:lpstr>Work Plan 2022-2023[priorities]</vt:lpstr>
      <vt:lpstr>Work Plan (cont)</vt:lpstr>
      <vt:lpstr>Summary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TASK FORCE WORKPLAN OVERVIEW D3 COUNCIL</dc:title>
  <dc:creator>Diana Stram</dc:creator>
  <cp:lastModifiedBy>Diana Stram</cp:lastModifiedBy>
  <cp:revision>26</cp:revision>
  <dcterms:created xsi:type="dcterms:W3CDTF">2021-02-08T18:08:00Z</dcterms:created>
  <dcterms:modified xsi:type="dcterms:W3CDTF">2022-10-03T17:37:29Z</dcterms:modified>
</cp:coreProperties>
</file>