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82" r:id="rId1"/>
    <p:sldMasterId id="2147483688" r:id="rId2"/>
  </p:sldMasterIdLst>
  <p:notesMasterIdLst>
    <p:notesMasterId r:id="rId45"/>
  </p:notesMasterIdLst>
  <p:handoutMasterIdLst>
    <p:handoutMasterId r:id="rId46"/>
  </p:handoutMasterIdLst>
  <p:sldIdLst>
    <p:sldId id="323" r:id="rId3"/>
    <p:sldId id="445" r:id="rId4"/>
    <p:sldId id="493" r:id="rId5"/>
    <p:sldId id="447" r:id="rId6"/>
    <p:sldId id="469" r:id="rId7"/>
    <p:sldId id="470" r:id="rId8"/>
    <p:sldId id="494" r:id="rId9"/>
    <p:sldId id="471" r:id="rId10"/>
    <p:sldId id="472" r:id="rId11"/>
    <p:sldId id="495" r:id="rId12"/>
    <p:sldId id="496" r:id="rId13"/>
    <p:sldId id="467" r:id="rId14"/>
    <p:sldId id="477" r:id="rId15"/>
    <p:sldId id="473" r:id="rId16"/>
    <p:sldId id="504" r:id="rId17"/>
    <p:sldId id="497" r:id="rId18"/>
    <p:sldId id="498" r:id="rId19"/>
    <p:sldId id="499" r:id="rId20"/>
    <p:sldId id="500" r:id="rId21"/>
    <p:sldId id="519" r:id="rId22"/>
    <p:sldId id="501" r:id="rId23"/>
    <p:sldId id="520" r:id="rId24"/>
    <p:sldId id="502" r:id="rId25"/>
    <p:sldId id="503" r:id="rId26"/>
    <p:sldId id="510" r:id="rId27"/>
    <p:sldId id="511" r:id="rId28"/>
    <p:sldId id="512" r:id="rId29"/>
    <p:sldId id="513" r:id="rId30"/>
    <p:sldId id="515" r:id="rId31"/>
    <p:sldId id="516" r:id="rId32"/>
    <p:sldId id="517" r:id="rId33"/>
    <p:sldId id="518" r:id="rId34"/>
    <p:sldId id="521" r:id="rId35"/>
    <p:sldId id="523" r:id="rId36"/>
    <p:sldId id="524" r:id="rId37"/>
    <p:sldId id="525" r:id="rId38"/>
    <p:sldId id="522" r:id="rId39"/>
    <p:sldId id="505" r:id="rId40"/>
    <p:sldId id="489" r:id="rId41"/>
    <p:sldId id="448" r:id="rId42"/>
    <p:sldId id="441" r:id="rId43"/>
    <p:sldId id="442" r:id="rId44"/>
  </p:sldIdLst>
  <p:sldSz cx="9144000" cy="6858000" type="screen4x3"/>
  <p:notesSz cx="6934200" cy="92202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7F"/>
    <a:srgbClr val="004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86" autoAdjust="0"/>
    <p:restoredTop sz="86486" autoAdjust="0"/>
  </p:normalViewPr>
  <p:slideViewPr>
    <p:cSldViewPr>
      <p:cViewPr varScale="1">
        <p:scale>
          <a:sx n="76" d="100"/>
          <a:sy n="76" d="100"/>
        </p:scale>
        <p:origin x="11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-58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346" cy="460379"/>
          </a:xfrm>
          <a:prstGeom prst="rect">
            <a:avLst/>
          </a:prstGeom>
        </p:spPr>
        <p:txBody>
          <a:bodyPr vert="horz" lIns="90791" tIns="45395" rIns="90791" bIns="4539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279" y="0"/>
            <a:ext cx="3005346" cy="460379"/>
          </a:xfrm>
          <a:prstGeom prst="rect">
            <a:avLst/>
          </a:prstGeom>
        </p:spPr>
        <p:txBody>
          <a:bodyPr vert="horz" lIns="90791" tIns="45395" rIns="90791" bIns="45395" rtlCol="0"/>
          <a:lstStyle>
            <a:lvl1pPr algn="r">
              <a:defRPr sz="1200"/>
            </a:lvl1pPr>
          </a:lstStyle>
          <a:p>
            <a:fld id="{6F1158A6-0DF6-4525-BFAD-14783405E41E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45"/>
            <a:ext cx="3005346" cy="460379"/>
          </a:xfrm>
          <a:prstGeom prst="rect">
            <a:avLst/>
          </a:prstGeom>
        </p:spPr>
        <p:txBody>
          <a:bodyPr vert="horz" lIns="90791" tIns="45395" rIns="90791" bIns="4539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279" y="8758245"/>
            <a:ext cx="3005346" cy="460379"/>
          </a:xfrm>
          <a:prstGeom prst="rect">
            <a:avLst/>
          </a:prstGeom>
        </p:spPr>
        <p:txBody>
          <a:bodyPr vert="horz" lIns="90791" tIns="45395" rIns="90791" bIns="45395" rtlCol="0" anchor="b"/>
          <a:lstStyle>
            <a:lvl1pPr algn="r">
              <a:defRPr sz="1200"/>
            </a:lvl1pPr>
          </a:lstStyle>
          <a:p>
            <a:fld id="{5C846350-B401-4959-94CD-27BFF3634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9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04820" cy="461009"/>
          </a:xfrm>
          <a:prstGeom prst="rect">
            <a:avLst/>
          </a:prstGeom>
          <a:noFill/>
          <a:ln>
            <a:noFill/>
          </a:ln>
        </p:spPr>
        <p:txBody>
          <a:bodyPr lIns="87299" tIns="87299" rIns="87299" bIns="87299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36567" marR="0" indent="0" algn="l" rtl="0">
              <a:spcBef>
                <a:spcPts val="0"/>
              </a:spcBef>
              <a:defRPr/>
            </a:lvl2pPr>
            <a:lvl3pPr marL="873134" marR="0" indent="0" algn="l" rtl="0">
              <a:spcBef>
                <a:spcPts val="0"/>
              </a:spcBef>
              <a:defRPr/>
            </a:lvl3pPr>
            <a:lvl4pPr marL="1309703" marR="0" indent="0" algn="l" rtl="0">
              <a:spcBef>
                <a:spcPts val="0"/>
              </a:spcBef>
              <a:defRPr/>
            </a:lvl4pPr>
            <a:lvl5pPr marL="1746270" marR="0" indent="0" algn="l" rtl="0">
              <a:spcBef>
                <a:spcPts val="0"/>
              </a:spcBef>
              <a:defRPr/>
            </a:lvl5pPr>
            <a:lvl6pPr marL="2182837" marR="0" indent="0" algn="l" rtl="0">
              <a:spcBef>
                <a:spcPts val="0"/>
              </a:spcBef>
              <a:defRPr/>
            </a:lvl6pPr>
            <a:lvl7pPr marL="2619404" marR="0" indent="0" algn="l" rtl="0">
              <a:spcBef>
                <a:spcPts val="0"/>
              </a:spcBef>
              <a:defRPr/>
            </a:lvl7pPr>
            <a:lvl8pPr marL="3055972" marR="0" indent="0" algn="l" rtl="0">
              <a:spcBef>
                <a:spcPts val="0"/>
              </a:spcBef>
              <a:defRPr/>
            </a:lvl8pPr>
            <a:lvl9pPr marL="349254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27775" y="1"/>
            <a:ext cx="3004820" cy="461009"/>
          </a:xfrm>
          <a:prstGeom prst="rect">
            <a:avLst/>
          </a:prstGeom>
          <a:noFill/>
          <a:ln>
            <a:noFill/>
          </a:ln>
        </p:spPr>
        <p:txBody>
          <a:bodyPr lIns="87299" tIns="87299" rIns="87299" bIns="87299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36567" marR="0" indent="0" algn="l" rtl="0">
              <a:spcBef>
                <a:spcPts val="0"/>
              </a:spcBef>
              <a:defRPr/>
            </a:lvl2pPr>
            <a:lvl3pPr marL="873134" marR="0" indent="0" algn="l" rtl="0">
              <a:spcBef>
                <a:spcPts val="0"/>
              </a:spcBef>
              <a:defRPr/>
            </a:lvl3pPr>
            <a:lvl4pPr marL="1309703" marR="0" indent="0" algn="l" rtl="0">
              <a:spcBef>
                <a:spcPts val="0"/>
              </a:spcBef>
              <a:defRPr/>
            </a:lvl4pPr>
            <a:lvl5pPr marL="1746270" marR="0" indent="0" algn="l" rtl="0">
              <a:spcBef>
                <a:spcPts val="0"/>
              </a:spcBef>
              <a:defRPr/>
            </a:lvl5pPr>
            <a:lvl6pPr marL="2182837" marR="0" indent="0" algn="l" rtl="0">
              <a:spcBef>
                <a:spcPts val="0"/>
              </a:spcBef>
              <a:defRPr/>
            </a:lvl6pPr>
            <a:lvl7pPr marL="2619404" marR="0" indent="0" algn="l" rtl="0">
              <a:spcBef>
                <a:spcPts val="0"/>
              </a:spcBef>
              <a:defRPr/>
            </a:lvl7pPr>
            <a:lvl8pPr marL="3055972" marR="0" indent="0" algn="l" rtl="0">
              <a:spcBef>
                <a:spcPts val="0"/>
              </a:spcBef>
              <a:defRPr/>
            </a:lvl8pPr>
            <a:lvl9pPr marL="349254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62050" y="690563"/>
            <a:ext cx="46101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93421" y="4379596"/>
            <a:ext cx="5547359" cy="4149089"/>
          </a:xfrm>
          <a:prstGeom prst="rect">
            <a:avLst/>
          </a:prstGeom>
          <a:noFill/>
          <a:ln>
            <a:noFill/>
          </a:ln>
        </p:spPr>
        <p:txBody>
          <a:bodyPr lIns="87299" tIns="87299" rIns="87299" bIns="87299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757592"/>
            <a:ext cx="3004820" cy="461009"/>
          </a:xfrm>
          <a:prstGeom prst="rect">
            <a:avLst/>
          </a:prstGeom>
          <a:noFill/>
          <a:ln>
            <a:noFill/>
          </a:ln>
        </p:spPr>
        <p:txBody>
          <a:bodyPr lIns="87299" tIns="87299" rIns="87299" bIns="87299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36567" marR="0" indent="0" algn="l" rtl="0">
              <a:spcBef>
                <a:spcPts val="0"/>
              </a:spcBef>
              <a:defRPr/>
            </a:lvl2pPr>
            <a:lvl3pPr marL="873134" marR="0" indent="0" algn="l" rtl="0">
              <a:spcBef>
                <a:spcPts val="0"/>
              </a:spcBef>
              <a:defRPr/>
            </a:lvl3pPr>
            <a:lvl4pPr marL="1309703" marR="0" indent="0" algn="l" rtl="0">
              <a:spcBef>
                <a:spcPts val="0"/>
              </a:spcBef>
              <a:defRPr/>
            </a:lvl4pPr>
            <a:lvl5pPr marL="1746270" marR="0" indent="0" algn="l" rtl="0">
              <a:spcBef>
                <a:spcPts val="0"/>
              </a:spcBef>
              <a:defRPr/>
            </a:lvl5pPr>
            <a:lvl6pPr marL="2182837" marR="0" indent="0" algn="l" rtl="0">
              <a:spcBef>
                <a:spcPts val="0"/>
              </a:spcBef>
              <a:defRPr/>
            </a:lvl6pPr>
            <a:lvl7pPr marL="2619404" marR="0" indent="0" algn="l" rtl="0">
              <a:spcBef>
                <a:spcPts val="0"/>
              </a:spcBef>
              <a:defRPr/>
            </a:lvl7pPr>
            <a:lvl8pPr marL="3055972" marR="0" indent="0" algn="l" rtl="0">
              <a:spcBef>
                <a:spcPts val="0"/>
              </a:spcBef>
              <a:defRPr/>
            </a:lvl8pPr>
            <a:lvl9pPr marL="349254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27775" y="8757592"/>
            <a:ext cx="3004820" cy="461009"/>
          </a:xfrm>
          <a:prstGeom prst="rect">
            <a:avLst/>
          </a:prstGeom>
          <a:noFill/>
          <a:ln>
            <a:noFill/>
          </a:ln>
        </p:spPr>
        <p:txBody>
          <a:bodyPr lIns="87299" tIns="87299" rIns="87299" bIns="87299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36567" marR="0" indent="0" algn="l" rtl="0">
              <a:spcBef>
                <a:spcPts val="0"/>
              </a:spcBef>
              <a:defRPr/>
            </a:lvl2pPr>
            <a:lvl3pPr marL="873134" marR="0" indent="0" algn="l" rtl="0">
              <a:spcBef>
                <a:spcPts val="0"/>
              </a:spcBef>
              <a:defRPr/>
            </a:lvl3pPr>
            <a:lvl4pPr marL="1309703" marR="0" indent="0" algn="l" rtl="0">
              <a:spcBef>
                <a:spcPts val="0"/>
              </a:spcBef>
              <a:defRPr/>
            </a:lvl4pPr>
            <a:lvl5pPr marL="1746270" marR="0" indent="0" algn="l" rtl="0">
              <a:spcBef>
                <a:spcPts val="0"/>
              </a:spcBef>
              <a:defRPr/>
            </a:lvl5pPr>
            <a:lvl6pPr marL="2182837" marR="0" indent="0" algn="l" rtl="0">
              <a:spcBef>
                <a:spcPts val="0"/>
              </a:spcBef>
              <a:defRPr/>
            </a:lvl6pPr>
            <a:lvl7pPr marL="2619404" marR="0" indent="0" algn="l" rtl="0">
              <a:spcBef>
                <a:spcPts val="0"/>
              </a:spcBef>
              <a:defRPr/>
            </a:lvl7pPr>
            <a:lvl8pPr marL="3055972" marR="0" indent="0" algn="l" rtl="0">
              <a:spcBef>
                <a:spcPts val="0"/>
              </a:spcBef>
              <a:defRPr/>
            </a:lvl8pPr>
            <a:lvl9pPr marL="349254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99663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585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6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560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311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69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85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3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4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pPr defTabSz="457200"/>
            <a:r>
              <a:rPr lang="en-US" kern="1200" dirty="0" smtClean="0"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Fisheries | Page </a:t>
            </a:r>
            <a:fld id="{632D3AEB-7CBE-3049-91AC-335C6B4F5BF6}" type="slidenum">
              <a:rPr lang="en-US" kern="1200" smtClean="0">
                <a:latin typeface="Arial Narrow"/>
                <a:ea typeface="+mn-ea"/>
                <a:cs typeface="+mn-cs"/>
              </a:rPr>
              <a:pPr defTabSz="457200"/>
              <a:t>‹#›</a:t>
            </a:fld>
            <a:endParaRPr lang="en-US" kern="1200" dirty="0">
              <a:latin typeface="Arial Narrow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pic>
        <p:nvPicPr>
          <p:cNvPr id="8" name="Picture 7" descr="NOAA-Fisheries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4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62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719" y="1375592"/>
            <a:ext cx="6909881" cy="1208140"/>
          </a:xfrm>
        </p:spPr>
        <p:txBody>
          <a:bodyPr/>
          <a:lstStyle/>
          <a:p>
            <a:pPr algn="ctr"/>
            <a:r>
              <a:rPr lang="en-US" sz="3600" b="0" dirty="0" smtClean="0"/>
              <a:t>2021 </a:t>
            </a:r>
            <a:r>
              <a:rPr lang="en-US" sz="3600" b="0" dirty="0"/>
              <a:t>BSAI </a:t>
            </a:r>
            <a:r>
              <a:rPr lang="en-US" sz="3600" b="0" dirty="0" smtClean="0"/>
              <a:t>Northern rockfish</a:t>
            </a:r>
            <a:r>
              <a:rPr lang="en-US" sz="3600" b="0" dirty="0"/>
              <a:t/>
            </a:r>
            <a:br>
              <a:rPr lang="en-US" sz="3600" b="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/>
              <a:t>Paul </a:t>
            </a:r>
            <a:r>
              <a:rPr lang="en-US" sz="3200" dirty="0" smtClean="0"/>
              <a:t>Spencer and Jim </a:t>
            </a:r>
            <a:r>
              <a:rPr lang="en-US" sz="3200" dirty="0" err="1" smtClean="0"/>
              <a:t>Ianelli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Alaska Fisheries Science Center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</a:t>
            </a:r>
            <a:br>
              <a:rPr lang="en-US" sz="3600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659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76014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Size at age patterns</a:t>
            </a:r>
            <a:br>
              <a:rPr lang="en-US" sz="4400" dirty="0" smtClean="0"/>
            </a:br>
            <a:r>
              <a:rPr lang="en-US" sz="4400" dirty="0" smtClean="0"/>
              <a:t>	</a:t>
            </a:r>
            <a:r>
              <a:rPr lang="en-US" dirty="0" smtClean="0"/>
              <a:t>Mean </a:t>
            </a:r>
            <a:r>
              <a:rPr lang="en-US" dirty="0" smtClean="0"/>
              <a:t>size over time, ages </a:t>
            </a:r>
            <a:r>
              <a:rPr lang="en-US" dirty="0" smtClean="0">
                <a:solidFill>
                  <a:schemeClr val="tx1"/>
                </a:solidFill>
              </a:rPr>
              <a:t>5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0070C0"/>
                </a:solidFill>
              </a:rPr>
              <a:t>10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30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163" t="18488" r="14285" b="12844"/>
          <a:stretch/>
        </p:blipFill>
        <p:spPr>
          <a:xfrm>
            <a:off x="457200" y="1656347"/>
            <a:ext cx="6705600" cy="458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01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size by </a:t>
            </a:r>
            <a:r>
              <a:rPr lang="en-US" dirty="0" smtClean="0"/>
              <a:t>age, averaged over years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108" t="17363" r="12162" b="12685"/>
          <a:stretch/>
        </p:blipFill>
        <p:spPr>
          <a:xfrm>
            <a:off x="609600" y="1287652"/>
            <a:ext cx="6629400" cy="449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1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Computation of fishery and survey size at 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26180"/>
            <a:ext cx="3842172" cy="5243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1601" y="1447800"/>
            <a:ext cx="388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Spatial gradient of size at age, for both fishery and survey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 smtClean="0"/>
              <a:t>Within an area, fishery size at age is larger than survey size at age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 smtClean="0"/>
              <a:t>The model averages over the spatial areas. However, the spatial distribution of catch is different from the spatial distribution of survey biomass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4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Fishery catch and survey abundance by area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32" y="3810000"/>
            <a:ext cx="4012762" cy="2343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>
            <a:off x="685801" y="1133214"/>
            <a:ext cx="3977593" cy="25243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0" y="1828800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Subarea growth patterns and age compositions are calculated, and global growth patterns (and age compositions) are produced by weighting by either estimated survey abundance or fishery catch.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03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Historical pattern of otolith sampling disproportionate to survey abundance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664831"/>
            <a:ext cx="4191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fishery otoliths have been randomly sampled for many years. This results in the spatial distribution of otoliths being relatively similar to the spatial distribution of the catch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4267200"/>
            <a:ext cx="4038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survey otoliths have been randomly sampled only since 2016. In earlier years, the spatial distribution of otoliths was not similar to the spatial distribution of the catch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51936"/>
            <a:ext cx="3276600" cy="2151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62400"/>
            <a:ext cx="3300570" cy="211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33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fishery age comp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39491" y="1600200"/>
            <a:ext cx="838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</a:rPr>
              <a:t>1981</a:t>
            </a:r>
          </a:p>
          <a:p>
            <a:r>
              <a:rPr lang="en-US" b="0" dirty="0" smtClean="0">
                <a:solidFill>
                  <a:srgbClr val="0070C0"/>
                </a:solidFill>
              </a:rPr>
              <a:t>1984</a:t>
            </a:r>
          </a:p>
          <a:p>
            <a:r>
              <a:rPr lang="en-US" b="0" dirty="0" smtClean="0">
                <a:solidFill>
                  <a:srgbClr val="C00000"/>
                </a:solidFill>
              </a:rPr>
              <a:t>1985</a:t>
            </a:r>
            <a:endParaRPr lang="en-US" b="0" dirty="0" smtClean="0">
              <a:solidFill>
                <a:srgbClr val="7030A0"/>
              </a:solidFill>
            </a:endParaRPr>
          </a:p>
          <a:p>
            <a:endParaRPr lang="en-US" b="0" dirty="0" smtClean="0">
              <a:solidFill>
                <a:srgbClr val="FFC000"/>
              </a:solidFill>
            </a:endParaRPr>
          </a:p>
          <a:p>
            <a:r>
              <a:rPr lang="en-US" b="0" dirty="0" smtClean="0">
                <a:solidFill>
                  <a:srgbClr val="FFC000"/>
                </a:solidFill>
              </a:rPr>
              <a:t>1989</a:t>
            </a:r>
          </a:p>
          <a:p>
            <a:endParaRPr lang="en-US" b="0" dirty="0" smtClean="0">
              <a:solidFill>
                <a:srgbClr val="7030A0"/>
              </a:solidFill>
            </a:endParaRPr>
          </a:p>
          <a:p>
            <a:r>
              <a:rPr lang="en-US" b="0" dirty="0" smtClean="0">
                <a:solidFill>
                  <a:srgbClr val="7030A0"/>
                </a:solidFill>
              </a:rPr>
              <a:t>1993</a:t>
            </a:r>
          </a:p>
          <a:p>
            <a:r>
              <a:rPr lang="en-US" b="0" dirty="0" smtClean="0">
                <a:solidFill>
                  <a:srgbClr val="FF0000"/>
                </a:solidFill>
              </a:rPr>
              <a:t>1995</a:t>
            </a:r>
          </a:p>
          <a:p>
            <a:r>
              <a:rPr lang="en-US" b="0" dirty="0" smtClean="0">
                <a:solidFill>
                  <a:srgbClr val="0070C0"/>
                </a:solidFill>
              </a:rPr>
              <a:t>1996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1997</a:t>
            </a:r>
            <a:endParaRPr lang="en-US" b="0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1998</a:t>
            </a:r>
          </a:p>
          <a:p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2005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2006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34" t="8876" r="6645" b="3177"/>
          <a:stretch/>
        </p:blipFill>
        <p:spPr>
          <a:xfrm>
            <a:off x="392375" y="1600200"/>
            <a:ext cx="3862356" cy="486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02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Responses to comments (part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(BSAI Plan Team, November 2019)  </a:t>
            </a:r>
            <a:r>
              <a:rPr lang="en-US" i="1" dirty="0"/>
              <a:t>The Team recommended exploring global age-length keys that weight by population size between areas</a:t>
            </a:r>
            <a:r>
              <a:rPr lang="en-US" i="1" dirty="0" smtClean="0"/>
              <a:t>.</a:t>
            </a:r>
          </a:p>
          <a:p>
            <a:endParaRPr lang="en-US" i="1" dirty="0"/>
          </a:p>
          <a:p>
            <a:pPr marL="0" indent="0">
              <a:buNone/>
            </a:pPr>
            <a:r>
              <a:rPr lang="en-US" dirty="0" smtClean="0"/>
              <a:t>This is mathematically equivalent to the current method of computing subarea age compositions, and then averaging (see Appendix).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519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Responses to comments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(BSAI Plan Team, November 2019)  </a:t>
            </a:r>
            <a:r>
              <a:rPr lang="en-US" i="1" dirty="0"/>
              <a:t>The Team recommended addressing the issues concerning the restrictive priors on key parameters in the model and exploring alternatives for estimating survey </a:t>
            </a:r>
            <a:r>
              <a:rPr lang="en-US" i="1" dirty="0" smtClean="0"/>
              <a:t>selectivity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dirty="0" smtClean="0"/>
              <a:t>I focused on the selectivity constraint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93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Exploratory models</a:t>
            </a:r>
            <a:br>
              <a:rPr lang="en-US" dirty="0" smtClean="0"/>
            </a:br>
            <a:r>
              <a:rPr lang="en-US" dirty="0" smtClean="0"/>
              <a:t>(all have same data weighting as 2019 model)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383228"/>
              </p:ext>
            </p:extLst>
          </p:nvPr>
        </p:nvGraphicFramePr>
        <p:xfrm>
          <a:off x="762000" y="2133600"/>
          <a:ext cx="7391400" cy="3376614"/>
        </p:xfrm>
        <a:graphic>
          <a:graphicData uri="http://schemas.openxmlformats.org/drawingml/2006/table">
            <a:tbl>
              <a:tblPr firstRow="1" firstCol="1" bandRow="1"/>
              <a:tblGrid>
                <a:gridCol w="1528617">
                  <a:extLst>
                    <a:ext uri="{9D8B030D-6E8A-4147-A177-3AD203B41FA5}">
                      <a16:colId xmlns:a16="http://schemas.microsoft.com/office/drawing/2014/main" val="617914302"/>
                    </a:ext>
                  </a:extLst>
                </a:gridCol>
                <a:gridCol w="5862783">
                  <a:extLst>
                    <a:ext uri="{9D8B030D-6E8A-4147-A177-3AD203B41FA5}">
                      <a16:colId xmlns:a16="http://schemas.microsoft.com/office/drawing/2014/main" val="4230901763"/>
                    </a:ext>
                  </a:extLst>
                </a:gridCol>
              </a:tblGrid>
              <a:tr h="2251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540590"/>
                  </a:ext>
                </a:extLst>
              </a:tr>
              <a:tr h="4502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 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2019 model and results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575375"/>
                  </a:ext>
                </a:extLst>
              </a:tr>
              <a:tr h="4502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 16_1a(2021)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2019 model, with data updated through 2021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077400"/>
                  </a:ext>
                </a:extLst>
              </a:tr>
              <a:tr h="4502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 21a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updated through 2021, logistic survey selectivity with no constraint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992417"/>
                  </a:ext>
                </a:extLst>
              </a:tr>
              <a:tr h="4502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 21b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updated through 2021, double logistic survey selectivity with no constraint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911887"/>
                  </a:ext>
                </a:extLst>
              </a:tr>
              <a:tr h="6753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 21c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updated through 2021, logistic survey selectivity with no constraint, and a prior place on the average of survey catchability * selectivity over ages 30 to 40.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845960"/>
                  </a:ext>
                </a:extLst>
              </a:tr>
              <a:tr h="6753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 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updated through 2021, logistic survey selectivity estimated to age 30 and fixed for ages &gt; 30. A prior is placed on selectivity at age 30 to ensure that it is close to 1.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728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528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277" y="304800"/>
            <a:ext cx="8229600" cy="6760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Selectivity and total biomass across exploratory models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599" r="18000" b="5882"/>
          <a:stretch/>
        </p:blipFill>
        <p:spPr>
          <a:xfrm>
            <a:off x="808892" y="1321188"/>
            <a:ext cx="3642019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319" t="5691" r="18001"/>
          <a:stretch/>
        </p:blipFill>
        <p:spPr>
          <a:xfrm>
            <a:off x="826477" y="3759588"/>
            <a:ext cx="3657600" cy="25254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1" y="1828800"/>
            <a:ext cx="3810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Models without a </a:t>
            </a:r>
            <a:r>
              <a:rPr lang="en-US" dirty="0" smtClean="0"/>
              <a:t>selectivity constraint estimate selectivity as </a:t>
            </a:r>
            <a:r>
              <a:rPr lang="en-US" dirty="0" smtClean="0"/>
              <a:t>&lt; 1 for all ages, with increased biomass</a:t>
            </a:r>
          </a:p>
          <a:p>
            <a:endParaRPr lang="en-US" dirty="0"/>
          </a:p>
          <a:p>
            <a:r>
              <a:rPr lang="en-US" dirty="0" smtClean="0"/>
              <a:t>For the assessment, I considered the current model (16.1a) and a model with the relaxed selectivity constraint (Model 21).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514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BSAI Northern Rockfish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arenR"/>
            </a:pPr>
            <a:r>
              <a:rPr lang="en-US" dirty="0" smtClean="0"/>
              <a:t>Catch information</a:t>
            </a:r>
          </a:p>
          <a:p>
            <a:pPr marL="514350" indent="-514350">
              <a:buAutoNum type="arabicParenR"/>
            </a:pPr>
            <a:r>
              <a:rPr lang="en-US" dirty="0"/>
              <a:t>S</a:t>
            </a:r>
            <a:r>
              <a:rPr lang="en-US" dirty="0" smtClean="0"/>
              <a:t>ize at age patterns, fishery and survey</a:t>
            </a:r>
          </a:p>
          <a:p>
            <a:pPr marL="514350" indent="-514350">
              <a:buAutoNum type="arabicParenR"/>
            </a:pPr>
            <a:r>
              <a:rPr lang="en-US" dirty="0" smtClean="0"/>
              <a:t>New data (2019 and 2020 fishery age comps)</a:t>
            </a:r>
          </a:p>
          <a:p>
            <a:pPr>
              <a:buAutoNum type="arabicParenR"/>
            </a:pPr>
            <a:r>
              <a:rPr lang="en-US" dirty="0"/>
              <a:t> </a:t>
            </a:r>
            <a:r>
              <a:rPr lang="en-US" dirty="0" smtClean="0"/>
              <a:t> Responses to comments (part 1)</a:t>
            </a:r>
          </a:p>
          <a:p>
            <a:pPr>
              <a:buAutoNum type="arabicParenR"/>
            </a:pPr>
            <a:r>
              <a:rPr lang="en-US" dirty="0"/>
              <a:t> </a:t>
            </a:r>
            <a:r>
              <a:rPr lang="en-US" dirty="0" smtClean="0"/>
              <a:t> Model evaluation</a:t>
            </a:r>
          </a:p>
          <a:p>
            <a:pPr>
              <a:buAutoNum type="arabicParenR"/>
            </a:pPr>
            <a:r>
              <a:rPr lang="en-US" dirty="0" smtClean="0"/>
              <a:t>  Model </a:t>
            </a:r>
            <a:r>
              <a:rPr lang="en-US" dirty="0"/>
              <a:t>fits to </a:t>
            </a:r>
            <a:r>
              <a:rPr lang="en-US" dirty="0" smtClean="0"/>
              <a:t>data</a:t>
            </a:r>
          </a:p>
          <a:p>
            <a:pPr>
              <a:buAutoNum type="arabicParenR"/>
            </a:pPr>
            <a:r>
              <a:rPr lang="en-US" dirty="0" smtClean="0"/>
              <a:t>  Retrospective analysis</a:t>
            </a:r>
          </a:p>
          <a:p>
            <a:pPr>
              <a:buAutoNum type="arabicParenR"/>
            </a:pPr>
            <a:r>
              <a:rPr lang="en-US" dirty="0" smtClean="0"/>
              <a:t>  Exploitation rates</a:t>
            </a:r>
          </a:p>
          <a:p>
            <a:pPr>
              <a:buAutoNum type="arabicParenR"/>
            </a:pPr>
            <a:r>
              <a:rPr lang="en-US" dirty="0"/>
              <a:t> </a:t>
            </a:r>
            <a:r>
              <a:rPr lang="en-US" dirty="0" smtClean="0"/>
              <a:t> Risk Table</a:t>
            </a:r>
          </a:p>
          <a:p>
            <a:pPr>
              <a:buAutoNum type="arabicParenR"/>
            </a:pPr>
            <a:r>
              <a:rPr lang="en-US" dirty="0"/>
              <a:t> </a:t>
            </a:r>
            <a:r>
              <a:rPr lang="en-US" dirty="0" smtClean="0"/>
              <a:t> Responses to comments (part 2)</a:t>
            </a:r>
            <a:endParaRPr lang="en-US" dirty="0"/>
          </a:p>
          <a:p>
            <a:pPr>
              <a:buAutoNum type="arabicParenR"/>
            </a:pPr>
            <a:r>
              <a:rPr lang="en-US" dirty="0" smtClean="0"/>
              <a:t>  Management </a:t>
            </a:r>
            <a:r>
              <a:rPr lang="en-US" dirty="0"/>
              <a:t>recommendations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Models evaluated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534400" cy="3821907"/>
          </a:xfrm>
        </p:spPr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chemeClr val="tx1"/>
                </a:solidFill>
              </a:rPr>
              <a:t>Model 0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				The 2019 model results</a:t>
            </a:r>
          </a:p>
          <a:p>
            <a:r>
              <a:rPr lang="en-US" sz="2400" b="1" i="1" dirty="0" smtClean="0"/>
              <a:t>Model 16.1a(2021)</a:t>
            </a:r>
            <a:r>
              <a:rPr lang="en-US" sz="2400" dirty="0" smtClean="0"/>
              <a:t>	The 2019 model, with data updated 										through 2021.</a:t>
            </a:r>
          </a:p>
          <a:p>
            <a:r>
              <a:rPr lang="en-US" sz="2400" b="1" i="1" dirty="0" smtClean="0"/>
              <a:t>Model 21 </a:t>
            </a:r>
            <a:r>
              <a:rPr lang="en-US" sz="2400" dirty="0" smtClean="0"/>
              <a:t>   			</a:t>
            </a:r>
            <a:r>
              <a:rPr lang="en-US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ogistic </a:t>
            </a:r>
            <a:r>
              <a:rPr lang="en-US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survey selectivity estimated to age 30 </a:t>
            </a:r>
            <a:r>
              <a:rPr lang="en-US" sz="24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and </a:t>
            </a:r>
            <a:r>
              <a:rPr lang="en-US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fixed for ages &gt; 30. A prior is placed on </a:t>
            </a:r>
            <a:r>
              <a:rPr lang="en-US" sz="24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selectivity </a:t>
            </a:r>
            <a:r>
              <a:rPr lang="en-US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age 30 to ensure that it is close to 1.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24200" y="4659868"/>
                <a:ext cx="25908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(1, 0.003)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659868"/>
                <a:ext cx="2590800" cy="369332"/>
              </a:xfrm>
              <a:prstGeom prst="rect">
                <a:avLst/>
              </a:prstGeom>
              <a:blipFill>
                <a:blip r:embed="rId2"/>
                <a:stretch>
                  <a:fillRect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905000" y="426720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</a:rPr>
              <a:t>Selectivity constraint</a:t>
            </a:r>
            <a:endParaRPr 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4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760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 evaluation</a:t>
            </a:r>
            <a:br>
              <a:rPr lang="en-US" dirty="0" smtClean="0"/>
            </a:br>
            <a:r>
              <a:rPr lang="en-US" dirty="0" smtClean="0"/>
              <a:t>(iterative data weighting applied for each model)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-402" b="72520"/>
          <a:stretch/>
        </p:blipFill>
        <p:spPr>
          <a:xfrm>
            <a:off x="1534551" y="1295400"/>
            <a:ext cx="4400550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58579"/>
          <a:stretch/>
        </p:blipFill>
        <p:spPr>
          <a:xfrm>
            <a:off x="1534551" y="3276600"/>
            <a:ext cx="44005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5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76014"/>
          </a:xfrm>
        </p:spPr>
        <p:txBody>
          <a:bodyPr/>
          <a:lstStyle/>
          <a:p>
            <a:r>
              <a:rPr lang="en-US" dirty="0" smtClean="0"/>
              <a:t>Weights for age/length composition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71600"/>
            <a:ext cx="6118248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8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8386"/>
            <a:ext cx="8229600" cy="6760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Fits of the two models to the survey age comps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62000"/>
            <a:ext cx="4371975" cy="565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3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Fits of the models to the survey biomass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880" r="16720"/>
          <a:stretch/>
        </p:blipFill>
        <p:spPr>
          <a:xfrm>
            <a:off x="1295400" y="1371600"/>
            <a:ext cx="4953000" cy="389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2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Catch, and fit to the AI survey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160" t="11119" r="9039" b="14654"/>
          <a:stretch/>
        </p:blipFill>
        <p:spPr>
          <a:xfrm>
            <a:off x="228600" y="1161349"/>
            <a:ext cx="487680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Fishery age composition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43765"/>
            <a:ext cx="3984895" cy="515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4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survey selectivity curve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7800"/>
            <a:ext cx="5629275" cy="366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0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l="5128" t="26224" r="10256" b="22261"/>
          <a:stretch/>
        </p:blipFill>
        <p:spPr>
          <a:xfrm>
            <a:off x="1066800" y="1225332"/>
            <a:ext cx="5029200" cy="396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9449" y="1449531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Fishery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5867" y="2387599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AI survey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33600" y="1911196"/>
            <a:ext cx="381000" cy="4764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241128" y="2341823"/>
            <a:ext cx="704740" cy="2458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457200" y="578626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r>
              <a:rPr lang="en-US" dirty="0" smtClean="0"/>
              <a:t>Fishery and survey selectivity curves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59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8102009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8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rockfish, catch by month and area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28" y="1219200"/>
            <a:ext cx="8129588" cy="487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30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261"/>
            <a:ext cx="5953125" cy="3895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43" y="304800"/>
            <a:ext cx="8229600" cy="676014"/>
          </a:xfrm>
        </p:spPr>
        <p:txBody>
          <a:bodyPr/>
          <a:lstStyle/>
          <a:p>
            <a:r>
              <a:rPr lang="en-US" dirty="0" smtClean="0"/>
              <a:t>Retrospective pattern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3079807"/>
            <a:ext cx="30877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 smtClean="0">
                <a:solidFill>
                  <a:schemeClr val="accent1"/>
                </a:solidFill>
              </a:rPr>
              <a:t>Mohn’s</a:t>
            </a:r>
            <a:r>
              <a:rPr lang="en-US" sz="2000" b="0" dirty="0" smtClean="0">
                <a:solidFill>
                  <a:schemeClr val="accent1"/>
                </a:solidFill>
              </a:rPr>
              <a:t> rho = -0.18</a:t>
            </a:r>
          </a:p>
          <a:p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b="0" dirty="0" smtClean="0">
                <a:solidFill>
                  <a:schemeClr val="accent1"/>
                </a:solidFill>
              </a:rPr>
              <a:t>(2019 assessment: -0.14)</a:t>
            </a:r>
            <a:endParaRPr lang="en-US" sz="20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45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plane plot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760" t="22311" r="11600" b="17368"/>
          <a:stretch/>
        </p:blipFill>
        <p:spPr>
          <a:xfrm>
            <a:off x="609600" y="1307495"/>
            <a:ext cx="5181600" cy="501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0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676014"/>
          </a:xfrm>
        </p:spPr>
        <p:txBody>
          <a:bodyPr/>
          <a:lstStyle/>
          <a:p>
            <a:r>
              <a:rPr lang="en-US" dirty="0" smtClean="0"/>
              <a:t>Risk Table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143" y="2743200"/>
            <a:ext cx="80225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i="1" dirty="0" smtClean="0">
              <a:solidFill>
                <a:schemeClr val="accent1"/>
              </a:solidFill>
            </a:endParaRPr>
          </a:p>
          <a:p>
            <a:r>
              <a:rPr lang="en-US" sz="1800" dirty="0" smtClean="0">
                <a:solidFill>
                  <a:schemeClr val="accent1"/>
                </a:solidFill>
              </a:rPr>
              <a:t>We do not recommend a reduction from the max ABC</a:t>
            </a:r>
            <a:endParaRPr lang="en-US" sz="1800" dirty="0">
              <a:solidFill>
                <a:schemeClr val="accent1"/>
              </a:solidFill>
            </a:endParaRPr>
          </a:p>
          <a:p>
            <a:endParaRPr lang="en-US" sz="1800" i="1" dirty="0" smtClean="0">
              <a:solidFill>
                <a:schemeClr val="accent1"/>
              </a:solidFill>
            </a:endParaRPr>
          </a:p>
          <a:p>
            <a:endParaRPr lang="en-US" sz="1800" i="1" dirty="0">
              <a:solidFill>
                <a:schemeClr val="accent1"/>
              </a:solidFill>
            </a:endParaRPr>
          </a:p>
          <a:p>
            <a:r>
              <a:rPr lang="en-US" sz="1800" i="1" dirty="0" smtClean="0">
                <a:solidFill>
                  <a:schemeClr val="accent1"/>
                </a:solidFill>
              </a:rPr>
              <a:t>Assessment related considerations</a:t>
            </a:r>
            <a:r>
              <a:rPr lang="en-US" sz="1800" dirty="0" smtClean="0">
                <a:solidFill>
                  <a:schemeClr val="accent1"/>
                </a:solidFill>
              </a:rPr>
              <a:t>: Several key parameters strongly constrained by prior distributions; retrospective bias.</a:t>
            </a:r>
          </a:p>
          <a:p>
            <a:endParaRPr lang="en-US" sz="1800" dirty="0">
              <a:solidFill>
                <a:schemeClr val="accent1"/>
              </a:solidFill>
            </a:endParaRPr>
          </a:p>
          <a:p>
            <a:endParaRPr lang="en-US" sz="1800" dirty="0" smtClean="0">
              <a:solidFill>
                <a:schemeClr val="accent1"/>
              </a:solidFill>
            </a:endParaRPr>
          </a:p>
          <a:p>
            <a:r>
              <a:rPr lang="en-US" sz="1800" dirty="0" smtClean="0">
                <a:solidFill>
                  <a:schemeClr val="accent1"/>
                </a:solidFill>
              </a:rPr>
              <a:t>   </a:t>
            </a:r>
            <a:endParaRPr lang="en-US" sz="1800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19200"/>
            <a:ext cx="5941314" cy="168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5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Exploitation rates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95400"/>
            <a:ext cx="4095750" cy="484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Responses to comments (Part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SSC (December, 2019). </a:t>
            </a:r>
            <a:r>
              <a:rPr lang="en-US" i="1" dirty="0"/>
              <a:t>The SSC also notes that the aging error matrix is currently based on GOA northern rockfish information and requests that it be updated using BSAI information, if possible.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Time did not allow for a full evaluation; however, some sensitivity runs were conducted in which the standard deviation of read ages given a true age was either: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1)  doubled from currently used values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2)  half of currently used values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3)  set to zero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7375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Responses to comments (Part 2)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619" t="11487" r="17176" b="50769"/>
          <a:stretch/>
        </p:blipFill>
        <p:spPr>
          <a:xfrm>
            <a:off x="457200" y="1447800"/>
            <a:ext cx="5181601" cy="350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1" y="1828800"/>
            <a:ext cx="2286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 line is 2019 model</a:t>
            </a:r>
          </a:p>
          <a:p>
            <a:endParaRPr lang="en-US" dirty="0"/>
          </a:p>
          <a:p>
            <a:r>
              <a:rPr lang="en-US" dirty="0" smtClean="0"/>
              <a:t>The three ageing error sensitivity runs are very similar to each 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17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model runs exploring constraints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724274"/>
            <a:ext cx="8256506" cy="21817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688" t="11309" r="17247" b="50840"/>
          <a:stretch/>
        </p:blipFill>
        <p:spPr>
          <a:xfrm>
            <a:off x="685800" y="1206840"/>
            <a:ext cx="3581400" cy="243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0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points and ABCs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13285"/>
            <a:ext cx="6323457" cy="523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8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325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Otoliths sample sizes in AI trawl survey, by area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0" y="1588452"/>
            <a:ext cx="4239895" cy="368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05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Hauls identified as targeting northern rockfish</a:t>
            </a:r>
            <a:br>
              <a:rPr lang="en-US" b="0" dirty="0" smtClean="0"/>
            </a:br>
            <a:r>
              <a:rPr lang="en-US" b="0" dirty="0" smtClean="0"/>
              <a:t>(from Observer data)</a:t>
            </a:r>
            <a:br>
              <a:rPr lang="en-US" b="0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54914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</a:rPr>
              <a:t>Number of tows that in which northern rockfish is the target species declined in 2020 and 2021, after increasing from 2016-2019. </a:t>
            </a:r>
            <a:endParaRPr lang="en-US" sz="1800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611398"/>
            <a:ext cx="62103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0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Square root of survey </a:t>
            </a:r>
            <a:r>
              <a:rPr lang="en-US" b="0" dirty="0"/>
              <a:t>CPUE, </a:t>
            </a:r>
            <a:r>
              <a:rPr lang="en-US" b="0" dirty="0" smtClean="0"/>
              <a:t>2014 </a:t>
            </a:r>
            <a:r>
              <a:rPr lang="en-US" b="0" dirty="0"/>
              <a:t>– </a:t>
            </a:r>
            <a:r>
              <a:rPr lang="en-US" b="0" dirty="0" smtClean="0"/>
              <a:t>2018 </a:t>
            </a:r>
            <a:r>
              <a:rPr lang="en-US" b="0" dirty="0"/>
              <a:t>AI surveys</a:t>
            </a:r>
            <a:br>
              <a:rPr lang="en-US" b="0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33214"/>
            <a:ext cx="3962400" cy="49554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276600"/>
            <a:ext cx="5486400" cy="58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BSAI northern rockfish survey age compositions</a:t>
            </a:r>
            <a:br>
              <a:rPr lang="en-US" b="0" dirty="0"/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91000" y="1524000"/>
            <a:ext cx="58221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</a:rPr>
              <a:t>1981</a:t>
            </a:r>
          </a:p>
          <a:p>
            <a:endParaRPr lang="en-US" b="0" dirty="0" smtClean="0">
              <a:solidFill>
                <a:srgbClr val="0070C0"/>
              </a:solidFill>
            </a:endParaRPr>
          </a:p>
          <a:p>
            <a:r>
              <a:rPr lang="en-US" b="0" dirty="0" smtClean="0">
                <a:solidFill>
                  <a:srgbClr val="0070C0"/>
                </a:solidFill>
              </a:rPr>
              <a:t>1984</a:t>
            </a:r>
          </a:p>
          <a:p>
            <a:r>
              <a:rPr lang="en-US" b="0" dirty="0" smtClean="0">
                <a:solidFill>
                  <a:srgbClr val="C00000"/>
                </a:solidFill>
              </a:rPr>
              <a:t>1985</a:t>
            </a:r>
            <a:endParaRPr lang="en-US" b="0" dirty="0" smtClean="0">
              <a:solidFill>
                <a:srgbClr val="7030A0"/>
              </a:solidFill>
            </a:endParaRPr>
          </a:p>
          <a:p>
            <a:endParaRPr lang="en-US" b="0" dirty="0" smtClean="0">
              <a:solidFill>
                <a:srgbClr val="FFC000"/>
              </a:solidFill>
            </a:endParaRPr>
          </a:p>
          <a:p>
            <a:r>
              <a:rPr lang="en-US" b="0" dirty="0" smtClean="0">
                <a:solidFill>
                  <a:srgbClr val="FFC000"/>
                </a:solidFill>
              </a:rPr>
              <a:t>1989</a:t>
            </a:r>
          </a:p>
          <a:p>
            <a:endParaRPr lang="en-US" b="0" dirty="0" smtClean="0">
              <a:solidFill>
                <a:srgbClr val="7030A0"/>
              </a:solidFill>
            </a:endParaRPr>
          </a:p>
          <a:p>
            <a:r>
              <a:rPr lang="en-US" b="0" dirty="0" smtClean="0">
                <a:solidFill>
                  <a:srgbClr val="7030A0"/>
                </a:solidFill>
              </a:rPr>
              <a:t>1993</a:t>
            </a:r>
          </a:p>
          <a:p>
            <a:r>
              <a:rPr lang="en-US" b="0" dirty="0" smtClean="0">
                <a:solidFill>
                  <a:srgbClr val="FF0000"/>
                </a:solidFill>
              </a:rPr>
              <a:t>1995</a:t>
            </a:r>
          </a:p>
          <a:p>
            <a:r>
              <a:rPr lang="en-US" b="0" dirty="0" smtClean="0">
                <a:solidFill>
                  <a:srgbClr val="0070C0"/>
                </a:solidFill>
              </a:rPr>
              <a:t>1996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1997</a:t>
            </a:r>
            <a:endParaRPr lang="en-US" b="0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1998</a:t>
            </a:r>
          </a:p>
          <a:p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2005</a:t>
            </a:r>
            <a:endParaRPr lang="en-US" dirty="0">
              <a:solidFill>
                <a:srgbClr val="7030A0"/>
              </a:solidFill>
            </a:endParaRPr>
          </a:p>
          <a:p>
            <a:endParaRPr lang="en-US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10" t="7778" r="3986" b="3333"/>
          <a:stretch/>
        </p:blipFill>
        <p:spPr>
          <a:xfrm>
            <a:off x="0" y="1371600"/>
            <a:ext cx="427482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research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848600" cy="4437856"/>
          </a:xfrm>
        </p:spPr>
        <p:txBody>
          <a:bodyPr>
            <a:normAutofit/>
          </a:bodyPr>
          <a:lstStyle/>
          <a:p>
            <a:r>
              <a:rPr lang="en-US" dirty="0" smtClean="0"/>
              <a:t>Explore alternatives for estimating survey selectivity</a:t>
            </a:r>
          </a:p>
          <a:p>
            <a:r>
              <a:rPr lang="en-US" dirty="0" smtClean="0"/>
              <a:t>Explore global age-length keys that weight by the population size between areas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14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Proportion of catch by target fishery</a:t>
            </a:r>
            <a:br>
              <a:rPr lang="en-US" dirty="0" smtClean="0"/>
            </a:br>
            <a:r>
              <a:rPr lang="en-US" dirty="0" smtClean="0"/>
              <a:t>(for observed hauls)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495047"/>
            <a:ext cx="7404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</a:rPr>
              <a:t>Northern rockfish targeted hauls account for a large portion of the catch</a:t>
            </a:r>
            <a:endParaRPr lang="en-US" sz="1800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53" y="2226212"/>
            <a:ext cx="6812884" cy="324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Percent of northern rockfish in haul catch, by target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410641"/>
            <a:ext cx="825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</a:rPr>
              <a:t>Within northern rockfish targeted tows, &gt;= 50% of the catch is northern rockfish</a:t>
            </a:r>
            <a:endParaRPr lang="en-US" sz="1800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362200"/>
            <a:ext cx="6418318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1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Distribution of the percent </a:t>
            </a:r>
            <a:r>
              <a:rPr lang="en-US" b="0" dirty="0"/>
              <a:t>of northern rockfish in haul catch, </a:t>
            </a:r>
            <a:r>
              <a:rPr lang="en-US" b="0" dirty="0" smtClean="0"/>
              <a:t>for northern rockfish target hauls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2654962" cy="464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124200"/>
            <a:ext cx="46101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CPUE has declined slightly in 2021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0"/>
            <a:ext cx="72580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9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Catches have been increasing since 2013, but declined in 2021 (*through Sept. 25)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600"/>
            <a:ext cx="7010400" cy="434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6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10569</TotalTime>
  <Words>1095</Words>
  <Application>Microsoft Office PowerPoint</Application>
  <PresentationFormat>On-screen Show (4:3)</PresentationFormat>
  <Paragraphs>150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Arial Narrow</vt:lpstr>
      <vt:lpstr>Arial Narrow Bold</vt:lpstr>
      <vt:lpstr>Calibri</vt:lpstr>
      <vt:lpstr>Cambria Math</vt:lpstr>
      <vt:lpstr>Times New Roman</vt:lpstr>
      <vt:lpstr>5_NOAA Fisheries Content Slides</vt:lpstr>
      <vt:lpstr>NOAA Title Options</vt:lpstr>
      <vt:lpstr>2021 BSAI Northern rockfish   Paul Spencer and Jim Ianelli Alaska Fisheries Science Center    </vt:lpstr>
      <vt:lpstr>BSAI Northern Rockfish Outline</vt:lpstr>
      <vt:lpstr>Northern rockfish, catch by month and area</vt:lpstr>
      <vt:lpstr>Hauls identified as targeting northern rockfish (from Observer data) </vt:lpstr>
      <vt:lpstr>Proportion of catch by target fishery (for observed hauls)</vt:lpstr>
      <vt:lpstr>Percent of northern rockfish in haul catch, by target</vt:lpstr>
      <vt:lpstr>Distribution of the percent of northern rockfish in haul catch, for northern rockfish target hauls</vt:lpstr>
      <vt:lpstr>CPUE has declined slightly in 2021</vt:lpstr>
      <vt:lpstr>Catches have been increasing since 2013, but declined in 2021 (*through Sept. 25)</vt:lpstr>
      <vt:lpstr>Size at age patterns  Mean size over time, ages 5,10,30</vt:lpstr>
      <vt:lpstr>Mean size by age, averaged over years</vt:lpstr>
      <vt:lpstr>Computation of fishery and survey size at age</vt:lpstr>
      <vt:lpstr>Fishery catch and survey abundance by area</vt:lpstr>
      <vt:lpstr>Historical pattern of otolith sampling disproportionate to survey abundance</vt:lpstr>
      <vt:lpstr>New fishery age comp data</vt:lpstr>
      <vt:lpstr>Responses to comments (part 1)</vt:lpstr>
      <vt:lpstr>Responses to comments (part 1)</vt:lpstr>
      <vt:lpstr>Exploratory models (all have same data weighting as 2019 model)</vt:lpstr>
      <vt:lpstr>Selectivity and total biomass across exploratory models</vt:lpstr>
      <vt:lpstr>Models evaluated</vt:lpstr>
      <vt:lpstr>Model evaluation (iterative data weighting applied for each model)</vt:lpstr>
      <vt:lpstr>Weights for age/length composition data</vt:lpstr>
      <vt:lpstr>Fits of the two models to the survey age comps</vt:lpstr>
      <vt:lpstr>Fits of the models to the survey biomass</vt:lpstr>
      <vt:lpstr>Catch, and fit to the AI survey</vt:lpstr>
      <vt:lpstr>Fishery age composition</vt:lpstr>
      <vt:lpstr>Updated survey selectivity curve</vt:lpstr>
      <vt:lpstr>PowerPoint Presentation</vt:lpstr>
      <vt:lpstr>Recruitment</vt:lpstr>
      <vt:lpstr>Retrospective pattern</vt:lpstr>
      <vt:lpstr>Phase plane plot</vt:lpstr>
      <vt:lpstr>Risk Table </vt:lpstr>
      <vt:lpstr>Exploitation rates</vt:lpstr>
      <vt:lpstr>Responses to comments (Part 2)</vt:lpstr>
      <vt:lpstr>Responses to comments (Part 2)</vt:lpstr>
      <vt:lpstr>Additional model runs exploring constraints</vt:lpstr>
      <vt:lpstr>Reference points and ABCs</vt:lpstr>
      <vt:lpstr>PowerPoint Presentation</vt:lpstr>
      <vt:lpstr>Otoliths sample sizes in AI trawl survey, by area</vt:lpstr>
      <vt:lpstr>Square root of survey CPUE, 2014 – 2018 AI surveys </vt:lpstr>
      <vt:lpstr>BSAI northern rockfish survey age compositions </vt:lpstr>
      <vt:lpstr>Future research plans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Northeast Fisheries Climate Vulnerability Assessment (NEVA): First Implementation of a National Methodology</dc:title>
  <dc:creator>Wendy_Morrison</dc:creator>
  <cp:lastModifiedBy>Paul Spencer</cp:lastModifiedBy>
  <cp:revision>388</cp:revision>
  <cp:lastPrinted>2015-03-17T20:47:49Z</cp:lastPrinted>
  <dcterms:modified xsi:type="dcterms:W3CDTF">2021-11-18T02:12:56Z</dcterms:modified>
</cp:coreProperties>
</file>