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72" r:id="rId2"/>
    <p:sldId id="257" r:id="rId3"/>
    <p:sldId id="296" r:id="rId4"/>
    <p:sldId id="322" r:id="rId5"/>
    <p:sldId id="275" r:id="rId6"/>
    <p:sldId id="297" r:id="rId7"/>
    <p:sldId id="300" r:id="rId8"/>
    <p:sldId id="301" r:id="rId9"/>
    <p:sldId id="303" r:id="rId10"/>
    <p:sldId id="305" r:id="rId11"/>
    <p:sldId id="308" r:id="rId12"/>
    <p:sldId id="309" r:id="rId13"/>
    <p:sldId id="310" r:id="rId14"/>
    <p:sldId id="321" r:id="rId15"/>
    <p:sldId id="314" r:id="rId16"/>
    <p:sldId id="31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  <a:srgbClr val="E3F161"/>
    <a:srgbClr val="DFF0A8"/>
    <a:srgbClr val="FFFF99"/>
    <a:srgbClr val="CCFF99"/>
    <a:srgbClr val="CCFF66"/>
    <a:srgbClr val="CCFF33"/>
    <a:srgbClr val="66FF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1352" autoAdjust="0"/>
  </p:normalViewPr>
  <p:slideViewPr>
    <p:cSldViewPr snapToGrid="0">
      <p:cViewPr varScale="1">
        <p:scale>
          <a:sx n="70" d="100"/>
          <a:sy n="70" d="100"/>
        </p:scale>
        <p:origin x="16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498A-D492-469F-B12A-895A1ECC775D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B232F-9359-45B3-A342-D5B35765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7B363-021F-44B6-9FBA-5AE6ABADC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69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B232F-9359-45B3-A342-D5B357658D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99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Coastal WAK little genetic differentiation with traditional panel of up to 96 SNPs; subdivide into only a few RGs for mixture analysis or assignment tests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B232F-9359-45B3-A342-D5B357658D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4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Also some within region scenarios tested for MSA (i.e. within Kuskokwim, within </a:t>
            </a:r>
            <a:r>
              <a:rPr lang="en-US" dirty="0" err="1"/>
              <a:t>Togiak</a:t>
            </a:r>
            <a:r>
              <a:rPr lang="en-US" dirty="0"/>
              <a:t>/</a:t>
            </a:r>
            <a:r>
              <a:rPr lang="en-US" dirty="0" err="1"/>
              <a:t>Nushagak</a:t>
            </a:r>
            <a:r>
              <a:rPr lang="en-US" dirty="0"/>
              <a:t>)—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Kuskokwim and </a:t>
            </a:r>
            <a:r>
              <a:rPr lang="en-US" dirty="0" err="1"/>
              <a:t>Nushagak</a:t>
            </a:r>
            <a:r>
              <a:rPr lang="en-US" dirty="0"/>
              <a:t> problem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93% accuracy for Kuskokwim, 72% accuracy for </a:t>
            </a:r>
            <a:r>
              <a:rPr lang="en-US" dirty="0" err="1"/>
              <a:t>Nushagak</a:t>
            </a:r>
            <a:r>
              <a:rPr lang="en-US" dirty="0"/>
              <a:t> River using 847 loci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Large difference in sample sizes (fish from low sample RG may assign to higher sample RG)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Unable to utilize full panel in testing</a:t>
            </a:r>
          </a:p>
          <a:p>
            <a:pPr lvl="2"/>
            <a:r>
              <a:rPr lang="en-US" dirty="0"/>
              <a:t>Additional sampling of </a:t>
            </a:r>
            <a:r>
              <a:rPr lang="en-US" dirty="0" err="1"/>
              <a:t>Nushagak</a:t>
            </a:r>
            <a:r>
              <a:rPr lang="en-US" dirty="0"/>
              <a:t> pops: low resolution in that drainage due to unbalanced sampling or limitation of panel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B232F-9359-45B3-A342-D5B357658D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6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may be possible to arrive at fewer panels and find higher resolution loci using haplotypes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B232F-9359-45B3-A342-D5B357658D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0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B232F-9359-45B3-A342-D5B357658D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4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68B4-D09A-43EB-9DF3-E26FAC1F6122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02E5-E653-4626-ACD6-8A1BA958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4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8FB4-5A70-49DA-A5CD-A5D05A11AF2B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02E5-E653-4626-ACD6-8A1BA958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7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D53-7061-4883-A707-D6E6FA842EF6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02E5-E653-4626-ACD6-8A1BA958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0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1945-EAA0-4FEF-91BE-702CE2A5BA51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02E5-E653-4626-ACD6-8A1BA958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7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81C9-F6BA-49AE-8B84-1934BF2B19F9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02E5-E653-4626-ACD6-8A1BA958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8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B5A3-C975-4B00-8E2B-389CD8FD6A34}" type="datetime1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02E5-E653-4626-ACD6-8A1BA958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6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612B-53FA-405B-9CE4-A2BEC4A04BA6}" type="datetime1">
              <a:rPr lang="en-US" smtClean="0"/>
              <a:t>4/14/2019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02E5-E653-4626-ACD6-8A1BA958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5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D901-A6FF-4044-92A0-B9F7FD1D3953}" type="datetime1">
              <a:rPr lang="en-US" smtClean="0"/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02E5-E653-4626-ACD6-8A1BA958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0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692E7-067D-4CD4-8743-2965C47B777C}" type="datetime1">
              <a:rPr lang="en-US" smtClean="0"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02E5-E653-4626-ACD6-8A1BA958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0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43BB-0E82-4985-B295-A9BC70BDBD6C}" type="datetime1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02E5-E653-4626-ACD6-8A1BA958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7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EB67-432C-4AF0-AA7A-1A30CEFE4F3A}" type="datetime1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02E5-E653-4626-ACD6-8A1BA958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2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C5D92-5A51-497E-A626-9FA72E22B40D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02E5-E653-4626-ACD6-8A1BA958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7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DFGSOLO">
            <a:extLst>
              <a:ext uri="{FF2B5EF4-FFF2-40B4-BE49-F238E27FC236}">
                <a16:creationId xmlns:a16="http://schemas.microsoft.com/office/drawing/2014/main" id="{E8FE71F2-7EE6-459E-A98E-32D84DEF1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0028"/>
          <a:stretch/>
        </p:blipFill>
        <p:spPr bwMode="auto">
          <a:xfrm>
            <a:off x="-1" y="5015080"/>
            <a:ext cx="2056759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4312E2-766A-4829-9A01-B93F1F499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27" y="631294"/>
            <a:ext cx="8622574" cy="2339339"/>
          </a:xfrm>
        </p:spPr>
        <p:txBody>
          <a:bodyPr anchor="t">
            <a:noAutofit/>
          </a:bodyPr>
          <a:lstStyle/>
          <a:p>
            <a:r>
              <a:rPr lang="en-US" sz="4400" b="1" dirty="0"/>
              <a:t>Looking for better ways to use genetic data to avoid critical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Chinook</a:t>
            </a:r>
            <a:r>
              <a:rPr lang="en-US" sz="4400" b="1" dirty="0"/>
              <a:t> stocks in groundfish fisheries</a:t>
            </a:r>
            <a:br>
              <a:rPr lang="en-US" sz="1800" b="1" dirty="0"/>
            </a:br>
            <a:br>
              <a:rPr lang="en-US" sz="1800" dirty="0"/>
            </a:br>
            <a:r>
              <a:rPr lang="en-US" sz="4400" i="1" dirty="0"/>
              <a:t>Update on current work and possibilities for future efforts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14595-D97F-4689-AA77-B0BE03FCB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55" y="4935377"/>
            <a:ext cx="9005690" cy="1922623"/>
          </a:xfrm>
        </p:spPr>
        <p:txBody>
          <a:bodyPr anchor="t">
            <a:normAutofit/>
          </a:bodyPr>
          <a:lstStyle/>
          <a:p>
            <a:r>
              <a:rPr lang="en-US" sz="1600" dirty="0"/>
              <a:t>Sara Gilk-Baumer</a:t>
            </a:r>
            <a:r>
              <a:rPr lang="en-US" sz="1600" baseline="30000" dirty="0"/>
              <a:t>1</a:t>
            </a:r>
            <a:r>
              <a:rPr lang="en-US" sz="1600" dirty="0"/>
              <a:t>, Garrett McKinney</a:t>
            </a:r>
            <a:r>
              <a:rPr lang="en-US" sz="1600" baseline="30000" dirty="0"/>
              <a:t>2</a:t>
            </a:r>
            <a:r>
              <a:rPr lang="en-US" sz="1600" dirty="0"/>
              <a:t>, and Lisa W. Seeb</a:t>
            </a:r>
            <a:r>
              <a:rPr lang="en-US" sz="1600" baseline="30000" dirty="0"/>
              <a:t>2</a:t>
            </a:r>
            <a:endParaRPr lang="en-US" sz="1600" dirty="0"/>
          </a:p>
          <a:p>
            <a:r>
              <a:rPr lang="en-US" sz="1600" baseline="30000" dirty="0"/>
              <a:t>1</a:t>
            </a:r>
            <a:r>
              <a:rPr lang="en-US" sz="1600" dirty="0"/>
              <a:t>Alaska Department of Fish and Game, Gene Conservation Laboratory</a:t>
            </a:r>
          </a:p>
          <a:p>
            <a:r>
              <a:rPr lang="en-US" sz="1600" baseline="30000" dirty="0"/>
              <a:t>2</a:t>
            </a:r>
            <a:r>
              <a:rPr lang="en-US" sz="1600" dirty="0"/>
              <a:t>University of Washington, School of Aquatic and Fishery Sciences</a:t>
            </a:r>
          </a:p>
          <a:p>
            <a:r>
              <a:rPr lang="en-US" sz="1600" dirty="0"/>
              <a:t>NPFMC Salmon Bycatch Workshop</a:t>
            </a:r>
          </a:p>
          <a:p>
            <a:r>
              <a:rPr lang="en-US" sz="1600" dirty="0"/>
              <a:t>April 15, 2019</a:t>
            </a:r>
          </a:p>
        </p:txBody>
      </p:sp>
      <p:pic>
        <p:nvPicPr>
          <p:cNvPr id="5" name="Picture 5" descr="safs_logo_fx no line">
            <a:extLst>
              <a:ext uri="{FF2B5EF4-FFF2-40B4-BE49-F238E27FC236}">
                <a16:creationId xmlns:a16="http://schemas.microsoft.com/office/drawing/2014/main" id="{C0330462-E9EF-4160-88B2-9C9D5F2D7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8166" y="5138111"/>
            <a:ext cx="9144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3DCB2-A3F6-4099-AB57-819F87242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97" y="3714578"/>
            <a:ext cx="2133633" cy="14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1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k-rus#8b">
            <a:extLst>
              <a:ext uri="{FF2B5EF4-FFF2-40B4-BE49-F238E27FC236}">
                <a16:creationId xmlns:a16="http://schemas.microsoft.com/office/drawing/2014/main" id="{E49FC668-DF10-4727-BED9-9EC183A48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3256" t="2378" r="21388" b="38442"/>
          <a:stretch/>
        </p:blipFill>
        <p:spPr bwMode="auto">
          <a:xfrm>
            <a:off x="4913236" y="1747383"/>
            <a:ext cx="4165292" cy="511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EFC5A4-8C79-4A24-9F4C-01A0D02B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365126"/>
            <a:ext cx="8975833" cy="1325563"/>
          </a:xfrm>
        </p:spPr>
        <p:txBody>
          <a:bodyPr/>
          <a:lstStyle/>
          <a:p>
            <a:r>
              <a:rPr lang="en-US" dirty="0"/>
              <a:t>Working towards solutions in W. Alaska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43F43-B64A-447F-95A3-ABA0BEF2D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65292" cy="4351338"/>
          </a:xfrm>
        </p:spPr>
        <p:txBody>
          <a:bodyPr/>
          <a:lstStyle/>
          <a:p>
            <a:r>
              <a:rPr lang="en-US" dirty="0"/>
              <a:t>Templin et al. 2011 (current)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186DD-21D3-4E13-8AD6-5711B8AA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Chinook </a:t>
            </a:r>
            <a:fld id="{6FF802E5-E653-4626-ACD6-8A1BA958022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572B3E-BABB-429C-AEE4-B30A61A91F70}"/>
              </a:ext>
            </a:extLst>
          </p:cNvPr>
          <p:cNvSpPr/>
          <p:nvPr/>
        </p:nvSpPr>
        <p:spPr>
          <a:xfrm rot="2275944">
            <a:off x="5242494" y="3140333"/>
            <a:ext cx="1982794" cy="2424675"/>
          </a:xfrm>
          <a:prstGeom prst="ellipse">
            <a:avLst/>
          </a:prstGeom>
          <a:solidFill>
            <a:schemeClr val="accent4">
              <a:lumMod val="60000"/>
              <a:lumOff val="40000"/>
              <a:alpha val="23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B7DC0-6555-472E-846D-52EDEAD7199E}"/>
              </a:ext>
            </a:extLst>
          </p:cNvPr>
          <p:cNvSpPr txBox="1"/>
          <p:nvPr/>
        </p:nvSpPr>
        <p:spPr>
          <a:xfrm>
            <a:off x="4574775" y="3871804"/>
            <a:ext cx="2911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Coastal Western Alaska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69535B-207B-4E34-9D34-C9DF9F1EAD17}"/>
              </a:ext>
            </a:extLst>
          </p:cNvPr>
          <p:cNvSpPr/>
          <p:nvPr/>
        </p:nvSpPr>
        <p:spPr>
          <a:xfrm rot="3908007">
            <a:off x="6950177" y="2957335"/>
            <a:ext cx="1523657" cy="1017457"/>
          </a:xfrm>
          <a:prstGeom prst="ellipse">
            <a:avLst/>
          </a:prstGeom>
          <a:solidFill>
            <a:schemeClr val="accent6">
              <a:alpha val="23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33ABB5-9C56-47E4-95B6-A1C6C20C11A1}"/>
              </a:ext>
            </a:extLst>
          </p:cNvPr>
          <p:cNvSpPr/>
          <p:nvPr/>
        </p:nvSpPr>
        <p:spPr>
          <a:xfrm rot="311077">
            <a:off x="8266883" y="3057792"/>
            <a:ext cx="810646" cy="1613367"/>
          </a:xfrm>
          <a:prstGeom prst="ellipse">
            <a:avLst/>
          </a:prstGeom>
          <a:solidFill>
            <a:srgbClr val="CC3399">
              <a:alpha val="22745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B09A6-6466-47BB-8420-FF61914563D9}"/>
              </a:ext>
            </a:extLst>
          </p:cNvPr>
          <p:cNvSpPr txBox="1"/>
          <p:nvPr/>
        </p:nvSpPr>
        <p:spPr>
          <a:xfrm>
            <a:off x="7178706" y="3266032"/>
            <a:ext cx="143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Mid Yukon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C8A85-D224-49B6-9838-CD814BEC4395}"/>
              </a:ext>
            </a:extLst>
          </p:cNvPr>
          <p:cNvSpPr txBox="1"/>
          <p:nvPr/>
        </p:nvSpPr>
        <p:spPr>
          <a:xfrm>
            <a:off x="8250311" y="3579356"/>
            <a:ext cx="89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Upper Yukon</a:t>
            </a:r>
          </a:p>
        </p:txBody>
      </p:sp>
    </p:spTree>
    <p:extLst>
      <p:ext uri="{BB962C8B-B14F-4D97-AF65-F5344CB8AC3E}">
        <p14:creationId xmlns:p14="http://schemas.microsoft.com/office/powerpoint/2010/main" val="354199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k-rus#8b">
            <a:extLst>
              <a:ext uri="{FF2B5EF4-FFF2-40B4-BE49-F238E27FC236}">
                <a16:creationId xmlns:a16="http://schemas.microsoft.com/office/drawing/2014/main" id="{E49FC668-DF10-4727-BED9-9EC183A48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3256" t="2378" r="21388" b="38442"/>
          <a:stretch/>
        </p:blipFill>
        <p:spPr bwMode="auto">
          <a:xfrm>
            <a:off x="4913236" y="1747383"/>
            <a:ext cx="4165292" cy="511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43F43-B64A-447F-95A3-ABA0BEF2D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65292" cy="4351338"/>
          </a:xfrm>
        </p:spPr>
        <p:txBody>
          <a:bodyPr/>
          <a:lstStyle/>
          <a:p>
            <a:r>
              <a:rPr lang="en-US" dirty="0"/>
              <a:t>Larson et al. 2014</a:t>
            </a:r>
          </a:p>
          <a:p>
            <a:pPr lvl="1"/>
            <a:r>
              <a:rPr lang="en-US" dirty="0"/>
              <a:t>Marker development</a:t>
            </a:r>
          </a:p>
          <a:p>
            <a:pPr lvl="1"/>
            <a:r>
              <a:rPr lang="en-US" dirty="0"/>
              <a:t>96 high power SNPs</a:t>
            </a:r>
          </a:p>
          <a:p>
            <a:pPr lvl="1"/>
            <a:r>
              <a:rPr lang="en-US" dirty="0"/>
              <a:t>Starting to break up group</a:t>
            </a:r>
          </a:p>
          <a:p>
            <a:pPr lvl="2"/>
            <a:r>
              <a:rPr lang="en-US" dirty="0"/>
              <a:t>Still some misallocation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186DD-21D3-4E13-8AD6-5711B8AA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Chinook </a:t>
            </a:r>
            <a:fld id="{6FF802E5-E653-4626-ACD6-8A1BA958022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572B3E-BABB-429C-AEE4-B30A61A91F70}"/>
              </a:ext>
            </a:extLst>
          </p:cNvPr>
          <p:cNvSpPr/>
          <p:nvPr/>
        </p:nvSpPr>
        <p:spPr>
          <a:xfrm rot="20930631">
            <a:off x="5198663" y="3617138"/>
            <a:ext cx="902508" cy="696345"/>
          </a:xfrm>
          <a:prstGeom prst="ellipse">
            <a:avLst/>
          </a:prstGeom>
          <a:solidFill>
            <a:srgbClr val="7030A0">
              <a:alpha val="23000"/>
            </a:srgbClr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69535B-207B-4E34-9D34-C9DF9F1EAD17}"/>
              </a:ext>
            </a:extLst>
          </p:cNvPr>
          <p:cNvSpPr/>
          <p:nvPr/>
        </p:nvSpPr>
        <p:spPr>
          <a:xfrm rot="3908007">
            <a:off x="6950177" y="2957335"/>
            <a:ext cx="1523657" cy="1017457"/>
          </a:xfrm>
          <a:prstGeom prst="ellipse">
            <a:avLst/>
          </a:prstGeom>
          <a:solidFill>
            <a:schemeClr val="accent6">
              <a:alpha val="23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33ABB5-9C56-47E4-95B6-A1C6C20C11A1}"/>
              </a:ext>
            </a:extLst>
          </p:cNvPr>
          <p:cNvSpPr/>
          <p:nvPr/>
        </p:nvSpPr>
        <p:spPr>
          <a:xfrm rot="311077">
            <a:off x="8266883" y="3057792"/>
            <a:ext cx="810646" cy="1613367"/>
          </a:xfrm>
          <a:prstGeom prst="ellipse">
            <a:avLst/>
          </a:prstGeom>
          <a:solidFill>
            <a:srgbClr val="CC3399">
              <a:alpha val="22745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B09A6-6466-47BB-8420-FF61914563D9}"/>
              </a:ext>
            </a:extLst>
          </p:cNvPr>
          <p:cNvSpPr txBox="1"/>
          <p:nvPr/>
        </p:nvSpPr>
        <p:spPr>
          <a:xfrm>
            <a:off x="7178706" y="3266032"/>
            <a:ext cx="143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Mid Yukon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C8A85-D224-49B6-9838-CD814BEC4395}"/>
              </a:ext>
            </a:extLst>
          </p:cNvPr>
          <p:cNvSpPr txBox="1"/>
          <p:nvPr/>
        </p:nvSpPr>
        <p:spPr>
          <a:xfrm>
            <a:off x="8250311" y="3579356"/>
            <a:ext cx="89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Upper Yukon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75E797-002F-4530-B062-7070A26D3002}"/>
              </a:ext>
            </a:extLst>
          </p:cNvPr>
          <p:cNvSpPr/>
          <p:nvPr/>
        </p:nvSpPr>
        <p:spPr>
          <a:xfrm rot="3040569">
            <a:off x="5951918" y="4073865"/>
            <a:ext cx="1036601" cy="1802779"/>
          </a:xfrm>
          <a:prstGeom prst="ellipse">
            <a:avLst/>
          </a:prstGeom>
          <a:solidFill>
            <a:schemeClr val="accent2">
              <a:lumMod val="75000"/>
              <a:alpha val="23000"/>
            </a:schemeClr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750EA0-1B08-4204-8775-981FE8A32682}"/>
              </a:ext>
            </a:extLst>
          </p:cNvPr>
          <p:cNvSpPr/>
          <p:nvPr/>
        </p:nvSpPr>
        <p:spPr>
          <a:xfrm rot="3040569">
            <a:off x="5824592" y="2992265"/>
            <a:ext cx="804684" cy="2508931"/>
          </a:xfrm>
          <a:prstGeom prst="ellipse">
            <a:avLst/>
          </a:prstGeom>
          <a:solidFill>
            <a:srgbClr val="0070C0">
              <a:alpha val="23000"/>
            </a:srgbClr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B7DC0-6555-472E-846D-52EDEAD7199E}"/>
              </a:ext>
            </a:extLst>
          </p:cNvPr>
          <p:cNvSpPr txBox="1"/>
          <p:nvPr/>
        </p:nvSpPr>
        <p:spPr>
          <a:xfrm>
            <a:off x="5338436" y="5114802"/>
            <a:ext cx="291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Kuskokwim/</a:t>
            </a:r>
            <a:r>
              <a:rPr lang="en-US" i="1" dirty="0" err="1"/>
              <a:t>Nushagak</a:t>
            </a:r>
            <a:endParaRPr lang="en-US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674D43-8F9E-41A7-9CC2-6340C692E98F}"/>
              </a:ext>
            </a:extLst>
          </p:cNvPr>
          <p:cNvSpPr txBox="1"/>
          <p:nvPr/>
        </p:nvSpPr>
        <p:spPr>
          <a:xfrm>
            <a:off x="4627034" y="3603871"/>
            <a:ext cx="155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Norton Sound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67C932-76B0-4A80-B554-22614454A695}"/>
              </a:ext>
            </a:extLst>
          </p:cNvPr>
          <p:cNvSpPr txBox="1"/>
          <p:nvPr/>
        </p:nvSpPr>
        <p:spPr>
          <a:xfrm>
            <a:off x="4958527" y="4302691"/>
            <a:ext cx="155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Lower Yukon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8BDD505-AF69-4D76-8266-DF964B4F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365126"/>
            <a:ext cx="8975833" cy="1325563"/>
          </a:xfrm>
        </p:spPr>
        <p:txBody>
          <a:bodyPr/>
          <a:lstStyle/>
          <a:p>
            <a:r>
              <a:rPr lang="en-US" dirty="0"/>
              <a:t>Working towards solutions in W. Alaska</a:t>
            </a:r>
          </a:p>
        </p:txBody>
      </p:sp>
    </p:spTree>
    <p:extLst>
      <p:ext uri="{BB962C8B-B14F-4D97-AF65-F5344CB8AC3E}">
        <p14:creationId xmlns:p14="http://schemas.microsoft.com/office/powerpoint/2010/main" val="255046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k-rus#8b">
            <a:extLst>
              <a:ext uri="{FF2B5EF4-FFF2-40B4-BE49-F238E27FC236}">
                <a16:creationId xmlns:a16="http://schemas.microsoft.com/office/drawing/2014/main" id="{E49FC668-DF10-4727-BED9-9EC183A48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3256" t="2378" r="21388" b="38442"/>
          <a:stretch/>
        </p:blipFill>
        <p:spPr bwMode="auto">
          <a:xfrm>
            <a:off x="4913236" y="1747383"/>
            <a:ext cx="4165292" cy="511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186DD-21D3-4E13-8AD6-5711B8AA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Chinook </a:t>
            </a:r>
            <a:fld id="{6FF802E5-E653-4626-ACD6-8A1BA958022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572B3E-BABB-429C-AEE4-B30A61A91F70}"/>
              </a:ext>
            </a:extLst>
          </p:cNvPr>
          <p:cNvSpPr/>
          <p:nvPr/>
        </p:nvSpPr>
        <p:spPr>
          <a:xfrm rot="20930631">
            <a:off x="5198663" y="3617138"/>
            <a:ext cx="902508" cy="696345"/>
          </a:xfrm>
          <a:prstGeom prst="ellipse">
            <a:avLst/>
          </a:prstGeom>
          <a:solidFill>
            <a:srgbClr val="7030A0">
              <a:alpha val="23000"/>
            </a:srgbClr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69535B-207B-4E34-9D34-C9DF9F1EAD17}"/>
              </a:ext>
            </a:extLst>
          </p:cNvPr>
          <p:cNvSpPr/>
          <p:nvPr/>
        </p:nvSpPr>
        <p:spPr>
          <a:xfrm rot="3908007">
            <a:off x="6950177" y="2957335"/>
            <a:ext cx="1523657" cy="1017457"/>
          </a:xfrm>
          <a:prstGeom prst="ellipse">
            <a:avLst/>
          </a:prstGeom>
          <a:solidFill>
            <a:schemeClr val="accent6">
              <a:alpha val="23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33ABB5-9C56-47E4-95B6-A1C6C20C11A1}"/>
              </a:ext>
            </a:extLst>
          </p:cNvPr>
          <p:cNvSpPr/>
          <p:nvPr/>
        </p:nvSpPr>
        <p:spPr>
          <a:xfrm rot="311077">
            <a:off x="8266883" y="3057792"/>
            <a:ext cx="810646" cy="1613367"/>
          </a:xfrm>
          <a:prstGeom prst="ellipse">
            <a:avLst/>
          </a:prstGeom>
          <a:solidFill>
            <a:srgbClr val="CC3399">
              <a:alpha val="22745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B09A6-6466-47BB-8420-FF61914563D9}"/>
              </a:ext>
            </a:extLst>
          </p:cNvPr>
          <p:cNvSpPr txBox="1"/>
          <p:nvPr/>
        </p:nvSpPr>
        <p:spPr>
          <a:xfrm>
            <a:off x="7178706" y="3266032"/>
            <a:ext cx="143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Mid Yukon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C8A85-D224-49B6-9838-CD814BEC4395}"/>
              </a:ext>
            </a:extLst>
          </p:cNvPr>
          <p:cNvSpPr txBox="1"/>
          <p:nvPr/>
        </p:nvSpPr>
        <p:spPr>
          <a:xfrm>
            <a:off x="8250311" y="3579356"/>
            <a:ext cx="89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Upper Yukon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75E797-002F-4530-B062-7070A26D3002}"/>
              </a:ext>
            </a:extLst>
          </p:cNvPr>
          <p:cNvSpPr/>
          <p:nvPr/>
        </p:nvSpPr>
        <p:spPr>
          <a:xfrm rot="20809682">
            <a:off x="5721783" y="4580552"/>
            <a:ext cx="1176462" cy="766574"/>
          </a:xfrm>
          <a:prstGeom prst="ellipse">
            <a:avLst/>
          </a:prstGeom>
          <a:solidFill>
            <a:schemeClr val="accent2">
              <a:lumMod val="75000"/>
              <a:alpha val="23000"/>
            </a:schemeClr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750EA0-1B08-4204-8775-981FE8A32682}"/>
              </a:ext>
            </a:extLst>
          </p:cNvPr>
          <p:cNvSpPr/>
          <p:nvPr/>
        </p:nvSpPr>
        <p:spPr>
          <a:xfrm rot="3040569">
            <a:off x="5824592" y="2992265"/>
            <a:ext cx="804684" cy="2508931"/>
          </a:xfrm>
          <a:prstGeom prst="ellipse">
            <a:avLst/>
          </a:prstGeom>
          <a:solidFill>
            <a:srgbClr val="0070C0">
              <a:alpha val="23000"/>
            </a:srgbClr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B7DC0-6555-472E-846D-52EDEAD7199E}"/>
              </a:ext>
            </a:extLst>
          </p:cNvPr>
          <p:cNvSpPr txBox="1"/>
          <p:nvPr/>
        </p:nvSpPr>
        <p:spPr>
          <a:xfrm>
            <a:off x="5940945" y="4714129"/>
            <a:ext cx="141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Kuskokwim/</a:t>
            </a:r>
          </a:p>
          <a:p>
            <a:r>
              <a:rPr lang="en-US" i="1" dirty="0" err="1"/>
              <a:t>Nushagak</a:t>
            </a:r>
            <a:endParaRPr lang="en-US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674D43-8F9E-41A7-9CC2-6340C692E98F}"/>
              </a:ext>
            </a:extLst>
          </p:cNvPr>
          <p:cNvSpPr txBox="1"/>
          <p:nvPr/>
        </p:nvSpPr>
        <p:spPr>
          <a:xfrm>
            <a:off x="4627034" y="3603871"/>
            <a:ext cx="155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Norton Sound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67C932-76B0-4A80-B554-22614454A695}"/>
              </a:ext>
            </a:extLst>
          </p:cNvPr>
          <p:cNvSpPr txBox="1"/>
          <p:nvPr/>
        </p:nvSpPr>
        <p:spPr>
          <a:xfrm>
            <a:off x="4958527" y="4302691"/>
            <a:ext cx="155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Lower Yukon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43F43-B64A-447F-95A3-ABA0BEF2D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30" y="1825625"/>
            <a:ext cx="4611512" cy="4351338"/>
          </a:xfrm>
        </p:spPr>
        <p:txBody>
          <a:bodyPr/>
          <a:lstStyle/>
          <a:p>
            <a:r>
              <a:rPr lang="en-US" dirty="0"/>
              <a:t>McKinney et al. (submitted)</a:t>
            </a:r>
          </a:p>
          <a:p>
            <a:pPr lvl="1"/>
            <a:r>
              <a:rPr lang="en-US" dirty="0"/>
              <a:t>1,000+ existing and new SNPs</a:t>
            </a:r>
          </a:p>
          <a:p>
            <a:pPr lvl="1"/>
            <a:r>
              <a:rPr lang="en-US" dirty="0"/>
              <a:t>4 GT-seq panels</a:t>
            </a:r>
          </a:p>
          <a:p>
            <a:pPr lvl="1"/>
            <a:r>
              <a:rPr lang="en-US" dirty="0"/>
              <a:t>Focused specifically on Kuskokwim/</a:t>
            </a:r>
            <a:r>
              <a:rPr lang="en-US" dirty="0" err="1"/>
              <a:t>Nushagak</a:t>
            </a:r>
            <a:endParaRPr lang="en-US" dirty="0"/>
          </a:p>
          <a:p>
            <a:pPr lvl="1"/>
            <a:r>
              <a:rPr lang="en-US" dirty="0"/>
              <a:t>Some additional structure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AFC0AE-9F6F-4C09-A230-455C27EC83C8}"/>
              </a:ext>
            </a:extLst>
          </p:cNvPr>
          <p:cNvSpPr/>
          <p:nvPr/>
        </p:nvSpPr>
        <p:spPr>
          <a:xfrm rot="19733191">
            <a:off x="6749600" y="4164840"/>
            <a:ext cx="551782" cy="723463"/>
          </a:xfrm>
          <a:prstGeom prst="ellipse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54FACD-3007-4FE0-916B-57494A9BED60}"/>
              </a:ext>
            </a:extLst>
          </p:cNvPr>
          <p:cNvSpPr txBox="1"/>
          <p:nvPr/>
        </p:nvSpPr>
        <p:spPr>
          <a:xfrm>
            <a:off x="6598845" y="4323513"/>
            <a:ext cx="1563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U. Kuskokwim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F66F73-51EC-4358-9928-3F1E1FA0DA94}"/>
              </a:ext>
            </a:extLst>
          </p:cNvPr>
          <p:cNvSpPr txBox="1"/>
          <p:nvPr/>
        </p:nvSpPr>
        <p:spPr>
          <a:xfrm>
            <a:off x="5156159" y="5241076"/>
            <a:ext cx="116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Goodnews</a:t>
            </a:r>
            <a:r>
              <a:rPr lang="en-US" sz="1600" i="1" dirty="0"/>
              <a:t>/</a:t>
            </a:r>
          </a:p>
          <a:p>
            <a:r>
              <a:rPr lang="en-US" sz="1600" i="1" dirty="0" err="1"/>
              <a:t>Togiak</a:t>
            </a:r>
            <a:endParaRPr lang="en-US" sz="16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660914-5861-457D-82FA-F56CD929DC5F}"/>
              </a:ext>
            </a:extLst>
          </p:cNvPr>
          <p:cNvSpPr txBox="1"/>
          <p:nvPr/>
        </p:nvSpPr>
        <p:spPr>
          <a:xfrm>
            <a:off x="441434" y="4756407"/>
            <a:ext cx="4049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/>
              <a:t>What if we could drastically increase the number of markers?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1F9CED-56C0-48FB-A4A8-7EAFD5633331}"/>
              </a:ext>
            </a:extLst>
          </p:cNvPr>
          <p:cNvSpPr/>
          <p:nvPr/>
        </p:nvSpPr>
        <p:spPr>
          <a:xfrm rot="1186060">
            <a:off x="5753744" y="5267290"/>
            <a:ext cx="286431" cy="125280"/>
          </a:xfrm>
          <a:prstGeom prst="ellipse">
            <a:avLst/>
          </a:prstGeom>
          <a:solidFill>
            <a:srgbClr val="00FF00">
              <a:alpha val="22745"/>
            </a:srgbClr>
          </a:solidFill>
          <a:ln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073C9F1-53A1-411B-A01D-E173BA10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365126"/>
            <a:ext cx="8975833" cy="1325563"/>
          </a:xfrm>
        </p:spPr>
        <p:txBody>
          <a:bodyPr/>
          <a:lstStyle/>
          <a:p>
            <a:r>
              <a:rPr lang="en-US" dirty="0"/>
              <a:t>Working towards solutions in W. Alaska</a:t>
            </a:r>
          </a:p>
        </p:txBody>
      </p:sp>
    </p:spTree>
    <p:extLst>
      <p:ext uri="{BB962C8B-B14F-4D97-AF65-F5344CB8AC3E}">
        <p14:creationId xmlns:p14="http://schemas.microsoft.com/office/powerpoint/2010/main" val="37241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k-rus#8b">
            <a:extLst>
              <a:ext uri="{FF2B5EF4-FFF2-40B4-BE49-F238E27FC236}">
                <a16:creationId xmlns:a16="http://schemas.microsoft.com/office/drawing/2014/main" id="{E49FC668-DF10-4727-BED9-9EC183A48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3256" t="2378" r="21388" b="38442"/>
          <a:stretch/>
        </p:blipFill>
        <p:spPr bwMode="auto">
          <a:xfrm>
            <a:off x="4913236" y="1747383"/>
            <a:ext cx="4165292" cy="511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186DD-21D3-4E13-8AD6-5711B8AA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Chinook </a:t>
            </a:r>
            <a:fld id="{6FF802E5-E653-4626-ACD6-8A1BA958022E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572B3E-BABB-429C-AEE4-B30A61A91F70}"/>
              </a:ext>
            </a:extLst>
          </p:cNvPr>
          <p:cNvSpPr/>
          <p:nvPr/>
        </p:nvSpPr>
        <p:spPr>
          <a:xfrm rot="20930631">
            <a:off x="5185694" y="3623743"/>
            <a:ext cx="847846" cy="556949"/>
          </a:xfrm>
          <a:prstGeom prst="ellipse">
            <a:avLst/>
          </a:prstGeom>
          <a:solidFill>
            <a:srgbClr val="7030A0">
              <a:alpha val="23000"/>
            </a:srgb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69535B-207B-4E34-9D34-C9DF9F1EAD17}"/>
              </a:ext>
            </a:extLst>
          </p:cNvPr>
          <p:cNvSpPr/>
          <p:nvPr/>
        </p:nvSpPr>
        <p:spPr>
          <a:xfrm rot="3908007">
            <a:off x="6950177" y="2957335"/>
            <a:ext cx="1523657" cy="1017457"/>
          </a:xfrm>
          <a:prstGeom prst="ellipse">
            <a:avLst/>
          </a:prstGeom>
          <a:solidFill>
            <a:schemeClr val="accent6">
              <a:alpha val="23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33ABB5-9C56-47E4-95B6-A1C6C20C11A1}"/>
              </a:ext>
            </a:extLst>
          </p:cNvPr>
          <p:cNvSpPr/>
          <p:nvPr/>
        </p:nvSpPr>
        <p:spPr>
          <a:xfrm rot="311077">
            <a:off x="8266883" y="3057792"/>
            <a:ext cx="810646" cy="1613367"/>
          </a:xfrm>
          <a:prstGeom prst="ellipse">
            <a:avLst/>
          </a:prstGeom>
          <a:solidFill>
            <a:srgbClr val="CC3399">
              <a:alpha val="22745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B09A6-6466-47BB-8420-FF61914563D9}"/>
              </a:ext>
            </a:extLst>
          </p:cNvPr>
          <p:cNvSpPr txBox="1"/>
          <p:nvPr/>
        </p:nvSpPr>
        <p:spPr>
          <a:xfrm>
            <a:off x="7178706" y="3266032"/>
            <a:ext cx="143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Mid Yukon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C8A85-D224-49B6-9838-CD814BEC4395}"/>
              </a:ext>
            </a:extLst>
          </p:cNvPr>
          <p:cNvSpPr txBox="1"/>
          <p:nvPr/>
        </p:nvSpPr>
        <p:spPr>
          <a:xfrm>
            <a:off x="8250311" y="3579356"/>
            <a:ext cx="89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Upper Yukon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75E797-002F-4530-B062-7070A26D3002}"/>
              </a:ext>
            </a:extLst>
          </p:cNvPr>
          <p:cNvSpPr/>
          <p:nvPr/>
        </p:nvSpPr>
        <p:spPr>
          <a:xfrm rot="20344482">
            <a:off x="5652692" y="4597541"/>
            <a:ext cx="1233572" cy="473201"/>
          </a:xfrm>
          <a:prstGeom prst="ellipse">
            <a:avLst/>
          </a:prstGeom>
          <a:solidFill>
            <a:schemeClr val="accent2">
              <a:lumMod val="75000"/>
              <a:alpha val="23000"/>
            </a:schemeClr>
          </a:solidFill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750EA0-1B08-4204-8775-981FE8A32682}"/>
              </a:ext>
            </a:extLst>
          </p:cNvPr>
          <p:cNvSpPr/>
          <p:nvPr/>
        </p:nvSpPr>
        <p:spPr>
          <a:xfrm rot="3040569">
            <a:off x="5897294" y="2946471"/>
            <a:ext cx="584251" cy="2508931"/>
          </a:xfrm>
          <a:prstGeom prst="ellipse">
            <a:avLst/>
          </a:prstGeom>
          <a:solidFill>
            <a:srgbClr val="0070C0">
              <a:alpha val="23000"/>
            </a:srgbClr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B7DC0-6555-472E-846D-52EDEAD7199E}"/>
              </a:ext>
            </a:extLst>
          </p:cNvPr>
          <p:cNvSpPr txBox="1"/>
          <p:nvPr/>
        </p:nvSpPr>
        <p:spPr>
          <a:xfrm>
            <a:off x="6142462" y="5031360"/>
            <a:ext cx="141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Nushagak</a:t>
            </a:r>
            <a:endParaRPr lang="en-US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674D43-8F9E-41A7-9CC2-6340C692E98F}"/>
              </a:ext>
            </a:extLst>
          </p:cNvPr>
          <p:cNvSpPr txBox="1"/>
          <p:nvPr/>
        </p:nvSpPr>
        <p:spPr>
          <a:xfrm>
            <a:off x="4627034" y="3603871"/>
            <a:ext cx="155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Norton Sound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67C932-76B0-4A80-B554-22614454A695}"/>
              </a:ext>
            </a:extLst>
          </p:cNvPr>
          <p:cNvSpPr txBox="1"/>
          <p:nvPr/>
        </p:nvSpPr>
        <p:spPr>
          <a:xfrm>
            <a:off x="4958527" y="4302691"/>
            <a:ext cx="155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Lower Yukon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43F43-B64A-447F-95A3-ABA0BEF2D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30" y="1825625"/>
            <a:ext cx="4611512" cy="4351338"/>
          </a:xfrm>
        </p:spPr>
        <p:txBody>
          <a:bodyPr/>
          <a:lstStyle/>
          <a:p>
            <a:r>
              <a:rPr lang="en-US" dirty="0"/>
              <a:t>McKinney et al. (submitted)</a:t>
            </a:r>
          </a:p>
          <a:p>
            <a:pPr lvl="1"/>
            <a:r>
              <a:rPr lang="en-US" dirty="0"/>
              <a:t>&gt;15,000 RAD SNPs </a:t>
            </a:r>
          </a:p>
          <a:p>
            <a:pPr lvl="1"/>
            <a:r>
              <a:rPr lang="en-US" dirty="0"/>
              <a:t>&gt;95% accuracy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1F9CED-56C0-48FB-A4A8-7EAFD5633331}"/>
              </a:ext>
            </a:extLst>
          </p:cNvPr>
          <p:cNvSpPr/>
          <p:nvPr/>
        </p:nvSpPr>
        <p:spPr>
          <a:xfrm rot="1186060">
            <a:off x="5797593" y="5231280"/>
            <a:ext cx="258594" cy="154021"/>
          </a:xfrm>
          <a:prstGeom prst="ellipse">
            <a:avLst/>
          </a:prstGeom>
          <a:solidFill>
            <a:srgbClr val="00FF00">
              <a:alpha val="22745"/>
            </a:srgbClr>
          </a:solidFill>
          <a:ln>
            <a:solidFill>
              <a:srgbClr val="00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AFC0AE-9F6F-4C09-A230-455C27EC83C8}"/>
              </a:ext>
            </a:extLst>
          </p:cNvPr>
          <p:cNvSpPr/>
          <p:nvPr/>
        </p:nvSpPr>
        <p:spPr>
          <a:xfrm rot="19733191">
            <a:off x="6749600" y="4164840"/>
            <a:ext cx="551782" cy="723463"/>
          </a:xfrm>
          <a:prstGeom prst="ellipse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54FACD-3007-4FE0-916B-57494A9BED60}"/>
              </a:ext>
            </a:extLst>
          </p:cNvPr>
          <p:cNvSpPr txBox="1"/>
          <p:nvPr/>
        </p:nvSpPr>
        <p:spPr>
          <a:xfrm>
            <a:off x="6564867" y="4250679"/>
            <a:ext cx="1563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U. Kuskokwim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F66F73-51EC-4358-9928-3F1E1FA0DA94}"/>
              </a:ext>
            </a:extLst>
          </p:cNvPr>
          <p:cNvSpPr txBox="1"/>
          <p:nvPr/>
        </p:nvSpPr>
        <p:spPr>
          <a:xfrm>
            <a:off x="5194327" y="5290619"/>
            <a:ext cx="116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Goodnews</a:t>
            </a:r>
            <a:r>
              <a:rPr lang="en-US" sz="1600" i="1" dirty="0"/>
              <a:t>/</a:t>
            </a:r>
          </a:p>
          <a:p>
            <a:r>
              <a:rPr lang="en-US" sz="1600" i="1" dirty="0" err="1"/>
              <a:t>Togiak</a:t>
            </a:r>
            <a:endParaRPr lang="en-US" sz="1600" i="1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165CC67-D835-4AD8-BB75-44598A8A329B}"/>
              </a:ext>
            </a:extLst>
          </p:cNvPr>
          <p:cNvSpPr/>
          <p:nvPr/>
        </p:nvSpPr>
        <p:spPr>
          <a:xfrm rot="1186060">
            <a:off x="5605234" y="5068451"/>
            <a:ext cx="258594" cy="154021"/>
          </a:xfrm>
          <a:prstGeom prst="ellipse">
            <a:avLst/>
          </a:prstGeom>
          <a:solidFill>
            <a:srgbClr val="00B0F0">
              <a:alpha val="22745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59B641-5568-4A0F-8F5D-918D82BAEC5B}"/>
              </a:ext>
            </a:extLst>
          </p:cNvPr>
          <p:cNvSpPr txBox="1"/>
          <p:nvPr/>
        </p:nvSpPr>
        <p:spPr>
          <a:xfrm>
            <a:off x="4735305" y="4991801"/>
            <a:ext cx="1169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Kusko</a:t>
            </a:r>
            <a:r>
              <a:rPr lang="en-US" sz="1600" i="1" dirty="0"/>
              <a:t> Bay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AE147C-D6F4-4E13-8433-C08ABF454E6B}"/>
              </a:ext>
            </a:extLst>
          </p:cNvPr>
          <p:cNvSpPr/>
          <p:nvPr/>
        </p:nvSpPr>
        <p:spPr>
          <a:xfrm rot="19702034">
            <a:off x="6138642" y="4975871"/>
            <a:ext cx="870990" cy="464307"/>
          </a:xfrm>
          <a:prstGeom prst="ellipse">
            <a:avLst/>
          </a:prstGeom>
          <a:solidFill>
            <a:srgbClr val="FF66FF">
              <a:alpha val="22745"/>
            </a:srgbClr>
          </a:solidFill>
          <a:ln>
            <a:solidFill>
              <a:srgbClr val="FF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7EAF07-BADA-4835-99D4-813AEFE187FB}"/>
              </a:ext>
            </a:extLst>
          </p:cNvPr>
          <p:cNvSpPr txBox="1"/>
          <p:nvPr/>
        </p:nvSpPr>
        <p:spPr>
          <a:xfrm>
            <a:off x="5696576" y="4682855"/>
            <a:ext cx="141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Kuskokwim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9753BC-EC13-4319-8C91-D8DB191C3997}"/>
              </a:ext>
            </a:extLst>
          </p:cNvPr>
          <p:cNvSpPr txBox="1"/>
          <p:nvPr/>
        </p:nvSpPr>
        <p:spPr>
          <a:xfrm>
            <a:off x="633259" y="5161078"/>
            <a:ext cx="2635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/>
              <a:t>Is this feasible?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214F4A6-B0D8-4AFC-835B-D287728F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365126"/>
            <a:ext cx="8975833" cy="1325563"/>
          </a:xfrm>
        </p:spPr>
        <p:txBody>
          <a:bodyPr/>
          <a:lstStyle/>
          <a:p>
            <a:r>
              <a:rPr lang="en-US" dirty="0"/>
              <a:t>Working towards solutions in W. Alaska</a:t>
            </a:r>
          </a:p>
        </p:txBody>
      </p:sp>
    </p:spTree>
    <p:extLst>
      <p:ext uri="{BB962C8B-B14F-4D97-AF65-F5344CB8AC3E}">
        <p14:creationId xmlns:p14="http://schemas.microsoft.com/office/powerpoint/2010/main" val="4326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CFA3-AADC-4D49-854B-948B4F10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87" y="365126"/>
            <a:ext cx="8574067" cy="1325563"/>
          </a:xfrm>
        </p:spPr>
        <p:txBody>
          <a:bodyPr/>
          <a:lstStyle/>
          <a:p>
            <a:r>
              <a:rPr lang="en-US" dirty="0"/>
              <a:t>Base cost comparison</a:t>
            </a:r>
            <a:br>
              <a:rPr lang="en-US" dirty="0"/>
            </a:br>
            <a:r>
              <a:rPr lang="en-US" sz="2800" dirty="0"/>
              <a:t>(ADF&amp;G)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CAB4B-A2EB-4F15-9760-C93013C4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Chinook </a:t>
            </a:r>
            <a:fld id="{6FF802E5-E653-4626-ACD6-8A1BA958022E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453A6D50-4D4C-4160-A48A-60D96131BD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503378"/>
              </p:ext>
            </p:extLst>
          </p:nvPr>
        </p:nvGraphicFramePr>
        <p:xfrm>
          <a:off x="422787" y="1881687"/>
          <a:ext cx="834318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813">
                  <a:extLst>
                    <a:ext uri="{9D8B030D-6E8A-4147-A177-3AD203B41FA5}">
                      <a16:colId xmlns:a16="http://schemas.microsoft.com/office/drawing/2014/main" val="1423880368"/>
                    </a:ext>
                  </a:extLst>
                </a:gridCol>
                <a:gridCol w="866871">
                  <a:extLst>
                    <a:ext uri="{9D8B030D-6E8A-4147-A177-3AD203B41FA5}">
                      <a16:colId xmlns:a16="http://schemas.microsoft.com/office/drawing/2014/main" val="58180576"/>
                    </a:ext>
                  </a:extLst>
                </a:gridCol>
                <a:gridCol w="961929">
                  <a:extLst>
                    <a:ext uri="{9D8B030D-6E8A-4147-A177-3AD203B41FA5}">
                      <a16:colId xmlns:a16="http://schemas.microsoft.com/office/drawing/2014/main" val="298687857"/>
                    </a:ext>
                  </a:extLst>
                </a:gridCol>
                <a:gridCol w="911454">
                  <a:extLst>
                    <a:ext uri="{9D8B030D-6E8A-4147-A177-3AD203B41FA5}">
                      <a16:colId xmlns:a16="http://schemas.microsoft.com/office/drawing/2014/main" val="2734799391"/>
                    </a:ext>
                  </a:extLst>
                </a:gridCol>
                <a:gridCol w="1124030">
                  <a:extLst>
                    <a:ext uri="{9D8B030D-6E8A-4147-A177-3AD203B41FA5}">
                      <a16:colId xmlns:a16="http://schemas.microsoft.com/office/drawing/2014/main" val="1018415619"/>
                    </a:ext>
                  </a:extLst>
                </a:gridCol>
                <a:gridCol w="1424083">
                  <a:extLst>
                    <a:ext uri="{9D8B030D-6E8A-4147-A177-3AD203B41FA5}">
                      <a16:colId xmlns:a16="http://schemas.microsoft.com/office/drawing/2014/main" val="2351809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# markers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991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1,000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15,000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72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Relative 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45?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4116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D04E8B-E1C8-4276-9D02-46240BEC6711}"/>
              </a:ext>
            </a:extLst>
          </p:cNvPr>
          <p:cNvSpPr txBox="1"/>
          <p:nvPr/>
        </p:nvSpPr>
        <p:spPr>
          <a:xfrm>
            <a:off x="422787" y="3648124"/>
            <a:ext cx="842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0070C0"/>
                </a:solidFill>
              </a:rPr>
              <a:t>Ask yourself:  </a:t>
            </a:r>
            <a:r>
              <a:rPr lang="en-US" sz="3000" i="1" dirty="0">
                <a:solidFill>
                  <a:srgbClr val="0070C0"/>
                </a:solidFill>
              </a:rPr>
              <a:t>What is my question?  What is the best tool to answer it?  How can I balance cost/benefits?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C03CD9-098C-4986-9EC3-CC55ABF25EB6}"/>
              </a:ext>
            </a:extLst>
          </p:cNvPr>
          <p:cNvGrpSpPr/>
          <p:nvPr/>
        </p:nvGrpSpPr>
        <p:grpSpPr>
          <a:xfrm>
            <a:off x="1454401" y="4965781"/>
            <a:ext cx="6565679" cy="1548970"/>
            <a:chOff x="1454401" y="4965781"/>
            <a:chExt cx="6565679" cy="154897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4D1DFD-9B9C-4A9B-B130-7A3E7211B456}"/>
                </a:ext>
              </a:extLst>
            </p:cNvPr>
            <p:cNvSpPr/>
            <p:nvPr/>
          </p:nvSpPr>
          <p:spPr>
            <a:xfrm>
              <a:off x="4327200" y="6120000"/>
              <a:ext cx="691200" cy="39475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9C9166-0270-4D06-B190-2C51663E1D13}"/>
                </a:ext>
              </a:extLst>
            </p:cNvPr>
            <p:cNvSpPr/>
            <p:nvPr/>
          </p:nvSpPr>
          <p:spPr>
            <a:xfrm rot="331238">
              <a:off x="1753200" y="6003088"/>
              <a:ext cx="5839200" cy="11691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67AFB20-1242-41A3-87AE-4F71539066A4}"/>
                </a:ext>
              </a:extLst>
            </p:cNvPr>
            <p:cNvSpPr/>
            <p:nvPr/>
          </p:nvSpPr>
          <p:spPr>
            <a:xfrm>
              <a:off x="6745683" y="5608337"/>
              <a:ext cx="1274397" cy="55894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Resolution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F14DBF0-5248-4369-B0C9-EA581CBFC365}"/>
                </a:ext>
              </a:extLst>
            </p:cNvPr>
            <p:cNvSpPr/>
            <p:nvPr/>
          </p:nvSpPr>
          <p:spPr>
            <a:xfrm>
              <a:off x="1604894" y="4965781"/>
              <a:ext cx="691198" cy="36933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Cost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405CF80-C3BE-49C4-966B-1EA149E74F42}"/>
                </a:ext>
              </a:extLst>
            </p:cNvPr>
            <p:cNvSpPr/>
            <p:nvPr/>
          </p:nvSpPr>
          <p:spPr>
            <a:xfrm>
              <a:off x="1454401" y="5362551"/>
              <a:ext cx="1058400" cy="36933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Timeline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664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0451638-C3B5-40D1-97D2-4744F5106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6767F1-CF9E-469B-9410-56425C7E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6113E-0464-4522-8D1A-B22427D87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UW working on a refined </a:t>
            </a:r>
            <a:r>
              <a:rPr lang="en-US" dirty="0" err="1"/>
              <a:t>GTseq</a:t>
            </a:r>
            <a:r>
              <a:rPr lang="en-US" dirty="0"/>
              <a:t> panel</a:t>
            </a:r>
          </a:p>
          <a:p>
            <a:r>
              <a:rPr lang="en-US" dirty="0"/>
              <a:t>Additional work with existing baseline</a:t>
            </a:r>
          </a:p>
          <a:p>
            <a:r>
              <a:rPr lang="en-US" dirty="0"/>
              <a:t>Approaches to unbalanced baselines</a:t>
            </a:r>
          </a:p>
          <a:p>
            <a:r>
              <a:rPr lang="en-US" dirty="0"/>
              <a:t>Technological advances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37D66-59E0-44BC-9B57-871EC36D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Chinook </a:t>
            </a:r>
            <a:fld id="{6FF802E5-E653-4626-ACD6-8A1BA958022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3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7F3543-C4BB-4255-A4DC-80784BA8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02E5-E653-4626-ACD6-8A1BA958022E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018C67-9B73-4178-9F61-DBB38CB9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96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F54B6E4-19A3-4416-B6A2-95D5A31E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0A397-E6DD-43F8-A7CA-BFC92EC2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9487-B06F-459D-A333-214DB158D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baseline development</a:t>
            </a:r>
          </a:p>
          <a:p>
            <a:r>
              <a:rPr lang="en-US" dirty="0"/>
              <a:t>Current baseline in use</a:t>
            </a:r>
          </a:p>
          <a:p>
            <a:r>
              <a:rPr lang="en-US" dirty="0"/>
              <a:t>Baseline updates</a:t>
            </a:r>
          </a:p>
          <a:p>
            <a:r>
              <a:rPr lang="en-US" dirty="0"/>
              <a:t>Working towards solutions in Western Alaska</a:t>
            </a:r>
          </a:p>
          <a:p>
            <a:r>
              <a:rPr lang="en-US" dirty="0"/>
              <a:t>Timelines and costs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EB2E2-0890-47BF-951A-B1CC10E5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Chinook </a:t>
            </a:r>
            <a:fld id="{6FF802E5-E653-4626-ACD6-8A1BA9580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0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0313801-3E9E-48AC-ABBA-DCBC19192EC2}"/>
              </a:ext>
            </a:extLst>
          </p:cNvPr>
          <p:cNvGrpSpPr/>
          <p:nvPr/>
        </p:nvGrpSpPr>
        <p:grpSpPr>
          <a:xfrm>
            <a:off x="18798" y="2743540"/>
            <a:ext cx="9143244" cy="4114460"/>
            <a:chOff x="18798" y="2743540"/>
            <a:chExt cx="9143244" cy="41144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418530-BB13-4092-840C-BE0E9610D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8" y="2743540"/>
              <a:ext cx="9143244" cy="411446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724128-16F2-453D-B226-E7C549924CFF}"/>
                </a:ext>
              </a:extLst>
            </p:cNvPr>
            <p:cNvSpPr txBox="1"/>
            <p:nvPr/>
          </p:nvSpPr>
          <p:spPr>
            <a:xfrm>
              <a:off x="628650" y="2743540"/>
              <a:ext cx="2642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 Example…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449F7-55FD-4636-AD0F-BA17B358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baseline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14D0-AD90-4D2C-B773-141C92988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US" dirty="0"/>
              <a:t>Allozymes </a:t>
            </a:r>
            <a:r>
              <a:rPr lang="en-US" dirty="0">
                <a:sym typeface="Wingdings" panose="05000000000000000000" pitchFamily="2" charset="2"/>
              </a:rPr>
              <a:t> Microsatellites  SNPs</a:t>
            </a:r>
          </a:p>
          <a:p>
            <a:r>
              <a:rPr lang="en-US" dirty="0">
                <a:sym typeface="Wingdings" panose="05000000000000000000" pitchFamily="2" charset="2"/>
              </a:rPr>
              <a:t>Technology developments (e.g. GT-seq)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A2B3C-66E1-4DEA-A493-0B397944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Chinook </a:t>
            </a:r>
            <a:fld id="{6FF802E5-E653-4626-ACD6-8A1BA9580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49F7-55FD-4636-AD0F-BA17B358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TIMEOUT!!!  A few definitions…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14D0-AD90-4D2C-B773-141C92988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US" b="1" dirty="0"/>
              <a:t>Allozyme</a:t>
            </a:r>
            <a:r>
              <a:rPr lang="en-US" dirty="0"/>
              <a:t>:  protein-based marker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Microsatellite</a:t>
            </a:r>
            <a:r>
              <a:rPr lang="en-US" dirty="0">
                <a:sym typeface="Wingdings" panose="05000000000000000000" pitchFamily="2" charset="2"/>
              </a:rPr>
              <a:t>: DNA-based marker</a:t>
            </a:r>
          </a:p>
          <a:p>
            <a:r>
              <a:rPr lang="en-US" b="1" dirty="0">
                <a:sym typeface="Wingdings" panose="05000000000000000000" pitchFamily="2" charset="2"/>
              </a:rPr>
              <a:t>SNP</a:t>
            </a:r>
            <a:r>
              <a:rPr lang="en-US" dirty="0">
                <a:sym typeface="Wingdings" panose="05000000000000000000" pitchFamily="2" charset="2"/>
              </a:rPr>
              <a:t>: DNA-based marker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“single nucleotide polymorphism”, i.e. single base pair change</a:t>
            </a:r>
          </a:p>
          <a:p>
            <a:r>
              <a:rPr lang="en-US" b="1" dirty="0">
                <a:sym typeface="Wingdings" panose="05000000000000000000" pitchFamily="2" charset="2"/>
              </a:rPr>
              <a:t>GT-seq</a:t>
            </a:r>
            <a:r>
              <a:rPr lang="en-US" dirty="0">
                <a:sym typeface="Wingdings" panose="05000000000000000000" pitchFamily="2" charset="2"/>
              </a:rPr>
              <a:t>: SNP chemistry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“genotyping in thousands by sequencing”, i.e. SNPs but new lab chemistry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Best for running 100s of SNPs in groups called </a:t>
            </a:r>
            <a:r>
              <a:rPr lang="en-US" b="1" dirty="0">
                <a:sym typeface="Wingdings" panose="05000000000000000000" pitchFamily="2" charset="2"/>
              </a:rPr>
              <a:t>panels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Traditional chemistry is most efficient for ≤96 SNPs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A2B3C-66E1-4DEA-A493-0B397944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Chinook </a:t>
            </a:r>
            <a:fld id="{6FF802E5-E653-4626-ACD6-8A1BA958022E}" type="slidenum">
              <a:rPr lang="en-US" smtClean="0"/>
              <a:t>4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64D72C-9878-49FD-B417-9BFFACD29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6"/>
          <a:stretch/>
        </p:blipFill>
        <p:spPr>
          <a:xfrm>
            <a:off x="7370412" y="178212"/>
            <a:ext cx="1565253" cy="16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4C9CEED-EAF8-44B4-8A5B-1062E12DE8AB}"/>
              </a:ext>
            </a:extLst>
          </p:cNvPr>
          <p:cNvGrpSpPr/>
          <p:nvPr/>
        </p:nvGrpSpPr>
        <p:grpSpPr>
          <a:xfrm>
            <a:off x="349004" y="1436048"/>
            <a:ext cx="8445992" cy="5421952"/>
            <a:chOff x="349004" y="1436048"/>
            <a:chExt cx="8445992" cy="5421952"/>
          </a:xfrm>
        </p:grpSpPr>
        <p:pic>
          <p:nvPicPr>
            <p:cNvPr id="5" name="Picture 2" descr="ak-rus#8b">
              <a:extLst>
                <a:ext uri="{FF2B5EF4-FFF2-40B4-BE49-F238E27FC236}">
                  <a16:creationId xmlns:a16="http://schemas.microsoft.com/office/drawing/2014/main" id="{F93B00B3-2528-4DE2-8E45-6DA0C033F5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8565" t="2378" r="1495"/>
            <a:stretch/>
          </p:blipFill>
          <p:spPr bwMode="auto">
            <a:xfrm>
              <a:off x="349004" y="1436048"/>
              <a:ext cx="8445992" cy="542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B0DD5A9-F9F3-46DD-B9E5-E80DDCA4753B}"/>
                </a:ext>
              </a:extLst>
            </p:cNvPr>
            <p:cNvGrpSpPr/>
            <p:nvPr/>
          </p:nvGrpSpPr>
          <p:grpSpPr>
            <a:xfrm>
              <a:off x="905521" y="2148311"/>
              <a:ext cx="7700543" cy="4374119"/>
              <a:chOff x="905521" y="2148311"/>
              <a:chExt cx="7700543" cy="437411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37D433A-58F3-4733-972C-CF030E74637C}"/>
                  </a:ext>
                </a:extLst>
              </p:cNvPr>
              <p:cNvSpPr/>
              <p:nvPr/>
            </p:nvSpPr>
            <p:spPr>
              <a:xfrm rot="2245178">
                <a:off x="905521" y="3203446"/>
                <a:ext cx="665825" cy="1640150"/>
              </a:xfrm>
              <a:prstGeom prst="ellipse">
                <a:avLst/>
              </a:prstGeom>
              <a:solidFill>
                <a:srgbClr val="7030A0">
                  <a:alpha val="23000"/>
                </a:srgb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DF8763-BDD1-4D9B-B7CB-6D40A1F1AFE9}"/>
                  </a:ext>
                </a:extLst>
              </p:cNvPr>
              <p:cNvSpPr/>
              <p:nvPr/>
            </p:nvSpPr>
            <p:spPr>
              <a:xfrm rot="3625141">
                <a:off x="4501757" y="3711903"/>
                <a:ext cx="254396" cy="786268"/>
              </a:xfrm>
              <a:prstGeom prst="ellipse">
                <a:avLst/>
              </a:prstGeom>
              <a:solidFill>
                <a:srgbClr val="0070C0">
                  <a:alpha val="23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E605D9D-F974-4FB4-826E-C2F6D711914B}"/>
                  </a:ext>
                </a:extLst>
              </p:cNvPr>
              <p:cNvSpPr/>
              <p:nvPr/>
            </p:nvSpPr>
            <p:spPr>
              <a:xfrm rot="2275944">
                <a:off x="5200585" y="2989586"/>
                <a:ext cx="471071" cy="1425979"/>
              </a:xfrm>
              <a:prstGeom prst="ellipse">
                <a:avLst/>
              </a:prstGeom>
              <a:solidFill>
                <a:schemeClr val="accent2">
                  <a:alpha val="23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CC7FD36-0072-46B9-BC38-60D8318C1F49}"/>
                  </a:ext>
                </a:extLst>
              </p:cNvPr>
              <p:cNvSpPr/>
              <p:nvPr/>
            </p:nvSpPr>
            <p:spPr>
              <a:xfrm rot="2275944">
                <a:off x="5939496" y="3091844"/>
                <a:ext cx="471071" cy="566692"/>
              </a:xfrm>
              <a:prstGeom prst="ellipse">
                <a:avLst/>
              </a:prstGeom>
              <a:solidFill>
                <a:schemeClr val="accent6">
                  <a:lumMod val="50000"/>
                  <a:alpha val="23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6A13FFF-DC73-408B-9506-461E0A7195D6}"/>
                  </a:ext>
                </a:extLst>
              </p:cNvPr>
              <p:cNvSpPr/>
              <p:nvPr/>
            </p:nvSpPr>
            <p:spPr>
              <a:xfrm rot="2275944">
                <a:off x="5524670" y="2148311"/>
                <a:ext cx="723735" cy="864244"/>
              </a:xfrm>
              <a:prstGeom prst="ellipse">
                <a:avLst/>
              </a:prstGeom>
              <a:solidFill>
                <a:schemeClr val="accent6">
                  <a:alpha val="23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0D56DC9-EC51-458B-92A0-0FD92636D2DB}"/>
                  </a:ext>
                </a:extLst>
              </p:cNvPr>
              <p:cNvSpPr/>
              <p:nvPr/>
            </p:nvSpPr>
            <p:spPr>
              <a:xfrm rot="311077">
                <a:off x="6214690" y="2354309"/>
                <a:ext cx="1161773" cy="1008403"/>
              </a:xfrm>
              <a:prstGeom prst="ellipse">
                <a:avLst/>
              </a:prstGeom>
              <a:solidFill>
                <a:srgbClr val="CC3399">
                  <a:alpha val="22745"/>
                </a:srgbClr>
              </a:solidFill>
              <a:ln>
                <a:solidFill>
                  <a:srgbClr val="CC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F3D6C01-299C-4A2A-9CFB-9C7B2EFA449B}"/>
                  </a:ext>
                </a:extLst>
              </p:cNvPr>
              <p:cNvSpPr/>
              <p:nvPr/>
            </p:nvSpPr>
            <p:spPr>
              <a:xfrm rot="2275944">
                <a:off x="4021280" y="2190466"/>
                <a:ext cx="1478487" cy="160064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23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DD886-DC32-4823-935A-761DABFE0526}"/>
                  </a:ext>
                </a:extLst>
              </p:cNvPr>
              <p:cNvSpPr/>
              <p:nvPr/>
            </p:nvSpPr>
            <p:spPr>
              <a:xfrm rot="2275944">
                <a:off x="6686618" y="3450273"/>
                <a:ext cx="287003" cy="458327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23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C8B6ED0-37F6-4C3A-9C33-EB940B251F89}"/>
                  </a:ext>
                </a:extLst>
              </p:cNvPr>
              <p:cNvSpPr/>
              <p:nvPr/>
            </p:nvSpPr>
            <p:spPr>
              <a:xfrm rot="2771900">
                <a:off x="6773653" y="3644861"/>
                <a:ext cx="830872" cy="647473"/>
              </a:xfrm>
              <a:prstGeom prst="ellipse">
                <a:avLst/>
              </a:prstGeom>
              <a:solidFill>
                <a:schemeClr val="accent4">
                  <a:lumMod val="50000"/>
                  <a:alpha val="23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719FD0D-D538-43C3-AD43-175AB7FE3292}"/>
                  </a:ext>
                </a:extLst>
              </p:cNvPr>
              <p:cNvSpPr/>
              <p:nvPr/>
            </p:nvSpPr>
            <p:spPr>
              <a:xfrm rot="2771900">
                <a:off x="7270045" y="4329381"/>
                <a:ext cx="977003" cy="647473"/>
              </a:xfrm>
              <a:prstGeom prst="ellipse">
                <a:avLst/>
              </a:prstGeom>
              <a:solidFill>
                <a:srgbClr val="CC99FF">
                  <a:alpha val="22745"/>
                </a:srgbClr>
              </a:solidFill>
              <a:ln>
                <a:solidFill>
                  <a:srgbClr val="CC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5483DA6-21E2-4E4F-AA4C-B950A62581BD}"/>
                  </a:ext>
                </a:extLst>
              </p:cNvPr>
              <p:cNvSpPr/>
              <p:nvPr/>
            </p:nvSpPr>
            <p:spPr>
              <a:xfrm rot="4572622">
                <a:off x="7577745" y="5278868"/>
                <a:ext cx="1281992" cy="774646"/>
              </a:xfrm>
              <a:prstGeom prst="ellipse">
                <a:avLst/>
              </a:prstGeom>
              <a:solidFill>
                <a:srgbClr val="C00000">
                  <a:alpha val="22745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D1D985-6FC8-4766-AD44-7B1C2C0F35AC}"/>
                  </a:ext>
                </a:extLst>
              </p:cNvPr>
              <p:cNvSpPr txBox="1"/>
              <p:nvPr/>
            </p:nvSpPr>
            <p:spPr>
              <a:xfrm>
                <a:off x="1566225" y="5229768"/>
                <a:ext cx="27572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Templin et al. 2011</a:t>
                </a:r>
              </a:p>
              <a:p>
                <a:r>
                  <a:rPr lang="en-US" sz="2600" dirty="0"/>
                  <a:t>43-45 SNPs</a:t>
                </a:r>
              </a:p>
              <a:p>
                <a:r>
                  <a:rPr lang="en-US" sz="2600" dirty="0"/>
                  <a:t>11 Stock Groups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E03EC3-28D3-438B-BB92-79980D7E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baseline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266A6-C188-4B2C-85D3-FE68F2EE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Chinook </a:t>
            </a:r>
            <a:fld id="{6FF802E5-E653-4626-ACD6-8A1BA958022E}" type="slidenum">
              <a:rPr lang="en-US" smtClean="0"/>
              <a:t>5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243777-D629-4B31-AB4C-1173ED6E2A28}"/>
              </a:ext>
            </a:extLst>
          </p:cNvPr>
          <p:cNvSpPr txBox="1"/>
          <p:nvPr/>
        </p:nvSpPr>
        <p:spPr>
          <a:xfrm>
            <a:off x="874695" y="3891801"/>
            <a:ext cx="92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Russia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056B44-FFF8-4CDC-8E83-44D48331C568}"/>
              </a:ext>
            </a:extLst>
          </p:cNvPr>
          <p:cNvSpPr txBox="1"/>
          <p:nvPr/>
        </p:nvSpPr>
        <p:spPr>
          <a:xfrm>
            <a:off x="4165719" y="2611642"/>
            <a:ext cx="111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Coastal W. Alaska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9842EA-50C8-4DF6-A908-36EC93812490}"/>
              </a:ext>
            </a:extLst>
          </p:cNvPr>
          <p:cNvSpPr txBox="1"/>
          <p:nvPr/>
        </p:nvSpPr>
        <p:spPr>
          <a:xfrm>
            <a:off x="5841000" y="3246749"/>
            <a:ext cx="809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Copper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3E98F1-05F2-4766-A19B-BBAECF567045}"/>
              </a:ext>
            </a:extLst>
          </p:cNvPr>
          <p:cNvSpPr txBox="1"/>
          <p:nvPr/>
        </p:nvSpPr>
        <p:spPr>
          <a:xfrm>
            <a:off x="7351763" y="4343763"/>
            <a:ext cx="108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British Columbia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66E724-7D57-4474-8F5D-6EAF79FEA7FF}"/>
              </a:ext>
            </a:extLst>
          </p:cNvPr>
          <p:cNvSpPr txBox="1"/>
          <p:nvPr/>
        </p:nvSpPr>
        <p:spPr>
          <a:xfrm>
            <a:off x="7758546" y="5257390"/>
            <a:ext cx="114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Coast U.S.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339F1B-64AA-4B63-930D-465B927D8EF5}"/>
              </a:ext>
            </a:extLst>
          </p:cNvPr>
          <p:cNvSpPr txBox="1"/>
          <p:nvPr/>
        </p:nvSpPr>
        <p:spPr>
          <a:xfrm>
            <a:off x="6396121" y="2472492"/>
            <a:ext cx="99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 Yukon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015A36-D1E5-47AD-9FB4-69ED6E562101}"/>
              </a:ext>
            </a:extLst>
          </p:cNvPr>
          <p:cNvSpPr txBox="1"/>
          <p:nvPr/>
        </p:nvSpPr>
        <p:spPr>
          <a:xfrm>
            <a:off x="5500131" y="2242481"/>
            <a:ext cx="99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Middle Yukon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A51671-2F84-4EB0-8754-DD28DD0C3AC2}"/>
              </a:ext>
            </a:extLst>
          </p:cNvPr>
          <p:cNvSpPr txBox="1"/>
          <p:nvPr/>
        </p:nvSpPr>
        <p:spPr>
          <a:xfrm>
            <a:off x="6822817" y="3679436"/>
            <a:ext cx="105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Coastal SE Alaska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DCFED3-0FB4-401C-A973-E21711E7A606}"/>
              </a:ext>
            </a:extLst>
          </p:cNvPr>
          <p:cNvSpPr txBox="1"/>
          <p:nvPr/>
        </p:nvSpPr>
        <p:spPr>
          <a:xfrm>
            <a:off x="6393937" y="3406201"/>
            <a:ext cx="1248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 Gulf of AK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3488E3-5DAC-4C80-9D0E-8BAEEC4D21F1}"/>
              </a:ext>
            </a:extLst>
          </p:cNvPr>
          <p:cNvSpPr txBox="1"/>
          <p:nvPr/>
        </p:nvSpPr>
        <p:spPr>
          <a:xfrm>
            <a:off x="4940709" y="3623646"/>
            <a:ext cx="1248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NW Gulf of AK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1EAEDA-67C1-4578-AD51-F92CABDCDB15}"/>
              </a:ext>
            </a:extLst>
          </p:cNvPr>
          <p:cNvSpPr txBox="1"/>
          <p:nvPr/>
        </p:nvSpPr>
        <p:spPr>
          <a:xfrm>
            <a:off x="3704814" y="3922578"/>
            <a:ext cx="1440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 AK Peninsula</a:t>
            </a:r>
          </a:p>
        </p:txBody>
      </p:sp>
    </p:spTree>
    <p:extLst>
      <p:ext uri="{BB962C8B-B14F-4D97-AF65-F5344CB8AC3E}">
        <p14:creationId xmlns:p14="http://schemas.microsoft.com/office/powerpoint/2010/main" val="334157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63DC-5336-462A-BB14-5B0A3A31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/>
              <a:t>Regional baseline updates (e.g.)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E30D1-078B-4B2F-B6BB-B904D492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California SNP parentage panels</a:t>
            </a:r>
          </a:p>
          <a:p>
            <a:r>
              <a:rPr lang="en-US" dirty="0"/>
              <a:t>Canada development of SNP baseline for parentage and MSA applications</a:t>
            </a:r>
          </a:p>
          <a:p>
            <a:r>
              <a:rPr lang="en-US" dirty="0"/>
              <a:t>Cook Inlet SNP panel</a:t>
            </a:r>
          </a:p>
          <a:p>
            <a:r>
              <a:rPr lang="en-US" dirty="0"/>
              <a:t>Lower 48 299-SNP panel </a:t>
            </a:r>
          </a:p>
          <a:p>
            <a:pPr lvl="1"/>
            <a:r>
              <a:rPr lang="en-US" dirty="0"/>
              <a:t>Screening of Alaska populations in progress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9FDB8-CEE9-448D-B07E-A6EE62BC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Chinook </a:t>
            </a:r>
            <a:fld id="{6FF802E5-E653-4626-ACD6-8A1BA95802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4C9CEED-EAF8-44B4-8A5B-1062E12DE8AB}"/>
              </a:ext>
            </a:extLst>
          </p:cNvPr>
          <p:cNvGrpSpPr/>
          <p:nvPr/>
        </p:nvGrpSpPr>
        <p:grpSpPr>
          <a:xfrm>
            <a:off x="349004" y="1436048"/>
            <a:ext cx="8445992" cy="5421952"/>
            <a:chOff x="349004" y="1436048"/>
            <a:chExt cx="8445992" cy="5421952"/>
          </a:xfrm>
        </p:grpSpPr>
        <p:pic>
          <p:nvPicPr>
            <p:cNvPr id="5" name="Picture 2" descr="ak-rus#8b">
              <a:extLst>
                <a:ext uri="{FF2B5EF4-FFF2-40B4-BE49-F238E27FC236}">
                  <a16:creationId xmlns:a16="http://schemas.microsoft.com/office/drawing/2014/main" id="{F93B00B3-2528-4DE2-8E45-6DA0C033F5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8565" t="2378" r="1495"/>
            <a:stretch/>
          </p:blipFill>
          <p:spPr bwMode="auto">
            <a:xfrm>
              <a:off x="349004" y="1436048"/>
              <a:ext cx="8445992" cy="542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B0DD5A9-F9F3-46DD-B9E5-E80DDCA4753B}"/>
                </a:ext>
              </a:extLst>
            </p:cNvPr>
            <p:cNvGrpSpPr/>
            <p:nvPr/>
          </p:nvGrpSpPr>
          <p:grpSpPr>
            <a:xfrm>
              <a:off x="905521" y="2148311"/>
              <a:ext cx="7700543" cy="4158876"/>
              <a:chOff x="905521" y="2148311"/>
              <a:chExt cx="7700543" cy="415887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37D433A-58F3-4733-972C-CF030E74637C}"/>
                  </a:ext>
                </a:extLst>
              </p:cNvPr>
              <p:cNvSpPr/>
              <p:nvPr/>
            </p:nvSpPr>
            <p:spPr>
              <a:xfrm rot="2245178">
                <a:off x="905521" y="3203446"/>
                <a:ext cx="665825" cy="1640150"/>
              </a:xfrm>
              <a:prstGeom prst="ellipse">
                <a:avLst/>
              </a:prstGeom>
              <a:solidFill>
                <a:srgbClr val="7030A0">
                  <a:alpha val="23000"/>
                </a:srgb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DF8763-BDD1-4D9B-B7CB-6D40A1F1AFE9}"/>
                  </a:ext>
                </a:extLst>
              </p:cNvPr>
              <p:cNvSpPr/>
              <p:nvPr/>
            </p:nvSpPr>
            <p:spPr>
              <a:xfrm rot="3625141">
                <a:off x="4501757" y="3711903"/>
                <a:ext cx="254396" cy="786268"/>
              </a:xfrm>
              <a:prstGeom prst="ellipse">
                <a:avLst/>
              </a:prstGeom>
              <a:solidFill>
                <a:srgbClr val="0070C0">
                  <a:alpha val="23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E605D9D-F974-4FB4-826E-C2F6D711914B}"/>
                  </a:ext>
                </a:extLst>
              </p:cNvPr>
              <p:cNvSpPr/>
              <p:nvPr/>
            </p:nvSpPr>
            <p:spPr>
              <a:xfrm rot="2275944">
                <a:off x="5200585" y="2989586"/>
                <a:ext cx="471071" cy="1425979"/>
              </a:xfrm>
              <a:prstGeom prst="ellipse">
                <a:avLst/>
              </a:prstGeom>
              <a:solidFill>
                <a:schemeClr val="accent2">
                  <a:alpha val="23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CC7FD36-0072-46B9-BC38-60D8318C1F49}"/>
                  </a:ext>
                </a:extLst>
              </p:cNvPr>
              <p:cNvSpPr/>
              <p:nvPr/>
            </p:nvSpPr>
            <p:spPr>
              <a:xfrm rot="2275944">
                <a:off x="5939496" y="3091844"/>
                <a:ext cx="471071" cy="566692"/>
              </a:xfrm>
              <a:prstGeom prst="ellipse">
                <a:avLst/>
              </a:prstGeom>
              <a:solidFill>
                <a:schemeClr val="accent6">
                  <a:lumMod val="50000"/>
                  <a:alpha val="23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6A13FFF-DC73-408B-9506-461E0A7195D6}"/>
                  </a:ext>
                </a:extLst>
              </p:cNvPr>
              <p:cNvSpPr/>
              <p:nvPr/>
            </p:nvSpPr>
            <p:spPr>
              <a:xfrm rot="2275944">
                <a:off x="5524670" y="2148311"/>
                <a:ext cx="723735" cy="864244"/>
              </a:xfrm>
              <a:prstGeom prst="ellipse">
                <a:avLst/>
              </a:prstGeom>
              <a:solidFill>
                <a:schemeClr val="accent6">
                  <a:alpha val="23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0D56DC9-EC51-458B-92A0-0FD92636D2DB}"/>
                  </a:ext>
                </a:extLst>
              </p:cNvPr>
              <p:cNvSpPr/>
              <p:nvPr/>
            </p:nvSpPr>
            <p:spPr>
              <a:xfrm rot="311077">
                <a:off x="6214690" y="2354309"/>
                <a:ext cx="1161773" cy="1008403"/>
              </a:xfrm>
              <a:prstGeom prst="ellipse">
                <a:avLst/>
              </a:prstGeom>
              <a:solidFill>
                <a:srgbClr val="CC3399">
                  <a:alpha val="22745"/>
                </a:srgbClr>
              </a:solidFill>
              <a:ln>
                <a:solidFill>
                  <a:srgbClr val="CC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F3D6C01-299C-4A2A-9CFB-9C7B2EFA449B}"/>
                  </a:ext>
                </a:extLst>
              </p:cNvPr>
              <p:cNvSpPr/>
              <p:nvPr/>
            </p:nvSpPr>
            <p:spPr>
              <a:xfrm rot="2275944">
                <a:off x="4110214" y="2271945"/>
                <a:ext cx="1361551" cy="154973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23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DD886-DC32-4823-935A-761DABFE0526}"/>
                  </a:ext>
                </a:extLst>
              </p:cNvPr>
              <p:cNvSpPr/>
              <p:nvPr/>
            </p:nvSpPr>
            <p:spPr>
              <a:xfrm rot="2275944">
                <a:off x="6686618" y="3450273"/>
                <a:ext cx="287003" cy="458327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23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C8B6ED0-37F6-4C3A-9C33-EB940B251F89}"/>
                  </a:ext>
                </a:extLst>
              </p:cNvPr>
              <p:cNvSpPr/>
              <p:nvPr/>
            </p:nvSpPr>
            <p:spPr>
              <a:xfrm rot="2771900">
                <a:off x="6773653" y="3644861"/>
                <a:ext cx="830872" cy="647473"/>
              </a:xfrm>
              <a:prstGeom prst="ellipse">
                <a:avLst/>
              </a:prstGeom>
              <a:solidFill>
                <a:schemeClr val="accent4">
                  <a:lumMod val="50000"/>
                  <a:alpha val="23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719FD0D-D538-43C3-AD43-175AB7FE3292}"/>
                  </a:ext>
                </a:extLst>
              </p:cNvPr>
              <p:cNvSpPr/>
              <p:nvPr/>
            </p:nvSpPr>
            <p:spPr>
              <a:xfrm rot="2771900">
                <a:off x="7270045" y="4329381"/>
                <a:ext cx="977003" cy="647473"/>
              </a:xfrm>
              <a:prstGeom prst="ellipse">
                <a:avLst/>
              </a:prstGeom>
              <a:solidFill>
                <a:srgbClr val="CC99FF">
                  <a:alpha val="22745"/>
                </a:srgbClr>
              </a:solidFill>
              <a:ln>
                <a:solidFill>
                  <a:srgbClr val="CC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5483DA6-21E2-4E4F-AA4C-B950A62581BD}"/>
                  </a:ext>
                </a:extLst>
              </p:cNvPr>
              <p:cNvSpPr/>
              <p:nvPr/>
            </p:nvSpPr>
            <p:spPr>
              <a:xfrm rot="4572622">
                <a:off x="7577745" y="5278868"/>
                <a:ext cx="1281992" cy="774646"/>
              </a:xfrm>
              <a:prstGeom prst="ellipse">
                <a:avLst/>
              </a:prstGeom>
              <a:solidFill>
                <a:srgbClr val="C00000">
                  <a:alpha val="22745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E03EC3-28D3-438B-BB92-79980D7E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266A6-C188-4B2C-85D3-FE68F2EE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Chinook </a:t>
            </a:r>
            <a:fld id="{6FF802E5-E653-4626-ACD6-8A1BA958022E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CAC0D50-5790-443C-A0B3-D510F182BD06}"/>
              </a:ext>
            </a:extLst>
          </p:cNvPr>
          <p:cNvSpPr/>
          <p:nvPr/>
        </p:nvSpPr>
        <p:spPr>
          <a:xfrm rot="2734658">
            <a:off x="4856772" y="3774185"/>
            <a:ext cx="4365827" cy="1921991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2C4BC6-B24A-4253-809A-3FDA34515BFE}"/>
              </a:ext>
            </a:extLst>
          </p:cNvPr>
          <p:cNvCxnSpPr>
            <a:cxnSpLocks/>
          </p:cNvCxnSpPr>
          <p:nvPr/>
        </p:nvCxnSpPr>
        <p:spPr>
          <a:xfrm flipV="1">
            <a:off x="4385569" y="4904242"/>
            <a:ext cx="1907897" cy="39572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5D0F4F-0793-44E3-8768-C253499FCDB6}"/>
              </a:ext>
            </a:extLst>
          </p:cNvPr>
          <p:cNvSpPr txBox="1"/>
          <p:nvPr/>
        </p:nvSpPr>
        <p:spPr>
          <a:xfrm>
            <a:off x="2210540" y="5096617"/>
            <a:ext cx="3223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/>
              <a:t>Additional resolution possible</a:t>
            </a:r>
          </a:p>
        </p:txBody>
      </p:sp>
    </p:spTree>
    <p:extLst>
      <p:ext uri="{BB962C8B-B14F-4D97-AF65-F5344CB8AC3E}">
        <p14:creationId xmlns:p14="http://schemas.microsoft.com/office/powerpoint/2010/main" val="225133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4C9CEED-EAF8-44B4-8A5B-1062E12DE8AB}"/>
              </a:ext>
            </a:extLst>
          </p:cNvPr>
          <p:cNvGrpSpPr/>
          <p:nvPr/>
        </p:nvGrpSpPr>
        <p:grpSpPr>
          <a:xfrm>
            <a:off x="349004" y="1436048"/>
            <a:ext cx="8445992" cy="5421952"/>
            <a:chOff x="349004" y="1436048"/>
            <a:chExt cx="8445992" cy="5421952"/>
          </a:xfrm>
        </p:grpSpPr>
        <p:pic>
          <p:nvPicPr>
            <p:cNvPr id="5" name="Picture 2" descr="ak-rus#8b">
              <a:extLst>
                <a:ext uri="{FF2B5EF4-FFF2-40B4-BE49-F238E27FC236}">
                  <a16:creationId xmlns:a16="http://schemas.microsoft.com/office/drawing/2014/main" id="{F93B00B3-2528-4DE2-8E45-6DA0C033F5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8565" t="2378" r="1495"/>
            <a:stretch/>
          </p:blipFill>
          <p:spPr bwMode="auto">
            <a:xfrm>
              <a:off x="349004" y="1436048"/>
              <a:ext cx="8445992" cy="542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B0DD5A9-F9F3-46DD-B9E5-E80DDCA4753B}"/>
                </a:ext>
              </a:extLst>
            </p:cNvPr>
            <p:cNvGrpSpPr/>
            <p:nvPr/>
          </p:nvGrpSpPr>
          <p:grpSpPr>
            <a:xfrm>
              <a:off x="905521" y="2148311"/>
              <a:ext cx="7700543" cy="4158876"/>
              <a:chOff x="905521" y="2148311"/>
              <a:chExt cx="7700543" cy="415887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37D433A-58F3-4733-972C-CF030E74637C}"/>
                  </a:ext>
                </a:extLst>
              </p:cNvPr>
              <p:cNvSpPr/>
              <p:nvPr/>
            </p:nvSpPr>
            <p:spPr>
              <a:xfrm rot="2245178">
                <a:off x="905521" y="3203446"/>
                <a:ext cx="665825" cy="1640150"/>
              </a:xfrm>
              <a:prstGeom prst="ellipse">
                <a:avLst/>
              </a:prstGeom>
              <a:solidFill>
                <a:srgbClr val="7030A0">
                  <a:alpha val="23000"/>
                </a:srgb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DF8763-BDD1-4D9B-B7CB-6D40A1F1AFE9}"/>
                  </a:ext>
                </a:extLst>
              </p:cNvPr>
              <p:cNvSpPr/>
              <p:nvPr/>
            </p:nvSpPr>
            <p:spPr>
              <a:xfrm rot="3625141">
                <a:off x="4501757" y="3711903"/>
                <a:ext cx="254396" cy="786268"/>
              </a:xfrm>
              <a:prstGeom prst="ellipse">
                <a:avLst/>
              </a:prstGeom>
              <a:solidFill>
                <a:srgbClr val="0070C0">
                  <a:alpha val="23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E605D9D-F974-4FB4-826E-C2F6D711914B}"/>
                  </a:ext>
                </a:extLst>
              </p:cNvPr>
              <p:cNvSpPr/>
              <p:nvPr/>
            </p:nvSpPr>
            <p:spPr>
              <a:xfrm rot="2275944">
                <a:off x="5200585" y="2989586"/>
                <a:ext cx="471071" cy="1425979"/>
              </a:xfrm>
              <a:prstGeom prst="ellipse">
                <a:avLst/>
              </a:prstGeom>
              <a:solidFill>
                <a:schemeClr val="accent2">
                  <a:alpha val="23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CC7FD36-0072-46B9-BC38-60D8318C1F49}"/>
                  </a:ext>
                </a:extLst>
              </p:cNvPr>
              <p:cNvSpPr/>
              <p:nvPr/>
            </p:nvSpPr>
            <p:spPr>
              <a:xfrm rot="2275944">
                <a:off x="5939496" y="3091844"/>
                <a:ext cx="471071" cy="566692"/>
              </a:xfrm>
              <a:prstGeom prst="ellipse">
                <a:avLst/>
              </a:prstGeom>
              <a:solidFill>
                <a:schemeClr val="accent6">
                  <a:lumMod val="50000"/>
                  <a:alpha val="23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6A13FFF-DC73-408B-9506-461E0A7195D6}"/>
                  </a:ext>
                </a:extLst>
              </p:cNvPr>
              <p:cNvSpPr/>
              <p:nvPr/>
            </p:nvSpPr>
            <p:spPr>
              <a:xfrm rot="2275944">
                <a:off x="5524670" y="2148311"/>
                <a:ext cx="723735" cy="864244"/>
              </a:xfrm>
              <a:prstGeom prst="ellipse">
                <a:avLst/>
              </a:prstGeom>
              <a:solidFill>
                <a:schemeClr val="accent6">
                  <a:alpha val="23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0D56DC9-EC51-458B-92A0-0FD92636D2DB}"/>
                  </a:ext>
                </a:extLst>
              </p:cNvPr>
              <p:cNvSpPr/>
              <p:nvPr/>
            </p:nvSpPr>
            <p:spPr>
              <a:xfrm rot="311077">
                <a:off x="6214690" y="2354309"/>
                <a:ext cx="1161773" cy="1008403"/>
              </a:xfrm>
              <a:prstGeom prst="ellipse">
                <a:avLst/>
              </a:prstGeom>
              <a:solidFill>
                <a:srgbClr val="CC3399">
                  <a:alpha val="22745"/>
                </a:srgbClr>
              </a:solidFill>
              <a:ln>
                <a:solidFill>
                  <a:srgbClr val="CC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F3D6C01-299C-4A2A-9CFB-9C7B2EFA449B}"/>
                  </a:ext>
                </a:extLst>
              </p:cNvPr>
              <p:cNvSpPr/>
              <p:nvPr/>
            </p:nvSpPr>
            <p:spPr>
              <a:xfrm rot="2275944">
                <a:off x="4188542" y="2308438"/>
                <a:ext cx="1270682" cy="1540155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23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DD886-DC32-4823-935A-761DABFE0526}"/>
                  </a:ext>
                </a:extLst>
              </p:cNvPr>
              <p:cNvSpPr/>
              <p:nvPr/>
            </p:nvSpPr>
            <p:spPr>
              <a:xfrm rot="2275944">
                <a:off x="6686618" y="3450273"/>
                <a:ext cx="287003" cy="458327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23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C8B6ED0-37F6-4C3A-9C33-EB940B251F89}"/>
                  </a:ext>
                </a:extLst>
              </p:cNvPr>
              <p:cNvSpPr/>
              <p:nvPr/>
            </p:nvSpPr>
            <p:spPr>
              <a:xfrm rot="2771900">
                <a:off x="6773653" y="3644861"/>
                <a:ext cx="830872" cy="647473"/>
              </a:xfrm>
              <a:prstGeom prst="ellipse">
                <a:avLst/>
              </a:prstGeom>
              <a:solidFill>
                <a:schemeClr val="accent4">
                  <a:lumMod val="50000"/>
                  <a:alpha val="23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719FD0D-D538-43C3-AD43-175AB7FE3292}"/>
                  </a:ext>
                </a:extLst>
              </p:cNvPr>
              <p:cNvSpPr/>
              <p:nvPr/>
            </p:nvSpPr>
            <p:spPr>
              <a:xfrm rot="2771900">
                <a:off x="7270045" y="4329381"/>
                <a:ext cx="977003" cy="647473"/>
              </a:xfrm>
              <a:prstGeom prst="ellipse">
                <a:avLst/>
              </a:prstGeom>
              <a:solidFill>
                <a:srgbClr val="CC99FF">
                  <a:alpha val="22745"/>
                </a:srgbClr>
              </a:solidFill>
              <a:ln>
                <a:solidFill>
                  <a:srgbClr val="CC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5483DA6-21E2-4E4F-AA4C-B950A62581BD}"/>
                  </a:ext>
                </a:extLst>
              </p:cNvPr>
              <p:cNvSpPr/>
              <p:nvPr/>
            </p:nvSpPr>
            <p:spPr>
              <a:xfrm rot="4572622">
                <a:off x="7577745" y="5278868"/>
                <a:ext cx="1281992" cy="774646"/>
              </a:xfrm>
              <a:prstGeom prst="ellipse">
                <a:avLst/>
              </a:prstGeom>
              <a:solidFill>
                <a:srgbClr val="C00000">
                  <a:alpha val="22745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E03EC3-28D3-438B-BB92-79980D7E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266A6-C188-4B2C-85D3-FE68F2EE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Chinook </a:t>
            </a:r>
            <a:fld id="{6FF802E5-E653-4626-ACD6-8A1BA958022E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CAC0D50-5790-443C-A0B3-D510F182BD06}"/>
              </a:ext>
            </a:extLst>
          </p:cNvPr>
          <p:cNvSpPr/>
          <p:nvPr/>
        </p:nvSpPr>
        <p:spPr>
          <a:xfrm rot="2734658">
            <a:off x="4138021" y="2269778"/>
            <a:ext cx="1396193" cy="1597948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2C4BC6-B24A-4253-809A-3FDA34515BFE}"/>
              </a:ext>
            </a:extLst>
          </p:cNvPr>
          <p:cNvCxnSpPr>
            <a:cxnSpLocks/>
          </p:cNvCxnSpPr>
          <p:nvPr/>
        </p:nvCxnSpPr>
        <p:spPr>
          <a:xfrm flipV="1">
            <a:off x="4385569" y="3410471"/>
            <a:ext cx="346229" cy="18895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5D0F4F-0793-44E3-8768-C253499FCDB6}"/>
              </a:ext>
            </a:extLst>
          </p:cNvPr>
          <p:cNvSpPr txBox="1"/>
          <p:nvPr/>
        </p:nvSpPr>
        <p:spPr>
          <a:xfrm>
            <a:off x="2585761" y="5319516"/>
            <a:ext cx="36250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/>
              <a:t>The bigger challenge</a:t>
            </a:r>
          </a:p>
        </p:txBody>
      </p:sp>
    </p:spTree>
    <p:extLst>
      <p:ext uri="{BB962C8B-B14F-4D97-AF65-F5344CB8AC3E}">
        <p14:creationId xmlns:p14="http://schemas.microsoft.com/office/powerpoint/2010/main" val="309713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EE5EAC-120C-4891-ABFC-BE797016C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6" y="1018032"/>
            <a:ext cx="5870448" cy="5839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E9B54-906B-4629-BBAE-2BEB490B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095"/>
            <a:ext cx="7886700" cy="1325563"/>
          </a:xfrm>
        </p:spPr>
        <p:txBody>
          <a:bodyPr/>
          <a:lstStyle/>
          <a:p>
            <a:r>
              <a:rPr lang="en-US" dirty="0"/>
              <a:t>The Western Alaska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D73DC-FA3A-4300-B254-210030D2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Chinook </a:t>
            </a:r>
            <a:fld id="{6FF802E5-E653-4626-ACD6-8A1BA958022E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4FA80840-A319-44BC-BCE2-E44D87A85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66737"/>
            <a:ext cx="152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 dirty="0"/>
              <a:t>Bering Land Bridge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270C82F-DBE1-4553-B18E-31C2AD2F1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226" y="3661629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0070C0"/>
                </a:solidFill>
              </a:rPr>
              <a:t>Yukon River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D64AD59-2F2C-4F7C-B9E5-C4FAB7831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373" y="5976695"/>
            <a:ext cx="233778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0070C0"/>
                </a:solidFill>
              </a:rPr>
              <a:t>Kuskokwim and </a:t>
            </a:r>
            <a:r>
              <a:rPr lang="en-US" altLang="en-US" sz="2000" b="1" i="1" dirty="0" err="1">
                <a:solidFill>
                  <a:srgbClr val="0070C0"/>
                </a:solidFill>
              </a:rPr>
              <a:t>Nushagak</a:t>
            </a:r>
            <a:r>
              <a:rPr lang="en-US" altLang="en-US" sz="2000" b="1" i="1" dirty="0">
                <a:solidFill>
                  <a:srgbClr val="0070C0"/>
                </a:solidFill>
              </a:rPr>
              <a:t> R.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373F78A1-95C8-4429-BAB6-F3F79B59F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9114" y="4025758"/>
            <a:ext cx="200255" cy="40011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83539737-86EE-4264-B899-4740A5C4FC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72247" y="5797066"/>
            <a:ext cx="1358172" cy="612666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6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6846</TotalTime>
  <Words>664</Words>
  <Application>Microsoft Office PowerPoint</Application>
  <PresentationFormat>On-screen Show (4:3)</PresentationFormat>
  <Paragraphs>152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Looking for better ways to use genetic data to avoid critical Chinook stocks in groundfish fisheries  Update on current work and possibilities for future efforts</vt:lpstr>
      <vt:lpstr>Outline</vt:lpstr>
      <vt:lpstr>History of baseline development</vt:lpstr>
      <vt:lpstr>TIMEOUT!!!  A few definitions…</vt:lpstr>
      <vt:lpstr>Current baseline</vt:lpstr>
      <vt:lpstr>Regional baseline updates (e.g.)</vt:lpstr>
      <vt:lpstr>Baseline updates</vt:lpstr>
      <vt:lpstr>Baseline updates</vt:lpstr>
      <vt:lpstr>The Western Alaska Problem</vt:lpstr>
      <vt:lpstr>Working towards solutions in W. Alaska</vt:lpstr>
      <vt:lpstr>Working towards solutions in W. Alaska</vt:lpstr>
      <vt:lpstr>Working towards solutions in W. Alaska</vt:lpstr>
      <vt:lpstr>Working towards solutions in W. Alaska</vt:lpstr>
      <vt:lpstr>Base cost comparison (ADF&amp;G)</vt:lpstr>
      <vt:lpstr>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Gilk-Baumer, Sara E (DFG)</dc:creator>
  <cp:lastModifiedBy>Gilk-Baumer, Sara E (DFG)</cp:lastModifiedBy>
  <cp:revision>133</cp:revision>
  <dcterms:created xsi:type="dcterms:W3CDTF">2019-04-02T21:30:22Z</dcterms:created>
  <dcterms:modified xsi:type="dcterms:W3CDTF">2019-04-14T15:19:36Z</dcterms:modified>
</cp:coreProperties>
</file>