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sldIdLst>
    <p:sldId id="267" r:id="rId4"/>
    <p:sldId id="257" r:id="rId5"/>
    <p:sldId id="265" r:id="rId6"/>
    <p:sldId id="268" r:id="rId7"/>
    <p:sldId id="269" r:id="rId8"/>
    <p:sldId id="275" r:id="rId9"/>
    <p:sldId id="276" r:id="rId10"/>
    <p:sldId id="277" r:id="rId11"/>
    <p:sldId id="278" r:id="rId12"/>
    <p:sldId id="279" r:id="rId13"/>
    <p:sldId id="256" r:id="rId14"/>
    <p:sldId id="258" r:id="rId15"/>
    <p:sldId id="263" r:id="rId16"/>
    <p:sldId id="266" r:id="rId17"/>
    <p:sldId id="259" r:id="rId18"/>
    <p:sldId id="260" r:id="rId19"/>
    <p:sldId id="262" r:id="rId20"/>
    <p:sldId id="261" r:id="rId21"/>
  </p:sldIdLst>
  <p:sldSz cx="10058400" cy="73152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Bonney" initials="JB" lastIdx="15" clrIdx="0">
    <p:extLst>
      <p:ext uri="{19B8F6BF-5375-455C-9EA6-DF929625EA0E}">
        <p15:presenceInfo xmlns:p15="http://schemas.microsoft.com/office/powerpoint/2012/main" userId="cf0140a70cb581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B7B"/>
    <a:srgbClr val="D6D5D5"/>
    <a:srgbClr val="8EBAE2"/>
    <a:srgbClr val="2B6EAA"/>
    <a:srgbClr val="B1CAE1"/>
    <a:srgbClr val="498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1" d="100"/>
          <a:sy n="61" d="100"/>
        </p:scale>
        <p:origin x="1279"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JABOPTIPLEX380\Users\JAB\Documents\COUNCIL%20ISSUES\GOA%20Salmon%20Bycatch\Stock%20of%20Origin\Stock%20Comp%20by%20s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856903110373801"/>
          <c:y val="3.5196675803551167E-2"/>
          <c:w val="0.91157647608538805"/>
          <c:h val="0.84285941180429369"/>
        </c:manualLayout>
      </c:layout>
      <c:barChart>
        <c:barDir val="col"/>
        <c:grouping val="clustered"/>
        <c:varyColors val="0"/>
        <c:ser>
          <c:idx val="2"/>
          <c:order val="0"/>
          <c:tx>
            <c:strRef>
              <c:f>Sheet1!$H$1</c:f>
              <c:strCache>
                <c:ptCount val="1"/>
                <c:pt idx="0">
                  <c:v>2013 Rockfish</c:v>
                </c:pt>
              </c:strCache>
            </c:strRef>
          </c:tx>
          <c:invertIfNegative val="0"/>
          <c:cat>
            <c:strRef>
              <c:f>Sheet1!$A$3:$A$13</c:f>
              <c:strCache>
                <c:ptCount val="11"/>
                <c:pt idx="0">
                  <c:v>Russia</c:v>
                </c:pt>
                <c:pt idx="1">
                  <c:v>Coast W AK</c:v>
                </c:pt>
                <c:pt idx="2">
                  <c:v>Mid Yukon</c:v>
                </c:pt>
                <c:pt idx="3">
                  <c:v>Up Yukon</c:v>
                </c:pt>
                <c:pt idx="4">
                  <c:v>N AK Pen</c:v>
                </c:pt>
                <c:pt idx="5">
                  <c:v>NW GOA</c:v>
                </c:pt>
                <c:pt idx="6">
                  <c:v>Copper</c:v>
                </c:pt>
                <c:pt idx="7">
                  <c:v>NE GOA</c:v>
                </c:pt>
                <c:pt idx="8">
                  <c:v>Coast SE AK</c:v>
                </c:pt>
                <c:pt idx="9">
                  <c:v>BC</c:v>
                </c:pt>
                <c:pt idx="10">
                  <c:v>West Coast US</c:v>
                </c:pt>
              </c:strCache>
            </c:strRef>
          </c:cat>
          <c:val>
            <c:numRef>
              <c:f>Sheet1!$H$3:$H$13</c:f>
              <c:numCache>
                <c:formatCode>0.0%</c:formatCode>
                <c:ptCount val="11"/>
                <c:pt idx="0">
                  <c:v>0</c:v>
                </c:pt>
                <c:pt idx="1">
                  <c:v>0</c:v>
                </c:pt>
                <c:pt idx="2">
                  <c:v>0</c:v>
                </c:pt>
                <c:pt idx="3">
                  <c:v>0</c:v>
                </c:pt>
                <c:pt idx="4">
                  <c:v>0</c:v>
                </c:pt>
                <c:pt idx="5">
                  <c:v>2.1999999999999999E-2</c:v>
                </c:pt>
                <c:pt idx="6">
                  <c:v>3.0000000000000001E-3</c:v>
                </c:pt>
                <c:pt idx="7">
                  <c:v>0</c:v>
                </c:pt>
                <c:pt idx="8">
                  <c:v>6.4000000000000001E-2</c:v>
                </c:pt>
                <c:pt idx="9">
                  <c:v>0.313</c:v>
                </c:pt>
                <c:pt idx="10">
                  <c:v>0.59899999999999998</c:v>
                </c:pt>
              </c:numCache>
            </c:numRef>
          </c:val>
          <c:extLst>
            <c:ext xmlns:c16="http://schemas.microsoft.com/office/drawing/2014/chart" uri="{C3380CC4-5D6E-409C-BE32-E72D297353CC}">
              <c16:uniqueId val="{00000000-A3CB-43DC-8333-E6D62E57B570}"/>
            </c:ext>
          </c:extLst>
        </c:ser>
        <c:ser>
          <c:idx val="5"/>
          <c:order val="1"/>
          <c:tx>
            <c:strRef>
              <c:f>Sheet1!$I$1</c:f>
              <c:strCache>
                <c:ptCount val="1"/>
                <c:pt idx="0">
                  <c:v>2014 Rockfish</c:v>
                </c:pt>
              </c:strCache>
            </c:strRef>
          </c:tx>
          <c:invertIfNegative val="0"/>
          <c:cat>
            <c:strRef>
              <c:f>Sheet1!$A$3:$A$13</c:f>
              <c:strCache>
                <c:ptCount val="11"/>
                <c:pt idx="0">
                  <c:v>Russia</c:v>
                </c:pt>
                <c:pt idx="1">
                  <c:v>Coast W AK</c:v>
                </c:pt>
                <c:pt idx="2">
                  <c:v>Mid Yukon</c:v>
                </c:pt>
                <c:pt idx="3">
                  <c:v>Up Yukon</c:v>
                </c:pt>
                <c:pt idx="4">
                  <c:v>N AK Pen</c:v>
                </c:pt>
                <c:pt idx="5">
                  <c:v>NW GOA</c:v>
                </c:pt>
                <c:pt idx="6">
                  <c:v>Copper</c:v>
                </c:pt>
                <c:pt idx="7">
                  <c:v>NE GOA</c:v>
                </c:pt>
                <c:pt idx="8">
                  <c:v>Coast SE AK</c:v>
                </c:pt>
                <c:pt idx="9">
                  <c:v>BC</c:v>
                </c:pt>
                <c:pt idx="10">
                  <c:v>West Coast US</c:v>
                </c:pt>
              </c:strCache>
            </c:strRef>
          </c:cat>
          <c:val>
            <c:numRef>
              <c:f>Sheet1!$I$3:$I$13</c:f>
              <c:numCache>
                <c:formatCode>0.0%</c:formatCode>
                <c:ptCount val="11"/>
                <c:pt idx="0">
                  <c:v>1E-3</c:v>
                </c:pt>
                <c:pt idx="1">
                  <c:v>3.0000000000000001E-3</c:v>
                </c:pt>
                <c:pt idx="2">
                  <c:v>0</c:v>
                </c:pt>
                <c:pt idx="3">
                  <c:v>0</c:v>
                </c:pt>
                <c:pt idx="4">
                  <c:v>0</c:v>
                </c:pt>
                <c:pt idx="5">
                  <c:v>3.2000000000000001E-2</c:v>
                </c:pt>
                <c:pt idx="6">
                  <c:v>1E-3</c:v>
                </c:pt>
                <c:pt idx="7">
                  <c:v>1E-3</c:v>
                </c:pt>
                <c:pt idx="8">
                  <c:v>7.0999999999999994E-2</c:v>
                </c:pt>
                <c:pt idx="9">
                  <c:v>0.17399999999999999</c:v>
                </c:pt>
                <c:pt idx="10">
                  <c:v>0.71699999999999997</c:v>
                </c:pt>
              </c:numCache>
            </c:numRef>
          </c:val>
          <c:extLst>
            <c:ext xmlns:c16="http://schemas.microsoft.com/office/drawing/2014/chart" uri="{C3380CC4-5D6E-409C-BE32-E72D297353CC}">
              <c16:uniqueId val="{00000001-A3CB-43DC-8333-E6D62E57B570}"/>
            </c:ext>
          </c:extLst>
        </c:ser>
        <c:ser>
          <c:idx val="0"/>
          <c:order val="2"/>
          <c:tx>
            <c:v>2015 Rockfish</c:v>
          </c:tx>
          <c:invertIfNegative val="0"/>
          <c:cat>
            <c:strRef>
              <c:f>Sheet1!$A$3:$A$13</c:f>
              <c:strCache>
                <c:ptCount val="11"/>
                <c:pt idx="0">
                  <c:v>Russia</c:v>
                </c:pt>
                <c:pt idx="1">
                  <c:v>Coast W AK</c:v>
                </c:pt>
                <c:pt idx="2">
                  <c:v>Mid Yukon</c:v>
                </c:pt>
                <c:pt idx="3">
                  <c:v>Up Yukon</c:v>
                </c:pt>
                <c:pt idx="4">
                  <c:v>N AK Pen</c:v>
                </c:pt>
                <c:pt idx="5">
                  <c:v>NW GOA</c:v>
                </c:pt>
                <c:pt idx="6">
                  <c:v>Copper</c:v>
                </c:pt>
                <c:pt idx="7">
                  <c:v>NE GOA</c:v>
                </c:pt>
                <c:pt idx="8">
                  <c:v>Coast SE AK</c:v>
                </c:pt>
                <c:pt idx="9">
                  <c:v>BC</c:v>
                </c:pt>
                <c:pt idx="10">
                  <c:v>West Coast US</c:v>
                </c:pt>
              </c:strCache>
            </c:strRef>
          </c:cat>
          <c:val>
            <c:numRef>
              <c:f>Sheet1!$J$3:$J$13</c:f>
              <c:numCache>
                <c:formatCode>0.0%</c:formatCode>
                <c:ptCount val="11"/>
                <c:pt idx="0">
                  <c:v>0</c:v>
                </c:pt>
                <c:pt idx="1">
                  <c:v>5.9999999999999995E-4</c:v>
                </c:pt>
                <c:pt idx="2">
                  <c:v>1E-4</c:v>
                </c:pt>
                <c:pt idx="3">
                  <c:v>1E-4</c:v>
                </c:pt>
                <c:pt idx="4">
                  <c:v>1E-4</c:v>
                </c:pt>
                <c:pt idx="5">
                  <c:v>2.6800000000000001E-2</c:v>
                </c:pt>
                <c:pt idx="6">
                  <c:v>7.6E-3</c:v>
                </c:pt>
                <c:pt idx="7">
                  <c:v>1E-4</c:v>
                </c:pt>
                <c:pt idx="8">
                  <c:v>4.7899999999999998E-2</c:v>
                </c:pt>
                <c:pt idx="9">
                  <c:v>0.18920000000000001</c:v>
                </c:pt>
                <c:pt idx="10">
                  <c:v>0.72750000000000004</c:v>
                </c:pt>
              </c:numCache>
            </c:numRef>
          </c:val>
          <c:extLst>
            <c:ext xmlns:c16="http://schemas.microsoft.com/office/drawing/2014/chart" uri="{C3380CC4-5D6E-409C-BE32-E72D297353CC}">
              <c16:uniqueId val="{00000002-A3CB-43DC-8333-E6D62E57B570}"/>
            </c:ext>
          </c:extLst>
        </c:ser>
        <c:ser>
          <c:idx val="1"/>
          <c:order val="3"/>
          <c:tx>
            <c:v>2016 Rockfish</c:v>
          </c:tx>
          <c:invertIfNegative val="0"/>
          <c:val>
            <c:numRef>
              <c:f>Sheet1!$K$3:$K$13</c:f>
              <c:numCache>
                <c:formatCode>0.0%</c:formatCode>
                <c:ptCount val="11"/>
                <c:pt idx="0">
                  <c:v>1E-4</c:v>
                </c:pt>
                <c:pt idx="1">
                  <c:v>5.4000000000000003E-3</c:v>
                </c:pt>
                <c:pt idx="2">
                  <c:v>1E-4</c:v>
                </c:pt>
                <c:pt idx="3">
                  <c:v>2.0000000000000001E-4</c:v>
                </c:pt>
                <c:pt idx="4">
                  <c:v>2.0000000000000001E-4</c:v>
                </c:pt>
                <c:pt idx="5">
                  <c:v>3.7400000000000003E-2</c:v>
                </c:pt>
                <c:pt idx="6">
                  <c:v>2.7000000000000001E-3</c:v>
                </c:pt>
                <c:pt idx="7">
                  <c:v>2.8E-3</c:v>
                </c:pt>
                <c:pt idx="8">
                  <c:v>6.88E-2</c:v>
                </c:pt>
                <c:pt idx="9">
                  <c:v>0.26769999999999999</c:v>
                </c:pt>
                <c:pt idx="10">
                  <c:v>0.61470000000000002</c:v>
                </c:pt>
              </c:numCache>
            </c:numRef>
          </c:val>
          <c:extLst>
            <c:ext xmlns:c16="http://schemas.microsoft.com/office/drawing/2014/chart" uri="{C3380CC4-5D6E-409C-BE32-E72D297353CC}">
              <c16:uniqueId val="{00000003-A3CB-43DC-8333-E6D62E57B570}"/>
            </c:ext>
          </c:extLst>
        </c:ser>
        <c:ser>
          <c:idx val="3"/>
          <c:order val="4"/>
          <c:tx>
            <c:v>2017 Rockfish</c:v>
          </c:tx>
          <c:spPr>
            <a:solidFill>
              <a:srgbClr val="FF00FF"/>
            </a:solidFill>
            <a:ln>
              <a:solidFill>
                <a:srgbClr val="FF00FF"/>
              </a:solidFill>
            </a:ln>
          </c:spPr>
          <c:invertIfNegative val="0"/>
          <c:val>
            <c:numRef>
              <c:f>Sheet1!$L$3:$L$13</c:f>
              <c:numCache>
                <c:formatCode>0.0%</c:formatCode>
                <c:ptCount val="11"/>
                <c:pt idx="0">
                  <c:v>1E-4</c:v>
                </c:pt>
                <c:pt idx="1">
                  <c:v>8.9999999999999998E-4</c:v>
                </c:pt>
                <c:pt idx="2">
                  <c:v>2.0000000000000001E-4</c:v>
                </c:pt>
                <c:pt idx="3">
                  <c:v>2.9999999999999997E-4</c:v>
                </c:pt>
                <c:pt idx="4">
                  <c:v>2.9999999999999997E-4</c:v>
                </c:pt>
                <c:pt idx="5">
                  <c:v>2.7400000000000001E-2</c:v>
                </c:pt>
                <c:pt idx="6">
                  <c:v>2.3900000000000001E-2</c:v>
                </c:pt>
                <c:pt idx="7">
                  <c:v>4.0000000000000002E-4</c:v>
                </c:pt>
                <c:pt idx="8">
                  <c:v>0.10929999999999999</c:v>
                </c:pt>
                <c:pt idx="9">
                  <c:v>0.28120000000000001</c:v>
                </c:pt>
                <c:pt idx="10">
                  <c:v>0.55600000000000005</c:v>
                </c:pt>
              </c:numCache>
            </c:numRef>
          </c:val>
          <c:extLst>
            <c:ext xmlns:c16="http://schemas.microsoft.com/office/drawing/2014/chart" uri="{C3380CC4-5D6E-409C-BE32-E72D297353CC}">
              <c16:uniqueId val="{00000004-A3CB-43DC-8333-E6D62E57B570}"/>
            </c:ext>
          </c:extLst>
        </c:ser>
        <c:dLbls>
          <c:showLegendKey val="0"/>
          <c:showVal val="0"/>
          <c:showCatName val="0"/>
          <c:showSerName val="0"/>
          <c:showPercent val="0"/>
          <c:showBubbleSize val="0"/>
        </c:dLbls>
        <c:gapWidth val="150"/>
        <c:axId val="361382592"/>
        <c:axId val="460632336"/>
      </c:barChart>
      <c:catAx>
        <c:axId val="361382592"/>
        <c:scaling>
          <c:orientation val="minMax"/>
        </c:scaling>
        <c:delete val="0"/>
        <c:axPos val="b"/>
        <c:numFmt formatCode="General" sourceLinked="0"/>
        <c:majorTickMark val="out"/>
        <c:minorTickMark val="none"/>
        <c:tickLblPos val="nextTo"/>
        <c:crossAx val="460632336"/>
        <c:crosses val="autoZero"/>
        <c:auto val="1"/>
        <c:lblAlgn val="ctr"/>
        <c:lblOffset val="100"/>
        <c:noMultiLvlLbl val="0"/>
      </c:catAx>
      <c:valAx>
        <c:axId val="460632336"/>
        <c:scaling>
          <c:orientation val="minMax"/>
        </c:scaling>
        <c:delete val="0"/>
        <c:axPos val="l"/>
        <c:numFmt formatCode="0.0%" sourceLinked="1"/>
        <c:majorTickMark val="out"/>
        <c:minorTickMark val="none"/>
        <c:tickLblPos val="nextTo"/>
        <c:crossAx val="361382592"/>
        <c:crosses val="autoZero"/>
        <c:crossBetween val="between"/>
      </c:valAx>
    </c:plotArea>
    <c:legend>
      <c:legendPos val="r"/>
      <c:layout>
        <c:manualLayout>
          <c:xMode val="edge"/>
          <c:yMode val="edge"/>
          <c:x val="9.1802580854244309E-2"/>
          <c:y val="8.6436324062596395E-2"/>
          <c:w val="0.55613008761228777"/>
          <c:h val="0.40998674804867313"/>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4-14T16:18:54.588" idx="8">
    <p:pos x="10" y="10"/>
    <p:text/>
    <p:extLst>
      <p:ext uri="{C676402C-5697-4E1C-873F-D02D1690AC5C}">
        <p15:threadingInfo xmlns:p15="http://schemas.microsoft.com/office/powerpoint/2012/main" timeZoneBias="480"/>
      </p:ext>
    </p:extLst>
  </p:cm>
  <p:cm authorId="1" dt="2019-04-14T16:21:13.722" idx="9">
    <p:pos x="10" y="106"/>
    <p:text>I think you should add a slide that shows observer coverage and how the PSC rates are established.</p:text>
    <p:extLst>
      <p:ext uri="{C676402C-5697-4E1C-873F-D02D1690AC5C}">
        <p15:threadingInfo xmlns:p15="http://schemas.microsoft.com/office/powerpoint/2012/main" timeZoneBias="480">
          <p15:parentCm authorId="1" idx="8"/>
        </p15:threadingInfo>
      </p:ext>
    </p:extLst>
  </p:cm>
  <p:cm authorId="1" dt="2019-04-14T16:23:25.256" idx="10">
    <p:pos x="10" y="202"/>
    <p:text>For all GOA fisheries basket  samples develop the rates that are not basised but can be a huge amount of variance.  For example in the rockfish program for one of the last trips the estimate based on samples was 886 actual census count at the dock was 33 fish.</p:text>
    <p:extLst>
      <p:ext uri="{C676402C-5697-4E1C-873F-D02D1690AC5C}">
        <p15:threadingInfo xmlns:p15="http://schemas.microsoft.com/office/powerpoint/2012/main" timeZoneBias="480">
          <p15:parentCm authorId="1" idx="8"/>
        </p15:threadingInfo>
      </p:ext>
    </p:extLst>
  </p:cm>
  <p:cm authorId="1" dt="2019-04-14T16:24:24.767" idx="11">
    <p:pos x="10" y="298"/>
    <p:text>The exception is pollock which is based on census counts for all observed trip.</p:text>
    <p:extLst>
      <p:ext uri="{C676402C-5697-4E1C-873F-D02D1690AC5C}">
        <p15:threadingInfo xmlns:p15="http://schemas.microsoft.com/office/powerpoint/2012/main" timeZoneBias="480">
          <p15:parentCm authorId="1" idx="8"/>
        </p15:threadingInfo>
      </p:ext>
    </p:extLst>
  </p:cm>
  <p:cm authorId="1" dt="2019-04-14T16:25:02.987" idx="12">
    <p:pos x="10" y="394"/>
    <p:text>The observed rate is applied to the unobserved portion of the catch.</p:text>
    <p:extLst>
      <p:ext uri="{C676402C-5697-4E1C-873F-D02D1690AC5C}">
        <p15:threadingInfo xmlns:p15="http://schemas.microsoft.com/office/powerpoint/2012/main" timeZoneBias="480">
          <p15:parentCm authorId="1" idx="8"/>
        </p15:threadingInfo>
      </p:ext>
    </p:extLst>
  </p:cm>
  <p:cm authorId="1" dt="2019-04-14T16:28:09.699" idx="13">
    <p:pos x="10" y="490"/>
    <p:text>The other part of the wierdness of the GOA occurs in the pollock fishery when delivering to tenders.  Here baskets samples are used not census counts.  This occurs in the WGOA.  All shorebased deliveries for pollock use census counts.</p:text>
    <p:extLst>
      <p:ext uri="{C676402C-5697-4E1C-873F-D02D1690AC5C}">
        <p15:threadingInfo xmlns:p15="http://schemas.microsoft.com/office/powerpoint/2012/main" timeZoneBias="480">
          <p15:parentCm authorId="1" idx="8"/>
        </p15:threadingInfo>
      </p:ext>
    </p:extLst>
  </p:cm>
  <p:cm authorId="1" dt="2019-04-14T16:31:03.910" idx="14">
    <p:pos x="10" y="586"/>
    <p:text>FOr ATF and Rockfish this is industry collections voluntarily since collections by observers are only for those that fall in the basket.  For pollock deliveries that are observed have tissue samples for genetics collected. Chum is only coming fro observers. I am not sure what the sampling requirements are here - maybe the same as Chinook.</p:text>
    <p:extLst>
      <p:ext uri="{C676402C-5697-4E1C-873F-D02D1690AC5C}">
        <p15:threadingInfo xmlns:p15="http://schemas.microsoft.com/office/powerpoint/2012/main" timeZoneBias="480">
          <p15:parentCm authorId="1" idx="8"/>
        </p15:threadingInfo>
      </p:ext>
    </p:extLst>
  </p:cm>
  <p:cm authorId="1" dt="2019-04-14T16:32:44.463" idx="15">
    <p:pos x="10" y="682"/>
    <p:text>The voluntary census occurs only for CV Rockfish program but these aren't the numbers we live and die by- those are the basket sample extrapolations.  Obviously a rare species via small samples very difficult.</p:text>
    <p:extLst>
      <p:ext uri="{C676402C-5697-4E1C-873F-D02D1690AC5C}">
        <p15:threadingInfo xmlns:p15="http://schemas.microsoft.com/office/powerpoint/2012/main" timeZoneBias="480">
          <p15:parentCm authorId="1" idx="8"/>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924B3-14B7-411B-A897-ECACCFCBF6F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0DF3BD4-3E52-43ED-BFE1-E70F41264E2C}">
      <dgm:prSet custT="1"/>
      <dgm:spPr/>
      <dgm:t>
        <a:bodyPr/>
        <a:lstStyle/>
        <a:p>
          <a:r>
            <a:rPr lang="en-US" sz="1800"/>
            <a:t>IPAs for each sector</a:t>
          </a:r>
        </a:p>
      </dgm:t>
    </dgm:pt>
    <dgm:pt modelId="{22CF67CF-1508-421E-A3E6-A28EAA467F74}" type="parTrans" cxnId="{B9540891-D824-4A0A-A751-C3023737585F}">
      <dgm:prSet/>
      <dgm:spPr/>
      <dgm:t>
        <a:bodyPr/>
        <a:lstStyle/>
        <a:p>
          <a:endParaRPr lang="en-US" sz="2800"/>
        </a:p>
      </dgm:t>
    </dgm:pt>
    <dgm:pt modelId="{4D2F4225-1468-4E0D-928A-07E6CA1D267F}" type="sibTrans" cxnId="{B9540891-D824-4A0A-A751-C3023737585F}">
      <dgm:prSet/>
      <dgm:spPr/>
      <dgm:t>
        <a:bodyPr/>
        <a:lstStyle/>
        <a:p>
          <a:endParaRPr lang="en-US" sz="2800"/>
        </a:p>
      </dgm:t>
    </dgm:pt>
    <dgm:pt modelId="{B9B99A89-7CFF-4D41-B537-8B3B9E8569C3}">
      <dgm:prSet custT="1"/>
      <dgm:spPr/>
      <dgm:t>
        <a:bodyPr/>
        <a:lstStyle/>
        <a:p>
          <a:r>
            <a:rPr lang="en-US" sz="1800"/>
            <a:t>Mothership SSIP</a:t>
          </a:r>
        </a:p>
      </dgm:t>
    </dgm:pt>
    <dgm:pt modelId="{6EDABBDC-332A-488E-8EE6-E4E8A7190AA2}" type="parTrans" cxnId="{C4865C14-48CD-45DF-9C2A-5750E037C032}">
      <dgm:prSet/>
      <dgm:spPr/>
      <dgm:t>
        <a:bodyPr/>
        <a:lstStyle/>
        <a:p>
          <a:endParaRPr lang="en-US" sz="2800"/>
        </a:p>
      </dgm:t>
    </dgm:pt>
    <dgm:pt modelId="{AAC469D0-F463-4E12-9562-B1AA2AB81892}" type="sibTrans" cxnId="{C4865C14-48CD-45DF-9C2A-5750E037C032}">
      <dgm:prSet/>
      <dgm:spPr/>
      <dgm:t>
        <a:bodyPr/>
        <a:lstStyle/>
        <a:p>
          <a:endParaRPr lang="en-US" sz="2800"/>
        </a:p>
      </dgm:t>
    </dgm:pt>
    <dgm:pt modelId="{708BFA43-66EE-4C8A-AF85-68FBF40A41D3}">
      <dgm:prSet custT="1"/>
      <dgm:spPr/>
      <dgm:t>
        <a:bodyPr/>
        <a:lstStyle/>
        <a:p>
          <a:r>
            <a:rPr lang="en-US" sz="1800" dirty="0"/>
            <a:t>CV SSIP</a:t>
          </a:r>
        </a:p>
      </dgm:t>
    </dgm:pt>
    <dgm:pt modelId="{1661BC88-4F49-48EC-AAD1-C1E5D2B6DF3F}" type="parTrans" cxnId="{1B056096-CEAC-447E-BDBC-9520CFE42D24}">
      <dgm:prSet/>
      <dgm:spPr/>
      <dgm:t>
        <a:bodyPr/>
        <a:lstStyle/>
        <a:p>
          <a:endParaRPr lang="en-US" sz="2800"/>
        </a:p>
      </dgm:t>
    </dgm:pt>
    <dgm:pt modelId="{6F180B61-119F-47E7-B1EE-A080C162E7A4}" type="sibTrans" cxnId="{1B056096-CEAC-447E-BDBC-9520CFE42D24}">
      <dgm:prSet/>
      <dgm:spPr/>
      <dgm:t>
        <a:bodyPr/>
        <a:lstStyle/>
        <a:p>
          <a:endParaRPr lang="en-US" sz="2800"/>
        </a:p>
      </dgm:t>
    </dgm:pt>
    <dgm:pt modelId="{C1B91D53-7233-442E-8DA2-E3347F2D24E8}">
      <dgm:prSet custT="1"/>
      <dgm:spPr/>
      <dgm:t>
        <a:bodyPr/>
        <a:lstStyle/>
        <a:p>
          <a:r>
            <a:rPr lang="en-US" sz="1800"/>
            <a:t>CP IPA (includes CDQ)</a:t>
          </a:r>
        </a:p>
      </dgm:t>
    </dgm:pt>
    <dgm:pt modelId="{6A4E858E-4506-4CCC-8DEB-E3C6F9844835}" type="parTrans" cxnId="{A38A22FD-A13E-4923-850E-CA57B314B7E6}">
      <dgm:prSet/>
      <dgm:spPr/>
      <dgm:t>
        <a:bodyPr/>
        <a:lstStyle/>
        <a:p>
          <a:endParaRPr lang="en-US" sz="2800"/>
        </a:p>
      </dgm:t>
    </dgm:pt>
    <dgm:pt modelId="{AA00999E-E816-460A-AE15-4A4A4B08D0FF}" type="sibTrans" cxnId="{A38A22FD-A13E-4923-850E-CA57B314B7E6}">
      <dgm:prSet/>
      <dgm:spPr/>
      <dgm:t>
        <a:bodyPr/>
        <a:lstStyle/>
        <a:p>
          <a:endParaRPr lang="en-US" sz="2800"/>
        </a:p>
      </dgm:t>
    </dgm:pt>
    <dgm:pt modelId="{73CD964C-49A5-4888-A46A-EFBB9B8F96F0}">
      <dgm:prSet custT="1"/>
      <dgm:spPr/>
      <dgm:t>
        <a:bodyPr/>
        <a:lstStyle/>
        <a:p>
          <a:r>
            <a:rPr lang="en-US" sz="1800" dirty="0"/>
            <a:t>Provisions for:</a:t>
          </a:r>
        </a:p>
        <a:p>
          <a:r>
            <a:rPr lang="en-US" sz="1800" dirty="0"/>
            <a:t>Reduce bycatch at all levels of abundance</a:t>
          </a:r>
        </a:p>
        <a:p>
          <a:r>
            <a:rPr lang="en-US" sz="1800" dirty="0"/>
            <a:t>Chum bycatch measures (hot spots)</a:t>
          </a:r>
        </a:p>
        <a:p>
          <a:r>
            <a:rPr lang="en-US" sz="1800" dirty="0"/>
            <a:t>Mandatory excluder usage</a:t>
          </a:r>
        </a:p>
        <a:p>
          <a:r>
            <a:rPr lang="en-US" sz="1800" dirty="0"/>
            <a:t>Additional constraints on high bycatch vessels</a:t>
          </a:r>
        </a:p>
      </dgm:t>
    </dgm:pt>
    <dgm:pt modelId="{0DE932E1-91DA-4BFF-96C8-1F98B6864ABB}" type="parTrans" cxnId="{8FEB5D55-CAC4-4776-8FB7-DCEA760F449B}">
      <dgm:prSet/>
      <dgm:spPr/>
      <dgm:t>
        <a:bodyPr/>
        <a:lstStyle/>
        <a:p>
          <a:endParaRPr lang="en-US" sz="2800"/>
        </a:p>
      </dgm:t>
    </dgm:pt>
    <dgm:pt modelId="{86F817BA-6C17-47B8-9E37-AD32F8A1AA30}" type="sibTrans" cxnId="{8FEB5D55-CAC4-4776-8FB7-DCEA760F449B}">
      <dgm:prSet/>
      <dgm:spPr/>
      <dgm:t>
        <a:bodyPr/>
        <a:lstStyle/>
        <a:p>
          <a:endParaRPr lang="en-US" sz="2800"/>
        </a:p>
      </dgm:t>
    </dgm:pt>
    <dgm:pt modelId="{FE1D6EE0-00FF-4FEC-BD26-E76AA32E17D0}" type="pres">
      <dgm:prSet presAssocID="{F23924B3-14B7-411B-A897-ECACCFCBF6F2}" presName="linear" presStyleCnt="0">
        <dgm:presLayoutVars>
          <dgm:dir/>
          <dgm:animLvl val="lvl"/>
          <dgm:resizeHandles val="exact"/>
        </dgm:presLayoutVars>
      </dgm:prSet>
      <dgm:spPr/>
    </dgm:pt>
    <dgm:pt modelId="{831A3BDF-D9F4-4371-A6C0-AC0DFF490F94}" type="pres">
      <dgm:prSet presAssocID="{A0DF3BD4-3E52-43ED-BFE1-E70F41264E2C}" presName="parentLin" presStyleCnt="0"/>
      <dgm:spPr/>
    </dgm:pt>
    <dgm:pt modelId="{375A6403-C4DC-46ED-B6BE-F5E49FE7FD2E}" type="pres">
      <dgm:prSet presAssocID="{A0DF3BD4-3E52-43ED-BFE1-E70F41264E2C}" presName="parentLeftMargin" presStyleLbl="node1" presStyleIdx="0" presStyleCnt="2"/>
      <dgm:spPr/>
    </dgm:pt>
    <dgm:pt modelId="{4CF3FA8D-A552-41CC-A2FC-FFFDF4E5425A}" type="pres">
      <dgm:prSet presAssocID="{A0DF3BD4-3E52-43ED-BFE1-E70F41264E2C}" presName="parentText" presStyleLbl="node1" presStyleIdx="0" presStyleCnt="2">
        <dgm:presLayoutVars>
          <dgm:chMax val="0"/>
          <dgm:bulletEnabled val="1"/>
        </dgm:presLayoutVars>
      </dgm:prSet>
      <dgm:spPr/>
    </dgm:pt>
    <dgm:pt modelId="{B0B0A7BE-5AAB-49C1-A2BC-7E90C99D1CD0}" type="pres">
      <dgm:prSet presAssocID="{A0DF3BD4-3E52-43ED-BFE1-E70F41264E2C}" presName="negativeSpace" presStyleCnt="0"/>
      <dgm:spPr/>
    </dgm:pt>
    <dgm:pt modelId="{84985154-EB34-4929-841F-3A38700B7B03}" type="pres">
      <dgm:prSet presAssocID="{A0DF3BD4-3E52-43ED-BFE1-E70F41264E2C}" presName="childText" presStyleLbl="conFgAcc1" presStyleIdx="0" presStyleCnt="2">
        <dgm:presLayoutVars>
          <dgm:bulletEnabled val="1"/>
        </dgm:presLayoutVars>
      </dgm:prSet>
      <dgm:spPr/>
    </dgm:pt>
    <dgm:pt modelId="{389EEE4E-D673-483E-8CB1-AF669710A9DF}" type="pres">
      <dgm:prSet presAssocID="{4D2F4225-1468-4E0D-928A-07E6CA1D267F}" presName="spaceBetweenRectangles" presStyleCnt="0"/>
      <dgm:spPr/>
    </dgm:pt>
    <dgm:pt modelId="{64BAE4C3-8B93-4E8A-B252-6A6FF3BABE31}" type="pres">
      <dgm:prSet presAssocID="{73CD964C-49A5-4888-A46A-EFBB9B8F96F0}" presName="parentLin" presStyleCnt="0"/>
      <dgm:spPr/>
    </dgm:pt>
    <dgm:pt modelId="{E3C1B7F5-186E-480C-8AFD-5F3F810FD07B}" type="pres">
      <dgm:prSet presAssocID="{73CD964C-49A5-4888-A46A-EFBB9B8F96F0}" presName="parentLeftMargin" presStyleLbl="node1" presStyleIdx="0" presStyleCnt="2"/>
      <dgm:spPr/>
    </dgm:pt>
    <dgm:pt modelId="{E0D42884-753B-45B8-99FE-FD02F6C22252}" type="pres">
      <dgm:prSet presAssocID="{73CD964C-49A5-4888-A46A-EFBB9B8F96F0}" presName="parentText" presStyleLbl="node1" presStyleIdx="1" presStyleCnt="2" custScaleX="116187" custScaleY="1172472" custLinFactY="139209" custLinFactNeighborX="-16325" custLinFactNeighborY="200000">
        <dgm:presLayoutVars>
          <dgm:chMax val="0"/>
          <dgm:bulletEnabled val="1"/>
        </dgm:presLayoutVars>
      </dgm:prSet>
      <dgm:spPr/>
    </dgm:pt>
    <dgm:pt modelId="{14EE4201-34FB-46A1-B322-8CEAEEC621EB}" type="pres">
      <dgm:prSet presAssocID="{73CD964C-49A5-4888-A46A-EFBB9B8F96F0}" presName="negativeSpace" presStyleCnt="0"/>
      <dgm:spPr/>
    </dgm:pt>
    <dgm:pt modelId="{96D99230-45F7-48BA-BAEC-8186FD62EDC6}" type="pres">
      <dgm:prSet presAssocID="{73CD964C-49A5-4888-A46A-EFBB9B8F96F0}" presName="childText" presStyleLbl="conFgAcc1" presStyleIdx="1" presStyleCnt="2" custScaleY="620772">
        <dgm:presLayoutVars>
          <dgm:bulletEnabled val="1"/>
        </dgm:presLayoutVars>
      </dgm:prSet>
      <dgm:spPr/>
    </dgm:pt>
  </dgm:ptLst>
  <dgm:cxnLst>
    <dgm:cxn modelId="{C4865C14-48CD-45DF-9C2A-5750E037C032}" srcId="{A0DF3BD4-3E52-43ED-BFE1-E70F41264E2C}" destId="{B9B99A89-7CFF-4D41-B537-8B3B9E8569C3}" srcOrd="0" destOrd="0" parTransId="{6EDABBDC-332A-488E-8EE6-E4E8A7190AA2}" sibTransId="{AAC469D0-F463-4E12-9562-B1AA2AB81892}"/>
    <dgm:cxn modelId="{1C69A030-0676-441F-9509-F9DC4899F844}" type="presOf" srcId="{A0DF3BD4-3E52-43ED-BFE1-E70F41264E2C}" destId="{375A6403-C4DC-46ED-B6BE-F5E49FE7FD2E}" srcOrd="0" destOrd="0" presId="urn:microsoft.com/office/officeart/2005/8/layout/list1"/>
    <dgm:cxn modelId="{40833E37-0DFF-43EB-AD72-12FB44E35A76}" type="presOf" srcId="{B9B99A89-7CFF-4D41-B537-8B3B9E8569C3}" destId="{84985154-EB34-4929-841F-3A38700B7B03}" srcOrd="0" destOrd="0" presId="urn:microsoft.com/office/officeart/2005/8/layout/list1"/>
    <dgm:cxn modelId="{5C303461-1EE9-4077-8FDD-D2414B13DA11}" type="presOf" srcId="{73CD964C-49A5-4888-A46A-EFBB9B8F96F0}" destId="{E3C1B7F5-186E-480C-8AFD-5F3F810FD07B}" srcOrd="0" destOrd="0" presId="urn:microsoft.com/office/officeart/2005/8/layout/list1"/>
    <dgm:cxn modelId="{62618A51-C874-4D63-9BA7-308BA6A6BD6E}" type="presOf" srcId="{708BFA43-66EE-4C8A-AF85-68FBF40A41D3}" destId="{84985154-EB34-4929-841F-3A38700B7B03}" srcOrd="0" destOrd="1" presId="urn:microsoft.com/office/officeart/2005/8/layout/list1"/>
    <dgm:cxn modelId="{DA729A74-77A3-469A-A4CF-8AABC1841F95}" type="presOf" srcId="{F23924B3-14B7-411B-A897-ECACCFCBF6F2}" destId="{FE1D6EE0-00FF-4FEC-BD26-E76AA32E17D0}" srcOrd="0" destOrd="0" presId="urn:microsoft.com/office/officeart/2005/8/layout/list1"/>
    <dgm:cxn modelId="{8FEB5D55-CAC4-4776-8FB7-DCEA760F449B}" srcId="{F23924B3-14B7-411B-A897-ECACCFCBF6F2}" destId="{73CD964C-49A5-4888-A46A-EFBB9B8F96F0}" srcOrd="1" destOrd="0" parTransId="{0DE932E1-91DA-4BFF-96C8-1F98B6864ABB}" sibTransId="{86F817BA-6C17-47B8-9E37-AD32F8A1AA30}"/>
    <dgm:cxn modelId="{B9540891-D824-4A0A-A751-C3023737585F}" srcId="{F23924B3-14B7-411B-A897-ECACCFCBF6F2}" destId="{A0DF3BD4-3E52-43ED-BFE1-E70F41264E2C}" srcOrd="0" destOrd="0" parTransId="{22CF67CF-1508-421E-A3E6-A28EAA467F74}" sibTransId="{4D2F4225-1468-4E0D-928A-07E6CA1D267F}"/>
    <dgm:cxn modelId="{1B056096-CEAC-447E-BDBC-9520CFE42D24}" srcId="{A0DF3BD4-3E52-43ED-BFE1-E70F41264E2C}" destId="{708BFA43-66EE-4C8A-AF85-68FBF40A41D3}" srcOrd="1" destOrd="0" parTransId="{1661BC88-4F49-48EC-AAD1-C1E5D2B6DF3F}" sibTransId="{6F180B61-119F-47E7-B1EE-A080C162E7A4}"/>
    <dgm:cxn modelId="{820125BF-AC7B-4C51-9B79-614D4D832A5E}" type="presOf" srcId="{C1B91D53-7233-442E-8DA2-E3347F2D24E8}" destId="{84985154-EB34-4929-841F-3A38700B7B03}" srcOrd="0" destOrd="2" presId="urn:microsoft.com/office/officeart/2005/8/layout/list1"/>
    <dgm:cxn modelId="{133AEBEF-E627-4B3F-92A4-CF39A81BD32B}" type="presOf" srcId="{73CD964C-49A5-4888-A46A-EFBB9B8F96F0}" destId="{E0D42884-753B-45B8-99FE-FD02F6C22252}" srcOrd="1" destOrd="0" presId="urn:microsoft.com/office/officeart/2005/8/layout/list1"/>
    <dgm:cxn modelId="{7A53D1FB-9716-401F-ABFD-6D4687EC1025}" type="presOf" srcId="{A0DF3BD4-3E52-43ED-BFE1-E70F41264E2C}" destId="{4CF3FA8D-A552-41CC-A2FC-FFFDF4E5425A}" srcOrd="1" destOrd="0" presId="urn:microsoft.com/office/officeart/2005/8/layout/list1"/>
    <dgm:cxn modelId="{A38A22FD-A13E-4923-850E-CA57B314B7E6}" srcId="{A0DF3BD4-3E52-43ED-BFE1-E70F41264E2C}" destId="{C1B91D53-7233-442E-8DA2-E3347F2D24E8}" srcOrd="2" destOrd="0" parTransId="{6A4E858E-4506-4CCC-8DEB-E3C6F9844835}" sibTransId="{AA00999E-E816-460A-AE15-4A4A4B08D0FF}"/>
    <dgm:cxn modelId="{6DC756BE-853E-489E-BC8B-14C76BDC798B}" type="presParOf" srcId="{FE1D6EE0-00FF-4FEC-BD26-E76AA32E17D0}" destId="{831A3BDF-D9F4-4371-A6C0-AC0DFF490F94}" srcOrd="0" destOrd="0" presId="urn:microsoft.com/office/officeart/2005/8/layout/list1"/>
    <dgm:cxn modelId="{1AA911A8-A44E-4021-8D7B-D201ED52FEE8}" type="presParOf" srcId="{831A3BDF-D9F4-4371-A6C0-AC0DFF490F94}" destId="{375A6403-C4DC-46ED-B6BE-F5E49FE7FD2E}" srcOrd="0" destOrd="0" presId="urn:microsoft.com/office/officeart/2005/8/layout/list1"/>
    <dgm:cxn modelId="{5D8A046A-3849-4119-8813-9B1827BFA8F5}" type="presParOf" srcId="{831A3BDF-D9F4-4371-A6C0-AC0DFF490F94}" destId="{4CF3FA8D-A552-41CC-A2FC-FFFDF4E5425A}" srcOrd="1" destOrd="0" presId="urn:microsoft.com/office/officeart/2005/8/layout/list1"/>
    <dgm:cxn modelId="{589F4311-F95C-4471-8228-ECD0367A4A9A}" type="presParOf" srcId="{FE1D6EE0-00FF-4FEC-BD26-E76AA32E17D0}" destId="{B0B0A7BE-5AAB-49C1-A2BC-7E90C99D1CD0}" srcOrd="1" destOrd="0" presId="urn:microsoft.com/office/officeart/2005/8/layout/list1"/>
    <dgm:cxn modelId="{DD96E1A6-84E6-45FA-A6D9-DBC01998B197}" type="presParOf" srcId="{FE1D6EE0-00FF-4FEC-BD26-E76AA32E17D0}" destId="{84985154-EB34-4929-841F-3A38700B7B03}" srcOrd="2" destOrd="0" presId="urn:microsoft.com/office/officeart/2005/8/layout/list1"/>
    <dgm:cxn modelId="{00330D47-4BCB-4D81-ADF2-0D0F35BE4A0E}" type="presParOf" srcId="{FE1D6EE0-00FF-4FEC-BD26-E76AA32E17D0}" destId="{389EEE4E-D673-483E-8CB1-AF669710A9DF}" srcOrd="3" destOrd="0" presId="urn:microsoft.com/office/officeart/2005/8/layout/list1"/>
    <dgm:cxn modelId="{96CF063E-FF49-4EB0-9E6F-2340BDFBED4A}" type="presParOf" srcId="{FE1D6EE0-00FF-4FEC-BD26-E76AA32E17D0}" destId="{64BAE4C3-8B93-4E8A-B252-6A6FF3BABE31}" srcOrd="4" destOrd="0" presId="urn:microsoft.com/office/officeart/2005/8/layout/list1"/>
    <dgm:cxn modelId="{440B3160-ED93-4F04-AAF4-AF711F905D50}" type="presParOf" srcId="{64BAE4C3-8B93-4E8A-B252-6A6FF3BABE31}" destId="{E3C1B7F5-186E-480C-8AFD-5F3F810FD07B}" srcOrd="0" destOrd="0" presId="urn:microsoft.com/office/officeart/2005/8/layout/list1"/>
    <dgm:cxn modelId="{37CCBF17-4CE9-4AD3-881A-5CACC0C1909A}" type="presParOf" srcId="{64BAE4C3-8B93-4E8A-B252-6A6FF3BABE31}" destId="{E0D42884-753B-45B8-99FE-FD02F6C22252}" srcOrd="1" destOrd="0" presId="urn:microsoft.com/office/officeart/2005/8/layout/list1"/>
    <dgm:cxn modelId="{BAD17DB0-DCC3-408A-9E11-5D576DFC22C5}" type="presParOf" srcId="{FE1D6EE0-00FF-4FEC-BD26-E76AA32E17D0}" destId="{14EE4201-34FB-46A1-B322-8CEAEEC621EB}" srcOrd="5" destOrd="0" presId="urn:microsoft.com/office/officeart/2005/8/layout/list1"/>
    <dgm:cxn modelId="{46CAEC3F-E275-4C97-A989-F9F61D0BD1E4}" type="presParOf" srcId="{FE1D6EE0-00FF-4FEC-BD26-E76AA32E17D0}" destId="{96D99230-45F7-48BA-BAEC-8186FD62EDC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85154-EB34-4929-841F-3A38700B7B03}">
      <dsp:nvSpPr>
        <dsp:cNvPr id="0" name=""/>
        <dsp:cNvSpPr/>
      </dsp:nvSpPr>
      <dsp:spPr>
        <a:xfrm>
          <a:off x="0" y="173450"/>
          <a:ext cx="5930265" cy="107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0254" tIns="104140" rIns="4602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Mothership SSIP</a:t>
          </a:r>
        </a:p>
        <a:p>
          <a:pPr marL="171450" lvl="1" indent="-171450" algn="l" defTabSz="800100">
            <a:lnSpc>
              <a:spcPct val="90000"/>
            </a:lnSpc>
            <a:spcBef>
              <a:spcPct val="0"/>
            </a:spcBef>
            <a:spcAft>
              <a:spcPct val="15000"/>
            </a:spcAft>
            <a:buChar char="•"/>
          </a:pPr>
          <a:r>
            <a:rPr lang="en-US" sz="1800" kern="1200" dirty="0"/>
            <a:t>CV SSIP</a:t>
          </a:r>
        </a:p>
        <a:p>
          <a:pPr marL="171450" lvl="1" indent="-171450" algn="l" defTabSz="800100">
            <a:lnSpc>
              <a:spcPct val="90000"/>
            </a:lnSpc>
            <a:spcBef>
              <a:spcPct val="0"/>
            </a:spcBef>
            <a:spcAft>
              <a:spcPct val="15000"/>
            </a:spcAft>
            <a:buChar char="•"/>
          </a:pPr>
          <a:r>
            <a:rPr lang="en-US" sz="1800" kern="1200"/>
            <a:t>CP IPA (includes CDQ)</a:t>
          </a:r>
        </a:p>
      </dsp:txBody>
      <dsp:txXfrm>
        <a:off x="0" y="173450"/>
        <a:ext cx="5930265" cy="1071000"/>
      </dsp:txXfrm>
    </dsp:sp>
    <dsp:sp modelId="{4CF3FA8D-A552-41CC-A2FC-FFFDF4E5425A}">
      <dsp:nvSpPr>
        <dsp:cNvPr id="0" name=""/>
        <dsp:cNvSpPr/>
      </dsp:nvSpPr>
      <dsp:spPr>
        <a:xfrm>
          <a:off x="296513" y="99650"/>
          <a:ext cx="4151185" cy="147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905" tIns="0" rIns="156905" bIns="0" numCol="1" spcCol="1270" anchor="ctr" anchorCtr="0">
          <a:noAutofit/>
        </a:bodyPr>
        <a:lstStyle/>
        <a:p>
          <a:pPr marL="0" lvl="0" indent="0" algn="l" defTabSz="800100">
            <a:lnSpc>
              <a:spcPct val="90000"/>
            </a:lnSpc>
            <a:spcBef>
              <a:spcPct val="0"/>
            </a:spcBef>
            <a:spcAft>
              <a:spcPct val="35000"/>
            </a:spcAft>
            <a:buNone/>
          </a:pPr>
          <a:r>
            <a:rPr lang="en-US" sz="1800" kern="1200"/>
            <a:t>IPAs for each sector</a:t>
          </a:r>
        </a:p>
      </dsp:txBody>
      <dsp:txXfrm>
        <a:off x="303718" y="106855"/>
        <a:ext cx="4136775" cy="133190"/>
      </dsp:txXfrm>
    </dsp:sp>
    <dsp:sp modelId="{96D99230-45F7-48BA-BAEC-8186FD62EDC6}">
      <dsp:nvSpPr>
        <dsp:cNvPr id="0" name=""/>
        <dsp:cNvSpPr/>
      </dsp:nvSpPr>
      <dsp:spPr>
        <a:xfrm>
          <a:off x="0" y="2928219"/>
          <a:ext cx="5930265" cy="782172"/>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42884-753B-45B8-99FE-FD02F6C22252}">
      <dsp:nvSpPr>
        <dsp:cNvPr id="0" name=""/>
        <dsp:cNvSpPr/>
      </dsp:nvSpPr>
      <dsp:spPr>
        <a:xfrm>
          <a:off x="247865" y="1772123"/>
          <a:ext cx="4818427" cy="17305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905" tIns="0" rIns="156905" bIns="0" numCol="1" spcCol="1270" anchor="ctr" anchorCtr="0">
          <a:noAutofit/>
        </a:bodyPr>
        <a:lstStyle/>
        <a:p>
          <a:pPr marL="0" lvl="0" indent="0" algn="l" defTabSz="800100">
            <a:lnSpc>
              <a:spcPct val="90000"/>
            </a:lnSpc>
            <a:spcBef>
              <a:spcPct val="0"/>
            </a:spcBef>
            <a:spcAft>
              <a:spcPct val="35000"/>
            </a:spcAft>
            <a:buNone/>
          </a:pPr>
          <a:r>
            <a:rPr lang="en-US" sz="1800" kern="1200" dirty="0"/>
            <a:t>Provisions for:</a:t>
          </a:r>
        </a:p>
        <a:p>
          <a:pPr marL="0" lvl="0" indent="0" algn="l" defTabSz="800100">
            <a:lnSpc>
              <a:spcPct val="90000"/>
            </a:lnSpc>
            <a:spcBef>
              <a:spcPct val="0"/>
            </a:spcBef>
            <a:spcAft>
              <a:spcPct val="35000"/>
            </a:spcAft>
            <a:buNone/>
          </a:pPr>
          <a:r>
            <a:rPr lang="en-US" sz="1800" kern="1200" dirty="0"/>
            <a:t>Reduce bycatch at all levels of abundance</a:t>
          </a:r>
        </a:p>
        <a:p>
          <a:pPr marL="0" lvl="0" indent="0" algn="l" defTabSz="800100">
            <a:lnSpc>
              <a:spcPct val="90000"/>
            </a:lnSpc>
            <a:spcBef>
              <a:spcPct val="0"/>
            </a:spcBef>
            <a:spcAft>
              <a:spcPct val="35000"/>
            </a:spcAft>
            <a:buNone/>
          </a:pPr>
          <a:r>
            <a:rPr lang="en-US" sz="1800" kern="1200" dirty="0"/>
            <a:t>Chum bycatch measures (hot spots)</a:t>
          </a:r>
        </a:p>
        <a:p>
          <a:pPr marL="0" lvl="0" indent="0" algn="l" defTabSz="800100">
            <a:lnSpc>
              <a:spcPct val="90000"/>
            </a:lnSpc>
            <a:spcBef>
              <a:spcPct val="0"/>
            </a:spcBef>
            <a:spcAft>
              <a:spcPct val="35000"/>
            </a:spcAft>
            <a:buNone/>
          </a:pPr>
          <a:r>
            <a:rPr lang="en-US" sz="1800" kern="1200" dirty="0"/>
            <a:t>Mandatory excluder usage</a:t>
          </a:r>
        </a:p>
        <a:p>
          <a:pPr marL="0" lvl="0" indent="0" algn="l" defTabSz="800100">
            <a:lnSpc>
              <a:spcPct val="90000"/>
            </a:lnSpc>
            <a:spcBef>
              <a:spcPct val="0"/>
            </a:spcBef>
            <a:spcAft>
              <a:spcPct val="35000"/>
            </a:spcAft>
            <a:buNone/>
          </a:pPr>
          <a:r>
            <a:rPr lang="en-US" sz="1800" kern="1200" dirty="0"/>
            <a:t>Additional constraints on high bycatch vessels</a:t>
          </a:r>
        </a:p>
      </dsp:txBody>
      <dsp:txXfrm>
        <a:off x="332344" y="1856602"/>
        <a:ext cx="4649469" cy="15616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97187"/>
            <a:ext cx="854964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45740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84843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70633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Title 1"/>
          <p:cNvSpPr>
            <a:spLocks noGrp="1"/>
          </p:cNvSpPr>
          <p:nvPr>
            <p:ph type="ctrTitle"/>
          </p:nvPr>
        </p:nvSpPr>
        <p:spPr>
          <a:xfrm>
            <a:off x="1131570" y="1923632"/>
            <a:ext cx="7795260" cy="1946769"/>
          </a:xfrm>
        </p:spPr>
        <p:txBody>
          <a:bodyPr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131570" y="3874348"/>
            <a:ext cx="7795260" cy="731520"/>
          </a:xfrm>
        </p:spPr>
        <p:txBody>
          <a:bodyPr>
            <a:normAutofit/>
          </a:bodyPr>
          <a:lstStyle>
            <a:lvl1pPr marL="0" indent="0" algn="l">
              <a:buNone/>
              <a:defRPr sz="165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a:xfrm>
            <a:off x="6525388" y="4601950"/>
            <a:ext cx="2401443" cy="399618"/>
          </a:xfrm>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1131570" y="4612102"/>
            <a:ext cx="5280660" cy="389467"/>
          </a:xfrm>
        </p:spPr>
        <p:txBody>
          <a:bodyPr/>
          <a:lstStyle/>
          <a:p>
            <a:endParaRPr lang="en-US" dirty="0"/>
          </a:p>
        </p:txBody>
      </p:sp>
      <p:sp>
        <p:nvSpPr>
          <p:cNvPr id="6" name="Slide Number Placeholder 5"/>
          <p:cNvSpPr>
            <a:spLocks noGrp="1"/>
          </p:cNvSpPr>
          <p:nvPr>
            <p:ph type="sldNum" sz="quarter" idx="12"/>
          </p:nvPr>
        </p:nvSpPr>
        <p:spPr>
          <a:xfrm>
            <a:off x="6663690" y="1526257"/>
            <a:ext cx="2263140" cy="38946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24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41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Title 1"/>
          <p:cNvSpPr>
            <a:spLocks noGrp="1"/>
          </p:cNvSpPr>
          <p:nvPr>
            <p:ph type="title"/>
          </p:nvPr>
        </p:nvSpPr>
        <p:spPr>
          <a:xfrm>
            <a:off x="565786" y="803769"/>
            <a:ext cx="8926829" cy="2988731"/>
          </a:xfrm>
        </p:spPr>
        <p:txBody>
          <a:bodyPr anchor="b">
            <a:normAutofit/>
          </a:bodyPr>
          <a:lstStyle>
            <a:lvl1pPr algn="r">
              <a:defRPr sz="3300"/>
            </a:lvl1pPr>
          </a:lstStyle>
          <a:p>
            <a:r>
              <a:rPr lang="en-US"/>
              <a:t>Click to edit Master title style</a:t>
            </a:r>
            <a:endParaRPr lang="en-US" dirty="0"/>
          </a:p>
        </p:txBody>
      </p:sp>
      <p:sp>
        <p:nvSpPr>
          <p:cNvPr id="3" name="Text Placeholder 2"/>
          <p:cNvSpPr>
            <a:spLocks noGrp="1"/>
          </p:cNvSpPr>
          <p:nvPr>
            <p:ph type="body" idx="1"/>
          </p:nvPr>
        </p:nvSpPr>
        <p:spPr>
          <a:xfrm>
            <a:off x="845185" y="3884507"/>
            <a:ext cx="8654415" cy="1019387"/>
          </a:xfrm>
        </p:spPr>
        <p:txBody>
          <a:bodyPr>
            <a:normAutofit/>
          </a:bodyPr>
          <a:lstStyle>
            <a:lvl1pPr marL="0" indent="0" algn="r">
              <a:buNone/>
              <a:defRPr sz="1815">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6923" y="406400"/>
            <a:ext cx="2401443" cy="389467"/>
          </a:xfrm>
        </p:spPr>
        <p:txBody>
          <a:bodyPr/>
          <a:lstStyle>
            <a:lvl1pPr algn="r">
              <a:defRPr/>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565785" y="406402"/>
            <a:ext cx="5767981" cy="388336"/>
          </a:xfrm>
        </p:spPr>
        <p:txBody>
          <a:bodyPr/>
          <a:lstStyle/>
          <a:p>
            <a:endParaRPr lang="en-US" dirty="0"/>
          </a:p>
        </p:txBody>
      </p:sp>
      <p:sp>
        <p:nvSpPr>
          <p:cNvPr id="6" name="Slide Number Placeholder 5"/>
          <p:cNvSpPr>
            <a:spLocks noGrp="1"/>
          </p:cNvSpPr>
          <p:nvPr>
            <p:ph type="sldNum" sz="quarter" idx="12"/>
          </p:nvPr>
        </p:nvSpPr>
        <p:spPr>
          <a:xfrm>
            <a:off x="8961523" y="406400"/>
            <a:ext cx="531092" cy="38946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58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340863"/>
            <a:ext cx="4400550" cy="42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340863"/>
            <a:ext cx="4400550" cy="42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97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88870" y="812800"/>
            <a:ext cx="7103745" cy="1381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4388" y="2329389"/>
            <a:ext cx="4190993" cy="878839"/>
          </a:xfrm>
        </p:spPr>
        <p:txBody>
          <a:bodyPr anchor="b">
            <a:normAutofit/>
          </a:bodyPr>
          <a:lstStyle>
            <a:lvl1pPr marL="0" indent="0">
              <a:buNone/>
              <a:defRPr sz="231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565786" y="3341511"/>
            <a:ext cx="4382214" cy="3291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80660" y="2329389"/>
            <a:ext cx="4211955" cy="878839"/>
          </a:xfrm>
        </p:spPr>
        <p:txBody>
          <a:bodyPr anchor="b">
            <a:normAutofit/>
          </a:bodyPr>
          <a:lstStyle>
            <a:lvl1pPr marL="0" indent="0">
              <a:buNone/>
              <a:defRPr sz="231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3341511"/>
            <a:ext cx="4400550" cy="3291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929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871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57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785" y="1625600"/>
            <a:ext cx="3394710" cy="1706880"/>
          </a:xfrm>
        </p:spPr>
        <p:txBody>
          <a:bodyPr anchor="b"/>
          <a:lstStyle>
            <a:lvl1pPr algn="l">
              <a:defRPr sz="2640"/>
            </a:lvl1pPr>
          </a:lstStyle>
          <a:p>
            <a:r>
              <a:rPr lang="en-US"/>
              <a:t>Click to edit Master title style</a:t>
            </a:r>
            <a:endParaRPr lang="en-US" dirty="0"/>
          </a:p>
        </p:txBody>
      </p:sp>
      <p:sp>
        <p:nvSpPr>
          <p:cNvPr id="3" name="Content Placeholder 2"/>
          <p:cNvSpPr>
            <a:spLocks noGrp="1"/>
          </p:cNvSpPr>
          <p:nvPr>
            <p:ph idx="1"/>
          </p:nvPr>
        </p:nvSpPr>
        <p:spPr>
          <a:xfrm>
            <a:off x="4121355" y="796543"/>
            <a:ext cx="5371260" cy="58367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5785" y="3332479"/>
            <a:ext cx="3394710" cy="330078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38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495425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785" y="1625600"/>
            <a:ext cx="5670423" cy="1706880"/>
          </a:xfrm>
        </p:spPr>
        <p:txBody>
          <a:bodyPr anchor="b"/>
          <a:lstStyle>
            <a:lvl1pPr algn="l">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85521" y="801324"/>
            <a:ext cx="3007094" cy="5831939"/>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65785" y="3332479"/>
            <a:ext cx="5670423" cy="330078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096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766" y="5010518"/>
            <a:ext cx="8928178" cy="873979"/>
          </a:xfrm>
        </p:spPr>
        <p:txBody>
          <a:bodyPr anchor="b"/>
          <a:lstStyle>
            <a:lvl1pPr algn="l">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2425" y="1004202"/>
            <a:ext cx="8928018" cy="3710038"/>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65785" y="5884497"/>
            <a:ext cx="8926830" cy="748767"/>
          </a:xfrm>
        </p:spPr>
        <p:txBody>
          <a:bodyPr/>
          <a:lstStyle>
            <a:lvl1pPr marL="0" indent="0" algn="l">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154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Title 1"/>
          <p:cNvSpPr>
            <a:spLocks noGrp="1"/>
          </p:cNvSpPr>
          <p:nvPr>
            <p:ph type="title"/>
          </p:nvPr>
        </p:nvSpPr>
        <p:spPr>
          <a:xfrm>
            <a:off x="565785" y="803768"/>
            <a:ext cx="8926830" cy="2989298"/>
          </a:xfrm>
        </p:spPr>
        <p:txBody>
          <a:bodyPr anchor="ctr"/>
          <a:lstStyle>
            <a:lvl1pPr algn="l">
              <a:defRPr sz="2640"/>
            </a:lvl1pPr>
          </a:lstStyle>
          <a:p>
            <a:r>
              <a:rPr lang="en-US"/>
              <a:t>Click to edit Master title style</a:t>
            </a:r>
            <a:endParaRPr lang="en-US" dirty="0"/>
          </a:p>
        </p:txBody>
      </p:sp>
      <p:sp>
        <p:nvSpPr>
          <p:cNvPr id="4" name="Text Placeholder 3"/>
          <p:cNvSpPr>
            <a:spLocks noGrp="1"/>
          </p:cNvSpPr>
          <p:nvPr>
            <p:ph type="body" sz="half" idx="2"/>
          </p:nvPr>
        </p:nvSpPr>
        <p:spPr>
          <a:xfrm>
            <a:off x="845185" y="3892409"/>
            <a:ext cx="8357676" cy="1065671"/>
          </a:xfrm>
        </p:spPr>
        <p:txBody>
          <a:bodyPr anchor="ct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6446923" y="406400"/>
            <a:ext cx="2401443" cy="389467"/>
          </a:xfrm>
        </p:spPr>
        <p:txBody>
          <a:bodyPr/>
          <a:lstStyle>
            <a:lvl1pPr algn="r">
              <a:defRPr/>
            </a:lvl1p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a:xfrm>
            <a:off x="565785" y="405271"/>
            <a:ext cx="5767981" cy="389467"/>
          </a:xfrm>
        </p:spPr>
        <p:txBody>
          <a:bodyPr/>
          <a:lstStyle/>
          <a:p>
            <a:endParaRPr lang="en-US" dirty="0"/>
          </a:p>
        </p:txBody>
      </p:sp>
      <p:sp>
        <p:nvSpPr>
          <p:cNvPr id="7" name="Slide Number Placeholder 6"/>
          <p:cNvSpPr>
            <a:spLocks noGrp="1"/>
          </p:cNvSpPr>
          <p:nvPr>
            <p:ph type="sldNum" sz="quarter" idx="12"/>
          </p:nvPr>
        </p:nvSpPr>
        <p:spPr>
          <a:xfrm>
            <a:off x="8961523" y="406400"/>
            <a:ext cx="531092" cy="38946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318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Title 1"/>
          <p:cNvSpPr>
            <a:spLocks noGrp="1"/>
          </p:cNvSpPr>
          <p:nvPr>
            <p:ph type="title"/>
          </p:nvPr>
        </p:nvSpPr>
        <p:spPr>
          <a:xfrm>
            <a:off x="845186" y="803769"/>
            <a:ext cx="8375015" cy="2778128"/>
          </a:xfrm>
        </p:spPr>
        <p:txBody>
          <a:bodyPr anchor="ctr"/>
          <a:lstStyle>
            <a:lvl1pPr algn="l">
              <a:defRPr sz="2640"/>
            </a:lvl1pPr>
          </a:lstStyle>
          <a:p>
            <a:r>
              <a:rPr lang="en-US"/>
              <a:t>Click to edit Master title style</a:t>
            </a:r>
            <a:endParaRPr lang="en-US" dirty="0"/>
          </a:p>
        </p:txBody>
      </p:sp>
      <p:sp>
        <p:nvSpPr>
          <p:cNvPr id="12" name="Text Placeholder 3"/>
          <p:cNvSpPr>
            <a:spLocks noGrp="1"/>
          </p:cNvSpPr>
          <p:nvPr>
            <p:ph type="body" sz="half" idx="13"/>
          </p:nvPr>
        </p:nvSpPr>
        <p:spPr>
          <a:xfrm>
            <a:off x="1075689" y="3589927"/>
            <a:ext cx="7914007" cy="474073"/>
          </a:xfrm>
        </p:spPr>
        <p:txBody>
          <a:bodyPr anchor="t">
            <a:normAutofit/>
          </a:bodyPr>
          <a:lstStyle>
            <a:lvl1pPr marL="0" indent="0">
              <a:buNone/>
              <a:defRPr sz="1155"/>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4" name="Text Placeholder 3"/>
          <p:cNvSpPr>
            <a:spLocks noGrp="1"/>
          </p:cNvSpPr>
          <p:nvPr>
            <p:ph type="body" sz="half" idx="2"/>
          </p:nvPr>
        </p:nvSpPr>
        <p:spPr>
          <a:xfrm>
            <a:off x="845186" y="4223853"/>
            <a:ext cx="8375015" cy="725196"/>
          </a:xfrm>
        </p:spPr>
        <p:txBody>
          <a:bodyPr anchor="ctr">
            <a:normAutofit/>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6446923" y="406400"/>
            <a:ext cx="2401443" cy="389467"/>
          </a:xfrm>
        </p:spPr>
        <p:txBody>
          <a:bodyPr/>
          <a:lstStyle>
            <a:lvl1pPr algn="r">
              <a:defRPr/>
            </a:lvl1p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a:xfrm>
            <a:off x="565785" y="405271"/>
            <a:ext cx="5767981" cy="389467"/>
          </a:xfrm>
        </p:spPr>
        <p:txBody>
          <a:bodyPr/>
          <a:lstStyle/>
          <a:p>
            <a:endParaRPr lang="en-US" dirty="0"/>
          </a:p>
        </p:txBody>
      </p:sp>
      <p:sp>
        <p:nvSpPr>
          <p:cNvPr id="7" name="Slide Number Placeholder 6"/>
          <p:cNvSpPr>
            <a:spLocks noGrp="1"/>
          </p:cNvSpPr>
          <p:nvPr>
            <p:ph type="sldNum" sz="quarter" idx="12"/>
          </p:nvPr>
        </p:nvSpPr>
        <p:spPr>
          <a:xfrm>
            <a:off x="8961523" y="406400"/>
            <a:ext cx="531092" cy="389467"/>
          </a:xfrm>
        </p:spPr>
        <p:txBody>
          <a:bodyPr/>
          <a:lstStyle/>
          <a:p>
            <a:fld id="{D57F1E4F-1CFF-5643-939E-217C01CDF565}" type="slidenum">
              <a:rPr lang="en-US" smtClean="0"/>
              <a:pPr/>
              <a:t>‹#›</a:t>
            </a:fld>
            <a:endParaRPr lang="en-US" dirty="0"/>
          </a:p>
        </p:txBody>
      </p:sp>
      <p:sp>
        <p:nvSpPr>
          <p:cNvPr id="9" name="TextBox 8"/>
          <p:cNvSpPr txBox="1"/>
          <p:nvPr/>
        </p:nvSpPr>
        <p:spPr>
          <a:xfrm>
            <a:off x="392906" y="995680"/>
            <a:ext cx="502920" cy="623761"/>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00" dirty="0">
                <a:solidFill>
                  <a:schemeClr val="tx1"/>
                </a:solidFill>
                <a:effectLst/>
              </a:rPr>
              <a:t>“</a:t>
            </a:r>
          </a:p>
        </p:txBody>
      </p:sp>
      <p:sp>
        <p:nvSpPr>
          <p:cNvPr id="10" name="TextBox 9"/>
          <p:cNvSpPr txBox="1"/>
          <p:nvPr/>
        </p:nvSpPr>
        <p:spPr>
          <a:xfrm>
            <a:off x="9061990" y="2881376"/>
            <a:ext cx="502920" cy="623761"/>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00" dirty="0">
                <a:solidFill>
                  <a:schemeClr val="tx1"/>
                </a:solidFill>
                <a:effectLst/>
              </a:rPr>
              <a:t>”</a:t>
            </a:r>
          </a:p>
        </p:txBody>
      </p:sp>
    </p:spTree>
    <p:extLst>
      <p:ext uri="{BB962C8B-B14F-4D97-AF65-F5344CB8AC3E}">
        <p14:creationId xmlns:p14="http://schemas.microsoft.com/office/powerpoint/2010/main" val="275229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Title 1"/>
          <p:cNvSpPr>
            <a:spLocks noGrp="1"/>
          </p:cNvSpPr>
          <p:nvPr>
            <p:ph type="title"/>
          </p:nvPr>
        </p:nvSpPr>
        <p:spPr>
          <a:xfrm>
            <a:off x="845209" y="1199681"/>
            <a:ext cx="8370603" cy="2679291"/>
          </a:xfrm>
        </p:spPr>
        <p:txBody>
          <a:bodyPr anchor="b"/>
          <a:lstStyle>
            <a:lvl1pPr algn="l">
              <a:defRPr sz="2640"/>
            </a:lvl1pPr>
          </a:lstStyle>
          <a:p>
            <a:r>
              <a:rPr lang="en-US"/>
              <a:t>Click to edit Master title style</a:t>
            </a:r>
            <a:endParaRPr lang="en-US" dirty="0"/>
          </a:p>
        </p:txBody>
      </p:sp>
      <p:sp>
        <p:nvSpPr>
          <p:cNvPr id="4" name="Text Placeholder 3"/>
          <p:cNvSpPr>
            <a:spLocks noGrp="1"/>
          </p:cNvSpPr>
          <p:nvPr>
            <p:ph type="body" sz="half" idx="2"/>
          </p:nvPr>
        </p:nvSpPr>
        <p:spPr>
          <a:xfrm>
            <a:off x="845185" y="3891537"/>
            <a:ext cx="8369340" cy="1066544"/>
          </a:xfrm>
        </p:spPr>
        <p:txBody>
          <a:bodyPr anchor="t"/>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6446923" y="404142"/>
            <a:ext cx="2401443" cy="389467"/>
          </a:xfrm>
        </p:spPr>
        <p:txBody>
          <a:bodyPr/>
          <a:lstStyle>
            <a:lvl1pPr algn="r">
              <a:defRPr/>
            </a:lvl1p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a:xfrm>
            <a:off x="565785" y="404142"/>
            <a:ext cx="5767981" cy="389467"/>
          </a:xfrm>
        </p:spPr>
        <p:txBody>
          <a:bodyPr/>
          <a:lstStyle/>
          <a:p>
            <a:endParaRPr lang="en-US" dirty="0"/>
          </a:p>
        </p:txBody>
      </p:sp>
      <p:sp>
        <p:nvSpPr>
          <p:cNvPr id="7" name="Slide Number Placeholder 6"/>
          <p:cNvSpPr>
            <a:spLocks noGrp="1"/>
          </p:cNvSpPr>
          <p:nvPr>
            <p:ph type="sldNum" sz="quarter" idx="12"/>
          </p:nvPr>
        </p:nvSpPr>
        <p:spPr>
          <a:xfrm>
            <a:off x="8961523" y="406400"/>
            <a:ext cx="531092" cy="38946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1858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388871" y="812800"/>
            <a:ext cx="7103744" cy="1390791"/>
          </a:xfrm>
        </p:spPr>
        <p:txBody>
          <a:bodyPr/>
          <a:lstStyle/>
          <a:p>
            <a:r>
              <a:rPr lang="en-US"/>
              <a:t>Click to edit Master title style</a:t>
            </a:r>
            <a:endParaRPr lang="en-US" dirty="0"/>
          </a:p>
        </p:txBody>
      </p:sp>
      <p:sp>
        <p:nvSpPr>
          <p:cNvPr id="7" name="Text Placeholder 2"/>
          <p:cNvSpPr>
            <a:spLocks noGrp="1"/>
          </p:cNvSpPr>
          <p:nvPr>
            <p:ph type="body" idx="1"/>
          </p:nvPr>
        </p:nvSpPr>
        <p:spPr>
          <a:xfrm>
            <a:off x="565785" y="2348885"/>
            <a:ext cx="2851556" cy="658475"/>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8" name="Text Placeholder 3"/>
          <p:cNvSpPr>
            <a:spLocks noGrp="1"/>
          </p:cNvSpPr>
          <p:nvPr>
            <p:ph type="body" sz="half" idx="15"/>
          </p:nvPr>
        </p:nvSpPr>
        <p:spPr>
          <a:xfrm>
            <a:off x="565784" y="3098203"/>
            <a:ext cx="2851556" cy="3535074"/>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9" name="Text Placeholder 4"/>
          <p:cNvSpPr>
            <a:spLocks noGrp="1"/>
          </p:cNvSpPr>
          <p:nvPr>
            <p:ph type="body" sz="quarter" idx="3"/>
          </p:nvPr>
        </p:nvSpPr>
        <p:spPr>
          <a:xfrm>
            <a:off x="3604260" y="2348089"/>
            <a:ext cx="2851556" cy="668303"/>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10" name="Text Placeholder 3"/>
          <p:cNvSpPr>
            <a:spLocks noGrp="1"/>
          </p:cNvSpPr>
          <p:nvPr>
            <p:ph type="body" sz="half" idx="16"/>
          </p:nvPr>
        </p:nvSpPr>
        <p:spPr>
          <a:xfrm>
            <a:off x="3602658" y="3097671"/>
            <a:ext cx="2851556" cy="3535593"/>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11" name="Text Placeholder 4"/>
          <p:cNvSpPr>
            <a:spLocks noGrp="1"/>
          </p:cNvSpPr>
          <p:nvPr>
            <p:ph type="body" sz="quarter" idx="13"/>
          </p:nvPr>
        </p:nvSpPr>
        <p:spPr>
          <a:xfrm>
            <a:off x="6642735" y="2339057"/>
            <a:ext cx="2851556" cy="668303"/>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12" name="Text Placeholder 3"/>
          <p:cNvSpPr>
            <a:spLocks noGrp="1"/>
          </p:cNvSpPr>
          <p:nvPr>
            <p:ph type="body" sz="half" idx="17"/>
          </p:nvPr>
        </p:nvSpPr>
        <p:spPr>
          <a:xfrm>
            <a:off x="6642736" y="3098203"/>
            <a:ext cx="2851556" cy="3535074"/>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421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388871" y="812800"/>
            <a:ext cx="7103744" cy="13817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68110" y="4470400"/>
            <a:ext cx="2847555" cy="728283"/>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20" name="Picture Placeholder 2"/>
          <p:cNvSpPr>
            <a:spLocks noGrp="1" noChangeAspect="1"/>
          </p:cNvSpPr>
          <p:nvPr>
            <p:ph type="pic" idx="15"/>
          </p:nvPr>
        </p:nvSpPr>
        <p:spPr>
          <a:xfrm>
            <a:off x="568110" y="2519680"/>
            <a:ext cx="2847555" cy="16256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0"/>
            </a:lvl1pPr>
            <a:lvl2pPr marL="377190" indent="0">
              <a:buNone/>
              <a:defRPr sz="1320"/>
            </a:lvl2pPr>
            <a:lvl3pPr marL="754380" indent="0">
              <a:buNone/>
              <a:defRPr sz="1320"/>
            </a:lvl3pPr>
            <a:lvl4pPr marL="1131570" indent="0">
              <a:buNone/>
              <a:defRPr sz="1320"/>
            </a:lvl4pPr>
            <a:lvl5pPr marL="1508760" indent="0">
              <a:buNone/>
              <a:defRPr sz="1320"/>
            </a:lvl5pPr>
            <a:lvl6pPr marL="1885950" indent="0">
              <a:buNone/>
              <a:defRPr sz="1320"/>
            </a:lvl6pPr>
            <a:lvl7pPr marL="2263140" indent="0">
              <a:buNone/>
              <a:defRPr sz="1320"/>
            </a:lvl7pPr>
            <a:lvl8pPr marL="2640330" indent="0">
              <a:buNone/>
              <a:defRPr sz="1320"/>
            </a:lvl8pPr>
            <a:lvl9pPr marL="3017520" indent="0">
              <a:buNone/>
              <a:defRPr sz="1320"/>
            </a:lvl9pPr>
          </a:lstStyle>
          <a:p>
            <a:r>
              <a:rPr lang="en-US"/>
              <a:t>Click icon to add picture</a:t>
            </a:r>
            <a:endParaRPr lang="en-US" dirty="0"/>
          </a:p>
        </p:txBody>
      </p:sp>
      <p:sp>
        <p:nvSpPr>
          <p:cNvPr id="21" name="Text Placeholder 3"/>
          <p:cNvSpPr>
            <a:spLocks noGrp="1"/>
          </p:cNvSpPr>
          <p:nvPr>
            <p:ph type="body" sz="half" idx="18"/>
          </p:nvPr>
        </p:nvSpPr>
        <p:spPr>
          <a:xfrm>
            <a:off x="568110" y="5198682"/>
            <a:ext cx="2847555" cy="1434582"/>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22" name="Text Placeholder 4"/>
          <p:cNvSpPr>
            <a:spLocks noGrp="1"/>
          </p:cNvSpPr>
          <p:nvPr>
            <p:ph type="body" sz="quarter" idx="3"/>
          </p:nvPr>
        </p:nvSpPr>
        <p:spPr>
          <a:xfrm>
            <a:off x="3608768" y="4470400"/>
            <a:ext cx="2845371" cy="728283"/>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23" name="Picture Placeholder 2"/>
          <p:cNvSpPr>
            <a:spLocks noGrp="1" noChangeAspect="1"/>
          </p:cNvSpPr>
          <p:nvPr>
            <p:ph type="pic" idx="21"/>
          </p:nvPr>
        </p:nvSpPr>
        <p:spPr>
          <a:xfrm>
            <a:off x="3608767" y="2519680"/>
            <a:ext cx="2845372" cy="16256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0"/>
            </a:lvl1pPr>
            <a:lvl2pPr marL="377190" indent="0">
              <a:buNone/>
              <a:defRPr sz="1320"/>
            </a:lvl2pPr>
            <a:lvl3pPr marL="754380" indent="0">
              <a:buNone/>
              <a:defRPr sz="1320"/>
            </a:lvl3pPr>
            <a:lvl4pPr marL="1131570" indent="0">
              <a:buNone/>
              <a:defRPr sz="1320"/>
            </a:lvl4pPr>
            <a:lvl5pPr marL="1508760" indent="0">
              <a:buNone/>
              <a:defRPr sz="1320"/>
            </a:lvl5pPr>
            <a:lvl6pPr marL="1885950" indent="0">
              <a:buNone/>
              <a:defRPr sz="1320"/>
            </a:lvl6pPr>
            <a:lvl7pPr marL="2263140" indent="0">
              <a:buNone/>
              <a:defRPr sz="1320"/>
            </a:lvl7pPr>
            <a:lvl8pPr marL="2640330" indent="0">
              <a:buNone/>
              <a:defRPr sz="1320"/>
            </a:lvl8pPr>
            <a:lvl9pPr marL="3017520" indent="0">
              <a:buNone/>
              <a:defRPr sz="1320"/>
            </a:lvl9pPr>
          </a:lstStyle>
          <a:p>
            <a:r>
              <a:rPr lang="en-US"/>
              <a:t>Click icon to add picture</a:t>
            </a:r>
            <a:endParaRPr lang="en-US" dirty="0"/>
          </a:p>
        </p:txBody>
      </p:sp>
      <p:sp>
        <p:nvSpPr>
          <p:cNvPr id="24" name="Text Placeholder 3"/>
          <p:cNvSpPr>
            <a:spLocks noGrp="1"/>
          </p:cNvSpPr>
          <p:nvPr>
            <p:ph type="body" sz="half" idx="19"/>
          </p:nvPr>
        </p:nvSpPr>
        <p:spPr>
          <a:xfrm>
            <a:off x="3608768" y="5198681"/>
            <a:ext cx="2845371" cy="1434582"/>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25" name="Text Placeholder 4"/>
          <p:cNvSpPr>
            <a:spLocks noGrp="1"/>
          </p:cNvSpPr>
          <p:nvPr>
            <p:ph type="body" sz="quarter" idx="13"/>
          </p:nvPr>
        </p:nvSpPr>
        <p:spPr>
          <a:xfrm>
            <a:off x="6641028" y="4470400"/>
            <a:ext cx="2851587" cy="728283"/>
          </a:xfrm>
        </p:spPr>
        <p:txBody>
          <a:bodyPr anchor="b">
            <a:noAutofit/>
          </a:bodyPr>
          <a:lstStyle>
            <a:lvl1pPr marL="0" indent="0">
              <a:buNone/>
              <a:defRPr sz="1980" b="0">
                <a:solidFill>
                  <a:schemeClr val="tx1"/>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26" name="Picture Placeholder 2"/>
          <p:cNvSpPr>
            <a:spLocks noGrp="1" noChangeAspect="1"/>
          </p:cNvSpPr>
          <p:nvPr>
            <p:ph type="pic" idx="22"/>
          </p:nvPr>
        </p:nvSpPr>
        <p:spPr>
          <a:xfrm>
            <a:off x="6641131" y="2519680"/>
            <a:ext cx="2844499" cy="16256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0"/>
            </a:lvl1pPr>
            <a:lvl2pPr marL="377190" indent="0">
              <a:buNone/>
              <a:defRPr sz="1320"/>
            </a:lvl2pPr>
            <a:lvl3pPr marL="754380" indent="0">
              <a:buNone/>
              <a:defRPr sz="1320"/>
            </a:lvl3pPr>
            <a:lvl4pPr marL="1131570" indent="0">
              <a:buNone/>
              <a:defRPr sz="1320"/>
            </a:lvl4pPr>
            <a:lvl5pPr marL="1508760" indent="0">
              <a:buNone/>
              <a:defRPr sz="1320"/>
            </a:lvl5pPr>
            <a:lvl6pPr marL="1885950" indent="0">
              <a:buNone/>
              <a:defRPr sz="1320"/>
            </a:lvl6pPr>
            <a:lvl7pPr marL="2263140" indent="0">
              <a:buNone/>
              <a:defRPr sz="1320"/>
            </a:lvl7pPr>
            <a:lvl8pPr marL="2640330" indent="0">
              <a:buNone/>
              <a:defRPr sz="1320"/>
            </a:lvl8pPr>
            <a:lvl9pPr marL="3017520" indent="0">
              <a:buNone/>
              <a:defRPr sz="1320"/>
            </a:lvl9pPr>
          </a:lstStyle>
          <a:p>
            <a:r>
              <a:rPr lang="en-US"/>
              <a:t>Click icon to add picture</a:t>
            </a:r>
            <a:endParaRPr lang="en-US" dirty="0"/>
          </a:p>
        </p:txBody>
      </p:sp>
      <p:sp>
        <p:nvSpPr>
          <p:cNvPr id="27" name="Text Placeholder 3"/>
          <p:cNvSpPr>
            <a:spLocks noGrp="1"/>
          </p:cNvSpPr>
          <p:nvPr>
            <p:ph type="body" sz="half" idx="20"/>
          </p:nvPr>
        </p:nvSpPr>
        <p:spPr>
          <a:xfrm>
            <a:off x="6641029" y="5198679"/>
            <a:ext cx="2848267" cy="1434582"/>
          </a:xfrm>
        </p:spPr>
        <p:txBody>
          <a:bodyPr anchor="t">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99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65785" y="2340863"/>
            <a:ext cx="8926830" cy="429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127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6827"/>
            <a:ext cx="10058400" cy="2648373"/>
          </a:xfrm>
          <a:prstGeom prst="rect">
            <a:avLst/>
          </a:prstGeom>
        </p:spPr>
      </p:pic>
      <p:sp>
        <p:nvSpPr>
          <p:cNvPr id="2" name="Vertical Title 1"/>
          <p:cNvSpPr>
            <a:spLocks noGrp="1"/>
          </p:cNvSpPr>
          <p:nvPr>
            <p:ph type="title" orient="vert"/>
          </p:nvPr>
        </p:nvSpPr>
        <p:spPr>
          <a:xfrm>
            <a:off x="7795260" y="794738"/>
            <a:ext cx="1697355" cy="416334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5185" y="794739"/>
            <a:ext cx="6768466" cy="41633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46923" y="405271"/>
            <a:ext cx="2401443" cy="389467"/>
          </a:xfrm>
        </p:spPr>
        <p:txBody>
          <a:bodyPr/>
          <a:lstStyle>
            <a:lvl1pPr algn="r">
              <a:defRPr/>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565785" y="406400"/>
            <a:ext cx="5767981" cy="389467"/>
          </a:xfrm>
        </p:spPr>
        <p:txBody>
          <a:bodyPr/>
          <a:lstStyle/>
          <a:p>
            <a:endParaRPr lang="en-US" dirty="0"/>
          </a:p>
        </p:txBody>
      </p:sp>
      <p:sp>
        <p:nvSpPr>
          <p:cNvPr id="6" name="Slide Number Placeholder 5"/>
          <p:cNvSpPr>
            <a:spLocks noGrp="1"/>
          </p:cNvSpPr>
          <p:nvPr>
            <p:ph type="sldNum" sz="quarter" idx="12"/>
          </p:nvPr>
        </p:nvSpPr>
        <p:spPr>
          <a:xfrm>
            <a:off x="8961523" y="406400"/>
            <a:ext cx="531092" cy="38946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93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7D94-84F2-4BC9-ADAF-FCF9E7BECFE0}"/>
              </a:ext>
            </a:extLst>
          </p:cNvPr>
          <p:cNvSpPr>
            <a:spLocks noGrp="1"/>
          </p:cNvSpPr>
          <p:nvPr>
            <p:ph type="ctrTitle"/>
          </p:nvPr>
        </p:nvSpPr>
        <p:spPr>
          <a:xfrm>
            <a:off x="1257300" y="1197187"/>
            <a:ext cx="7543800" cy="2546773"/>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5E9075B2-D3AC-4560-A483-0AC4D0CDC7BA}"/>
              </a:ext>
            </a:extLst>
          </p:cNvPr>
          <p:cNvSpPr>
            <a:spLocks noGrp="1"/>
          </p:cNvSpPr>
          <p:nvPr>
            <p:ph type="subTitle" idx="1"/>
          </p:nvPr>
        </p:nvSpPr>
        <p:spPr>
          <a:xfrm>
            <a:off x="1257300" y="3842174"/>
            <a:ext cx="7543800" cy="1766146"/>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E52A25BD-9D3C-4115-A73C-88083888E42D}"/>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32A16D66-81F2-4521-81C0-DFCA52763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20F6A-58AA-4295-B96E-71AF7661C331}"/>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248635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2"/>
            <a:ext cx="867537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686277" y="4895429"/>
            <a:ext cx="867537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057885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A7B0-F89D-4DC4-9479-2B665E514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79D97-CCE5-4983-8414-305ED2AA7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0FB2-A96F-4CA6-8D66-1BF64D82E266}"/>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424DE8C0-A37E-40E4-82C6-760391CE0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54D3E-5FC7-4538-9BEC-909306922AEA}"/>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055169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7BE0-855E-4946-BE7D-0EF781503340}"/>
              </a:ext>
            </a:extLst>
          </p:cNvPr>
          <p:cNvSpPr>
            <a:spLocks noGrp="1"/>
          </p:cNvSpPr>
          <p:nvPr>
            <p:ph type="title"/>
          </p:nvPr>
        </p:nvSpPr>
        <p:spPr>
          <a:xfrm>
            <a:off x="686276" y="1823721"/>
            <a:ext cx="8675370" cy="3042919"/>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680EB8B9-3728-4FD7-96A2-F119B98CFDB1}"/>
              </a:ext>
            </a:extLst>
          </p:cNvPr>
          <p:cNvSpPr>
            <a:spLocks noGrp="1"/>
          </p:cNvSpPr>
          <p:nvPr>
            <p:ph type="body" idx="1"/>
          </p:nvPr>
        </p:nvSpPr>
        <p:spPr>
          <a:xfrm>
            <a:off x="686276" y="4895428"/>
            <a:ext cx="8675370" cy="1600199"/>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C69B2-E926-4AC4-ACEE-26C62F3708CF}"/>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434A48DF-00DD-4CE5-B9D5-0329BAC78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CCB5D-A468-4637-A1CD-40BB17ABDBB4}"/>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839278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2D14-E9FF-494B-A05F-860D0BCD6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D7DD4-C29A-498C-8094-C61CF3CA146B}"/>
              </a:ext>
            </a:extLst>
          </p:cNvPr>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4CD49-6AFA-4CBD-9CD8-7881C76889B0}"/>
              </a:ext>
            </a:extLst>
          </p:cNvPr>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F9574-7EDD-455E-A390-CD6A9192D739}"/>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a:extLst>
              <a:ext uri="{FF2B5EF4-FFF2-40B4-BE49-F238E27FC236}">
                <a16:creationId xmlns:a16="http://schemas.microsoft.com/office/drawing/2014/main" id="{EC7E969F-B0E0-4537-ADF7-39390A190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ABAEF-270A-4F87-8B70-CE8EEC9E2084}"/>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4258690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CF71-E648-4052-864F-744EDFFD8B77}"/>
              </a:ext>
            </a:extLst>
          </p:cNvPr>
          <p:cNvSpPr>
            <a:spLocks noGrp="1"/>
          </p:cNvSpPr>
          <p:nvPr>
            <p:ph type="title"/>
          </p:nvPr>
        </p:nvSpPr>
        <p:spPr>
          <a:xfrm>
            <a:off x="692825" y="389467"/>
            <a:ext cx="867537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06193-04E8-40E5-8726-4D9158DA3E2B}"/>
              </a:ext>
            </a:extLst>
          </p:cNvPr>
          <p:cNvSpPr>
            <a:spLocks noGrp="1"/>
          </p:cNvSpPr>
          <p:nvPr>
            <p:ph type="body" idx="1"/>
          </p:nvPr>
        </p:nvSpPr>
        <p:spPr>
          <a:xfrm>
            <a:off x="692826" y="1793241"/>
            <a:ext cx="4255174"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10E9EFC8-9066-4668-AE12-ACF997E00E5F}"/>
              </a:ext>
            </a:extLst>
          </p:cNvPr>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696C9F-B268-427E-9286-5F1D9131B3B0}"/>
              </a:ext>
            </a:extLst>
          </p:cNvPr>
          <p:cNvSpPr>
            <a:spLocks noGrp="1"/>
          </p:cNvSpPr>
          <p:nvPr>
            <p:ph type="body" sz="quarter" idx="3"/>
          </p:nvPr>
        </p:nvSpPr>
        <p:spPr>
          <a:xfrm>
            <a:off x="5092065" y="1793241"/>
            <a:ext cx="4276130"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5F2ACBD6-5AC8-4C31-A0C7-78CDF9CD0706}"/>
              </a:ext>
            </a:extLst>
          </p:cNvPr>
          <p:cNvSpPr>
            <a:spLocks noGrp="1"/>
          </p:cNvSpPr>
          <p:nvPr>
            <p:ph sz="quarter" idx="4"/>
          </p:nvPr>
        </p:nvSpPr>
        <p:spPr>
          <a:xfrm>
            <a:off x="5092065"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6D0B94-FA62-4C5A-88F2-D9B8BB1A97D2}"/>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8" name="Footer Placeholder 7">
            <a:extLst>
              <a:ext uri="{FF2B5EF4-FFF2-40B4-BE49-F238E27FC236}">
                <a16:creationId xmlns:a16="http://schemas.microsoft.com/office/drawing/2014/main" id="{2DF5A82D-33FE-4630-9D12-06484EFC54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AA80E0-0C0C-4550-B4CC-E1FA19C64F10}"/>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419417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6B3C-EE90-44E6-9C49-0DE5ADF2D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786458-A319-42D6-984C-D29ABBCA7684}"/>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4" name="Footer Placeholder 3">
            <a:extLst>
              <a:ext uri="{FF2B5EF4-FFF2-40B4-BE49-F238E27FC236}">
                <a16:creationId xmlns:a16="http://schemas.microsoft.com/office/drawing/2014/main" id="{0EC8018A-CA93-45EA-AF9D-F5333ACD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E34B71-E324-418C-99F1-9DEFC1C2E57E}"/>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2335605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BB16B-EB33-42A8-BEDA-82A652FC5EF2}"/>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3" name="Footer Placeholder 2">
            <a:extLst>
              <a:ext uri="{FF2B5EF4-FFF2-40B4-BE49-F238E27FC236}">
                <a16:creationId xmlns:a16="http://schemas.microsoft.com/office/drawing/2014/main" id="{7B1BA899-C34D-41D6-8EE8-DACFE8879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89614-E06F-4722-A236-6AC8AB253CF2}"/>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21183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6004-F583-43EE-B8F1-66D6743F9B49}"/>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EBAECDA9-7692-43DB-8995-7D02B4870518}"/>
              </a:ext>
            </a:extLst>
          </p:cNvPr>
          <p:cNvSpPr>
            <a:spLocks noGrp="1"/>
          </p:cNvSpPr>
          <p:nvPr>
            <p:ph idx="1"/>
          </p:nvPr>
        </p:nvSpPr>
        <p:spPr>
          <a:xfrm>
            <a:off x="4276130" y="1053254"/>
            <a:ext cx="5092065" cy="519853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392DB-90A0-49F8-8FC5-56CAF866DCDF}"/>
              </a:ext>
            </a:extLst>
          </p:cNvPr>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5655A29B-671E-409A-8ADE-D3310F1175D4}"/>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a:extLst>
              <a:ext uri="{FF2B5EF4-FFF2-40B4-BE49-F238E27FC236}">
                <a16:creationId xmlns:a16="http://schemas.microsoft.com/office/drawing/2014/main" id="{0B81F6BA-FCBE-4E38-B098-4B176D09B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E94AF-91DB-4240-8769-5AC52BD5D26A}"/>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94247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55F6-053E-4338-B4A9-81E07C700C0C}"/>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D3534270-0C8B-4605-AD1B-6C6372EFD3BC}"/>
              </a:ext>
            </a:extLst>
          </p:cNvPr>
          <p:cNvSpPr>
            <a:spLocks noGrp="1"/>
          </p:cNvSpPr>
          <p:nvPr>
            <p:ph type="pic" idx="1"/>
          </p:nvPr>
        </p:nvSpPr>
        <p:spPr>
          <a:xfrm>
            <a:off x="4276130" y="1053254"/>
            <a:ext cx="5092065" cy="5198533"/>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6F057DFD-F6E1-497E-BACE-C08183A19F6B}"/>
              </a:ext>
            </a:extLst>
          </p:cNvPr>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EFF52664-1447-4668-9B7B-73EC2AF86CDC}"/>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a:extLst>
              <a:ext uri="{FF2B5EF4-FFF2-40B4-BE49-F238E27FC236}">
                <a16:creationId xmlns:a16="http://schemas.microsoft.com/office/drawing/2014/main" id="{F62C186D-E6BE-4A4B-AD0D-081ADF0C9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615BA-F57C-4857-AE99-E93DFF796C0E}"/>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2794313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6665-2F6E-4BD0-9221-3015F69549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2C553A-C4CC-4A14-A29B-0A1DB6C93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48DF-4AC0-4FA7-B7F3-768F3DE13BCE}"/>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7F23E1A8-83C7-4D65-8465-FEB08B994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D313-282C-47D2-AA65-10B5225498AB}"/>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1436503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25F45-5978-4C1C-A619-5A446D32B07C}"/>
              </a:ext>
            </a:extLst>
          </p:cNvPr>
          <p:cNvSpPr>
            <a:spLocks noGrp="1"/>
          </p:cNvSpPr>
          <p:nvPr>
            <p:ph type="title" orient="vert"/>
          </p:nvPr>
        </p:nvSpPr>
        <p:spPr>
          <a:xfrm>
            <a:off x="7198042" y="389467"/>
            <a:ext cx="2168843"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827D0-9943-4AEA-83F0-D426D653CC4C}"/>
              </a:ext>
            </a:extLst>
          </p:cNvPr>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BC9AF-9311-4CE6-B574-94846A6A85E7}"/>
              </a:ext>
            </a:extLst>
          </p:cNvPr>
          <p:cNvSpPr>
            <a:spLocks noGrp="1"/>
          </p:cNvSpPr>
          <p:nvPr>
            <p:ph type="dt" sz="half" idx="10"/>
          </p:nvPr>
        </p:nvSpPr>
        <p:spPr/>
        <p:txBody>
          <a:body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BCF97DA2-840C-4937-99AC-6FC89E193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432E2-E7FE-4981-8EEF-401CF00AC390}"/>
              </a:ext>
            </a:extLst>
          </p:cNvPr>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56046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6202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8"/>
            <a:ext cx="867537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793241"/>
            <a:ext cx="427613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64275-A264-4586-925C-E825DE5D6090}"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55765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64275-A264-4586-925C-E825DE5D6090}"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43328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4275-A264-4586-925C-E825DE5D6090}"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29361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276130" y="1053255"/>
            <a:ext cx="5092065"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392522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053255"/>
            <a:ext cx="5092065"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FE864275-A264-4586-925C-E825DE5D6090}"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7A471-CCC3-4DD0-8880-AC8E9C0CF47D}" type="slidenum">
              <a:rPr lang="en-US" smtClean="0"/>
              <a:t>‹#›</a:t>
            </a:fld>
            <a:endParaRPr lang="en-US"/>
          </a:p>
        </p:txBody>
      </p:sp>
    </p:spTree>
    <p:extLst>
      <p:ext uri="{BB962C8B-B14F-4D97-AF65-F5344CB8AC3E}">
        <p14:creationId xmlns:p14="http://schemas.microsoft.com/office/powerpoint/2010/main" val="103386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FE864275-A264-4586-925C-E825DE5D6090}" type="datetimeFigureOut">
              <a:rPr lang="en-US" smtClean="0"/>
              <a:t>4/15/2019</a:t>
            </a:fld>
            <a:endParaRPr lang="en-US"/>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E497A471-CCC3-4DD0-8880-AC8E9C0CF47D}" type="slidenum">
              <a:rPr lang="en-US" smtClean="0"/>
              <a:t>‹#›</a:t>
            </a:fld>
            <a:endParaRPr lang="en-US"/>
          </a:p>
        </p:txBody>
      </p:sp>
    </p:spTree>
    <p:extLst>
      <p:ext uri="{BB962C8B-B14F-4D97-AF65-F5344CB8AC3E}">
        <p14:creationId xmlns:p14="http://schemas.microsoft.com/office/powerpoint/2010/main" val="3200137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0058400" cy="1537547"/>
          </a:xfrm>
          <a:prstGeom prst="rect">
            <a:avLst/>
          </a:prstGeom>
        </p:spPr>
      </p:pic>
      <p:sp>
        <p:nvSpPr>
          <p:cNvPr id="2" name="Title Placeholder 1"/>
          <p:cNvSpPr>
            <a:spLocks noGrp="1"/>
          </p:cNvSpPr>
          <p:nvPr>
            <p:ph type="title"/>
          </p:nvPr>
        </p:nvSpPr>
        <p:spPr>
          <a:xfrm>
            <a:off x="2388870" y="815331"/>
            <a:ext cx="7103745" cy="13792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340865"/>
            <a:ext cx="8926830" cy="429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91172" y="6780107"/>
            <a:ext cx="2401443" cy="389467"/>
          </a:xfrm>
          <a:prstGeom prst="rect">
            <a:avLst/>
          </a:prstGeom>
        </p:spPr>
        <p:txBody>
          <a:bodyPr vert="horz" lIns="91440" tIns="45720" rIns="91440" bIns="45720" rtlCol="0" anchor="ctr"/>
          <a:lstStyle>
            <a:lvl1pPr algn="r">
              <a:defRPr sz="866">
                <a:solidFill>
                  <a:schemeClr val="tx1">
                    <a:tint val="75000"/>
                  </a:schemeClr>
                </a:solidFill>
              </a:defRPr>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3"/>
          </p:nvPr>
        </p:nvSpPr>
        <p:spPr>
          <a:xfrm>
            <a:off x="565785" y="6779568"/>
            <a:ext cx="6412230" cy="389467"/>
          </a:xfrm>
          <a:prstGeom prst="rect">
            <a:avLst/>
          </a:prstGeom>
        </p:spPr>
        <p:txBody>
          <a:bodyPr vert="horz" lIns="91440" tIns="45720" rIns="91440" bIns="45720" rtlCol="0" anchor="ctr"/>
          <a:lstStyle>
            <a:lvl1pPr algn="l">
              <a:defRPr sz="86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29475" y="406400"/>
            <a:ext cx="2263140" cy="389467"/>
          </a:xfrm>
          <a:prstGeom prst="rect">
            <a:avLst/>
          </a:prstGeom>
        </p:spPr>
        <p:txBody>
          <a:bodyPr vert="horz" lIns="91440" tIns="45720" rIns="91440" bIns="45720" rtlCol="0" anchor="ctr"/>
          <a:lstStyle>
            <a:lvl1pPr algn="r">
              <a:defRPr sz="866">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0180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754380" rtl="0" eaLnBrk="1" latinLnBrk="0" hangingPunct="1">
        <a:lnSpc>
          <a:spcPct val="90000"/>
        </a:lnSpc>
        <a:spcBef>
          <a:spcPct val="0"/>
        </a:spcBef>
        <a:buNone/>
        <a:defRPr sz="3300" kern="1200" cap="all" baseline="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1815"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B8B79-E27B-46E8-ACFA-4ADBB1EBBD55}"/>
              </a:ext>
            </a:extLst>
          </p:cNvPr>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D699B-D674-4258-B5BC-36C6802DE52B}"/>
              </a:ext>
            </a:extLst>
          </p:cNvPr>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CE49D-A300-486C-92F4-D680E5ADDE22}"/>
              </a:ext>
            </a:extLst>
          </p:cNvPr>
          <p:cNvSpPr>
            <a:spLocks noGrp="1"/>
          </p:cNvSpPr>
          <p:nvPr>
            <p:ph type="dt" sz="half" idx="2"/>
          </p:nvPr>
        </p:nvSpPr>
        <p:spPr>
          <a:xfrm>
            <a:off x="691515" y="6780107"/>
            <a:ext cx="2263140" cy="389467"/>
          </a:xfrm>
          <a:prstGeom prst="rect">
            <a:avLst/>
          </a:prstGeom>
        </p:spPr>
        <p:txBody>
          <a:bodyPr vert="horz" lIns="91440" tIns="45720" rIns="91440" bIns="45720" rtlCol="0" anchor="ctr"/>
          <a:lstStyle>
            <a:lvl1pPr algn="l">
              <a:defRPr sz="990">
                <a:solidFill>
                  <a:schemeClr val="tx1">
                    <a:tint val="75000"/>
                  </a:schemeClr>
                </a:solidFill>
              </a:defRPr>
            </a:lvl1pPr>
          </a:lstStyle>
          <a:p>
            <a:fld id="{FE864275-A264-4586-925C-E825DE5D6090}" type="datetimeFigureOut">
              <a:rPr lang="en-US" smtClean="0"/>
              <a:t>4/15/2019</a:t>
            </a:fld>
            <a:endParaRPr lang="en-US"/>
          </a:p>
        </p:txBody>
      </p:sp>
      <p:sp>
        <p:nvSpPr>
          <p:cNvPr id="5" name="Footer Placeholder 4">
            <a:extLst>
              <a:ext uri="{FF2B5EF4-FFF2-40B4-BE49-F238E27FC236}">
                <a16:creationId xmlns:a16="http://schemas.microsoft.com/office/drawing/2014/main" id="{10E966A2-0E5B-4E85-A2B0-5624FE2E5CA3}"/>
              </a:ext>
            </a:extLst>
          </p:cNvPr>
          <p:cNvSpPr>
            <a:spLocks noGrp="1"/>
          </p:cNvSpPr>
          <p:nvPr>
            <p:ph type="ftr" sz="quarter" idx="3"/>
          </p:nvPr>
        </p:nvSpPr>
        <p:spPr>
          <a:xfrm>
            <a:off x="3331845" y="6780107"/>
            <a:ext cx="3394710" cy="38946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E4ADFF-3DA5-4675-A162-E3CD4B8236A4}"/>
              </a:ext>
            </a:extLst>
          </p:cNvPr>
          <p:cNvSpPr>
            <a:spLocks noGrp="1"/>
          </p:cNvSpPr>
          <p:nvPr>
            <p:ph type="sldNum" sz="quarter" idx="4"/>
          </p:nvPr>
        </p:nvSpPr>
        <p:spPr>
          <a:xfrm>
            <a:off x="7103745" y="6780107"/>
            <a:ext cx="2263140" cy="389467"/>
          </a:xfrm>
          <a:prstGeom prst="rect">
            <a:avLst/>
          </a:prstGeom>
        </p:spPr>
        <p:txBody>
          <a:bodyPr vert="horz" lIns="91440" tIns="45720" rIns="91440" bIns="45720" rtlCol="0" anchor="ctr"/>
          <a:lstStyle>
            <a:lvl1pPr algn="r">
              <a:defRPr sz="990">
                <a:solidFill>
                  <a:schemeClr val="tx1">
                    <a:tint val="75000"/>
                  </a:schemeClr>
                </a:solidFill>
              </a:defRPr>
            </a:lvl1pPr>
          </a:lstStyle>
          <a:p>
            <a:fld id="{E497A471-CCC3-4DD0-8880-AC8E9C0CF47D}" type="slidenum">
              <a:rPr lang="en-US" smtClean="0"/>
              <a:t>‹#›</a:t>
            </a:fld>
            <a:endParaRPr lang="en-US"/>
          </a:p>
        </p:txBody>
      </p:sp>
    </p:spTree>
    <p:extLst>
      <p:ext uri="{BB962C8B-B14F-4D97-AF65-F5344CB8AC3E}">
        <p14:creationId xmlns:p14="http://schemas.microsoft.com/office/powerpoint/2010/main" val="5642231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933"/>
            <a:ext cx="10058400" cy="5660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430" y="1094105"/>
            <a:ext cx="9548128" cy="5126991"/>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6A4E5313-611E-4B1A-A4D5-12491B8D53E4}"/>
              </a:ext>
            </a:extLst>
          </p:cNvPr>
          <p:cNvSpPr>
            <a:spLocks noGrp="1"/>
          </p:cNvSpPr>
          <p:nvPr>
            <p:ph type="ctrTitle"/>
          </p:nvPr>
        </p:nvSpPr>
        <p:spPr>
          <a:xfrm>
            <a:off x="1257300" y="1754624"/>
            <a:ext cx="7543800" cy="2343031"/>
          </a:xfrm>
        </p:spPr>
        <p:txBody>
          <a:bodyPr>
            <a:normAutofit/>
          </a:bodyPr>
          <a:lstStyle/>
          <a:p>
            <a:r>
              <a:rPr lang="en-US" sz="4785"/>
              <a:t>NPFMC programs and actions on salmon bycatch</a:t>
            </a:r>
          </a:p>
        </p:txBody>
      </p:sp>
      <p:sp>
        <p:nvSpPr>
          <p:cNvPr id="3" name="Subtitle 2">
            <a:extLst>
              <a:ext uri="{FF2B5EF4-FFF2-40B4-BE49-F238E27FC236}">
                <a16:creationId xmlns:a16="http://schemas.microsoft.com/office/drawing/2014/main" id="{A13D1118-FF21-4F87-9414-E902B6DD39CA}"/>
              </a:ext>
            </a:extLst>
          </p:cNvPr>
          <p:cNvSpPr>
            <a:spLocks noGrp="1"/>
          </p:cNvSpPr>
          <p:nvPr>
            <p:ph type="subTitle" idx="1"/>
          </p:nvPr>
        </p:nvSpPr>
        <p:spPr>
          <a:xfrm>
            <a:off x="1257300" y="4340235"/>
            <a:ext cx="7543800" cy="1320675"/>
          </a:xfrm>
        </p:spPr>
        <p:txBody>
          <a:bodyPr>
            <a:normAutofit/>
          </a:bodyPr>
          <a:lstStyle/>
          <a:p>
            <a:r>
              <a:rPr lang="en-US" dirty="0">
                <a:solidFill>
                  <a:schemeClr val="accent1"/>
                </a:solidFill>
              </a:rPr>
              <a:t>Diana Stram</a:t>
            </a:r>
          </a:p>
          <a:p>
            <a:r>
              <a:rPr lang="en-US" dirty="0">
                <a:solidFill>
                  <a:schemeClr val="accent1"/>
                </a:solidFill>
              </a:rPr>
              <a:t>NPFMC</a:t>
            </a:r>
          </a:p>
          <a:p>
            <a:r>
              <a:rPr lang="en-US" dirty="0">
                <a:solidFill>
                  <a:schemeClr val="accent1"/>
                </a:solidFill>
              </a:rPr>
              <a:t>April 15, 2019</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7630" y="4218944"/>
            <a:ext cx="226314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575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0FDB-FB86-4AA1-BCCD-1D3FE0E40003}"/>
              </a:ext>
            </a:extLst>
          </p:cNvPr>
          <p:cNvSpPr>
            <a:spLocks noGrp="1"/>
          </p:cNvSpPr>
          <p:nvPr>
            <p:ph type="title"/>
          </p:nvPr>
        </p:nvSpPr>
        <p:spPr>
          <a:xfrm>
            <a:off x="691515" y="992743"/>
            <a:ext cx="8675370" cy="868442"/>
          </a:xfrm>
        </p:spPr>
        <p:txBody>
          <a:bodyPr>
            <a:normAutofit fontScale="90000"/>
          </a:bodyPr>
          <a:lstStyle/>
          <a:p>
            <a:r>
              <a:rPr lang="en-US" sz="2970" dirty="0"/>
              <a:t>Closure analysis: VMS track data and subsequent closure for high bycatch (&gt;200 chums) hauls or trips.  Chum closures 7/26/16</a:t>
            </a:r>
          </a:p>
        </p:txBody>
      </p:sp>
      <p:pic>
        <p:nvPicPr>
          <p:cNvPr id="6" name="Picture 5">
            <a:extLst>
              <a:ext uri="{FF2B5EF4-FFF2-40B4-BE49-F238E27FC236}">
                <a16:creationId xmlns:a16="http://schemas.microsoft.com/office/drawing/2014/main" id="{892C5A2F-B410-47F6-84B8-2E0081D15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059" y="1933127"/>
            <a:ext cx="6997612" cy="4454338"/>
          </a:xfrm>
          <a:prstGeom prst="rect">
            <a:avLst/>
          </a:prstGeom>
        </p:spPr>
      </p:pic>
    </p:spTree>
    <p:extLst>
      <p:ext uri="{BB962C8B-B14F-4D97-AF65-F5344CB8AC3E}">
        <p14:creationId xmlns:p14="http://schemas.microsoft.com/office/powerpoint/2010/main" val="29334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9784" y="1450932"/>
            <a:ext cx="7795260" cy="1505704"/>
          </a:xfrm>
        </p:spPr>
        <p:txBody>
          <a:bodyPr>
            <a:normAutofit/>
          </a:bodyPr>
          <a:lstStyle/>
          <a:p>
            <a:r>
              <a:rPr lang="en-US" dirty="0"/>
              <a:t>Salmon bycatch in Kodiak Trawl Fisheries</a:t>
            </a:r>
          </a:p>
        </p:txBody>
      </p:sp>
      <p:sp>
        <p:nvSpPr>
          <p:cNvPr id="3" name="Subtitle 2"/>
          <p:cNvSpPr>
            <a:spLocks noGrp="1"/>
          </p:cNvSpPr>
          <p:nvPr>
            <p:ph type="subTitle" idx="1"/>
          </p:nvPr>
        </p:nvSpPr>
        <p:spPr>
          <a:xfrm>
            <a:off x="2036826" y="2880281"/>
            <a:ext cx="7795260" cy="565785"/>
          </a:xfrm>
        </p:spPr>
        <p:txBody>
          <a:bodyPr/>
          <a:lstStyle/>
          <a:p>
            <a:r>
              <a:rPr lang="en-US" dirty="0"/>
              <a:t>Industry Controls and Cooperative Research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07337"/>
            <a:ext cx="3838917" cy="2879188"/>
          </a:xfrm>
          <a:prstGeom prst="rect">
            <a:avLst/>
          </a:prstGeom>
        </p:spPr>
      </p:pic>
    </p:spTree>
    <p:extLst>
      <p:ext uri="{BB962C8B-B14F-4D97-AF65-F5344CB8AC3E}">
        <p14:creationId xmlns:p14="http://schemas.microsoft.com/office/powerpoint/2010/main" val="377208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402" y="1022537"/>
            <a:ext cx="7103745" cy="782861"/>
          </a:xfrm>
        </p:spPr>
        <p:txBody>
          <a:bodyPr/>
          <a:lstStyle/>
          <a:p>
            <a:r>
              <a:rPr lang="en-US" dirty="0"/>
              <a:t>Chinook bycatch: </a:t>
            </a:r>
            <a:r>
              <a:rPr lang="en-US" dirty="0" err="1"/>
              <a:t>ROckfish</a:t>
            </a:r>
            <a:endParaRPr lang="en-US" dirty="0"/>
          </a:p>
        </p:txBody>
      </p:sp>
      <p:sp>
        <p:nvSpPr>
          <p:cNvPr id="3" name="Content Placeholder 2"/>
          <p:cNvSpPr>
            <a:spLocks noGrp="1"/>
          </p:cNvSpPr>
          <p:nvPr>
            <p:ph idx="1"/>
          </p:nvPr>
        </p:nvSpPr>
        <p:spPr>
          <a:xfrm>
            <a:off x="584475" y="1937676"/>
            <a:ext cx="9010084" cy="4319817"/>
          </a:xfrm>
        </p:spPr>
        <p:txBody>
          <a:bodyPr>
            <a:normAutofit lnSpcReduction="10000"/>
          </a:bodyPr>
          <a:lstStyle/>
          <a:p>
            <a:pPr lvl="1"/>
            <a:r>
              <a:rPr lang="en-US" sz="2310" dirty="0"/>
              <a:t>Annual Chinook salmon cap for the </a:t>
            </a:r>
            <a:r>
              <a:rPr lang="en-US" sz="2310" dirty="0" err="1"/>
              <a:t>shoreside</a:t>
            </a:r>
            <a:r>
              <a:rPr lang="en-US" sz="2310" dirty="0"/>
              <a:t> rockfish program co-ops is 1,200 salmon (implemented in 2015) Season is May 1 – Nov 15.</a:t>
            </a:r>
          </a:p>
          <a:p>
            <a:pPr marL="377190" lvl="1" indent="0">
              <a:buNone/>
            </a:pPr>
            <a:endParaRPr lang="en-US" sz="2310" dirty="0"/>
          </a:p>
          <a:p>
            <a:pPr lvl="1"/>
            <a:r>
              <a:rPr lang="en-US" sz="2310" dirty="0"/>
              <a:t>Rockfish Program (RP) is a cooperative catch share program which allows for more internal controls and vessel accountability. Vessels are 100% observed.</a:t>
            </a:r>
          </a:p>
          <a:p>
            <a:pPr lvl="1"/>
            <a:endParaRPr lang="en-US" sz="2310" dirty="0"/>
          </a:p>
          <a:p>
            <a:pPr lvl="1"/>
            <a:r>
              <a:rPr lang="en-US" sz="2310" dirty="0"/>
              <a:t>Total fish ticket count across all deliveries assumed to be similar to NMFS CAS estimate even though FT counts are from plant personnel and CAS estimate from observer at-sea samples. Unlike in the pollock fisheries, there is no observer census count at the plants.</a:t>
            </a:r>
          </a:p>
          <a:p>
            <a:pPr lvl="1"/>
            <a:endParaRPr lang="en-US" sz="2310" dirty="0"/>
          </a:p>
          <a:p>
            <a:pPr lvl="1"/>
            <a:endParaRPr lang="en-US" sz="2310" dirty="0"/>
          </a:p>
          <a:p>
            <a:pPr lvl="1"/>
            <a:endParaRPr lang="en-US" sz="2310" dirty="0"/>
          </a:p>
        </p:txBody>
      </p:sp>
    </p:spTree>
    <p:extLst>
      <p:ext uri="{BB962C8B-B14F-4D97-AF65-F5344CB8AC3E}">
        <p14:creationId xmlns:p14="http://schemas.microsoft.com/office/powerpoint/2010/main" val="254195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402" y="1022537"/>
            <a:ext cx="7103745" cy="782861"/>
          </a:xfrm>
        </p:spPr>
        <p:txBody>
          <a:bodyPr/>
          <a:lstStyle/>
          <a:p>
            <a:r>
              <a:rPr lang="en-US" dirty="0"/>
              <a:t>Chinook bycatch: </a:t>
            </a:r>
            <a:r>
              <a:rPr lang="en-US" dirty="0" err="1"/>
              <a:t>ROckfish</a:t>
            </a:r>
            <a:endParaRPr lang="en-US" dirty="0"/>
          </a:p>
        </p:txBody>
      </p:sp>
      <p:sp>
        <p:nvSpPr>
          <p:cNvPr id="3" name="Content Placeholder 2"/>
          <p:cNvSpPr>
            <a:spLocks noGrp="1"/>
          </p:cNvSpPr>
          <p:nvPr>
            <p:ph idx="1"/>
          </p:nvPr>
        </p:nvSpPr>
        <p:spPr>
          <a:xfrm>
            <a:off x="565785" y="1638642"/>
            <a:ext cx="8926830" cy="4319817"/>
          </a:xfrm>
        </p:spPr>
        <p:txBody>
          <a:bodyPr>
            <a:normAutofit/>
          </a:bodyPr>
          <a:lstStyle/>
          <a:p>
            <a:r>
              <a:rPr lang="en-US" sz="2310" b="1" dirty="0">
                <a:solidFill>
                  <a:srgbClr val="FFC000"/>
                </a:solidFill>
              </a:rPr>
              <a:t>Chinook salmon bycatch avoidance and hot spot reporting for Rockfish Co-ops</a:t>
            </a:r>
            <a:r>
              <a:rPr lang="en-US" sz="2310" dirty="0"/>
              <a:t>: </a:t>
            </a:r>
          </a:p>
          <a:p>
            <a:pPr lvl="1"/>
            <a:r>
              <a:rPr lang="en-US" sz="2310" dirty="0"/>
              <a:t>“Slow start” to test fishing grounds – each co-op sends 1 or 2 vessels to test the grounds at the start of the fishery.</a:t>
            </a:r>
          </a:p>
          <a:p>
            <a:pPr lvl="1"/>
            <a:r>
              <a:rPr lang="en-US" sz="2310" dirty="0"/>
              <a:t>Mandatory Chinook salmon hotspot reporting (vessel is named in reports sent to fleet).</a:t>
            </a:r>
          </a:p>
          <a:p>
            <a:pPr lvl="1"/>
            <a:r>
              <a:rPr lang="en-US" sz="2310" dirty="0"/>
              <a:t>Individual vessel Chinook salmon bycatch standards – monitored and enforced by fish ticket counts (red, yellow, green).</a:t>
            </a:r>
          </a:p>
          <a:p>
            <a:pPr lvl="1"/>
            <a:r>
              <a:rPr lang="en-US" sz="2310" dirty="0" err="1"/>
              <a:t>Intercoop</a:t>
            </a:r>
            <a:r>
              <a:rPr lang="en-US" sz="2310" dirty="0"/>
              <a:t> manager (AGDB) has the ability to stop the fishery if bycatch dangerously high (as in 2013 prior to implementation of co-op salmon avoidance measures).</a:t>
            </a:r>
          </a:p>
          <a:p>
            <a:pPr lvl="1"/>
            <a:endParaRPr lang="en-US" sz="2310" dirty="0"/>
          </a:p>
          <a:p>
            <a:pPr lvl="1"/>
            <a:endParaRPr lang="en-US" sz="2310" dirty="0"/>
          </a:p>
          <a:p>
            <a:pPr lvl="1"/>
            <a:endParaRPr lang="en-US" sz="2310" dirty="0"/>
          </a:p>
          <a:p>
            <a:pPr lvl="1"/>
            <a:endParaRPr lang="en-US" sz="2310" dirty="0"/>
          </a:p>
        </p:txBody>
      </p:sp>
    </p:spTree>
    <p:extLst>
      <p:ext uri="{BB962C8B-B14F-4D97-AF65-F5344CB8AC3E}">
        <p14:creationId xmlns:p14="http://schemas.microsoft.com/office/powerpoint/2010/main" val="38147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21" y="828675"/>
            <a:ext cx="8113569" cy="1459498"/>
          </a:xfrm>
        </p:spPr>
        <p:txBody>
          <a:bodyPr/>
          <a:lstStyle/>
          <a:p>
            <a:r>
              <a:rPr lang="en-US" dirty="0"/>
              <a:t>NOAA </a:t>
            </a:r>
            <a:r>
              <a:rPr lang="en-US" dirty="0" err="1"/>
              <a:t>Saltonstall</a:t>
            </a:r>
            <a:r>
              <a:rPr lang="en-US" dirty="0"/>
              <a:t>-Kennedy Grant</a:t>
            </a:r>
          </a:p>
        </p:txBody>
      </p:sp>
      <p:sp>
        <p:nvSpPr>
          <p:cNvPr id="3" name="Content Placeholder 2"/>
          <p:cNvSpPr>
            <a:spLocks noGrp="1"/>
          </p:cNvSpPr>
          <p:nvPr>
            <p:ph idx="1"/>
          </p:nvPr>
        </p:nvSpPr>
        <p:spPr>
          <a:xfrm>
            <a:off x="667030" y="1829222"/>
            <a:ext cx="9052561" cy="4450548"/>
          </a:xfrm>
        </p:spPr>
        <p:txBody>
          <a:bodyPr>
            <a:normAutofit lnSpcReduction="10000"/>
          </a:bodyPr>
          <a:lstStyle/>
          <a:p>
            <a:r>
              <a:rPr lang="en-US" sz="1485" dirty="0">
                <a:solidFill>
                  <a:srgbClr val="FFFF00"/>
                </a:solidFill>
              </a:rPr>
              <a:t>$183,000 </a:t>
            </a:r>
            <a:r>
              <a:rPr lang="en-US" sz="1485" dirty="0"/>
              <a:t>NOAA Grant. Field Seasons 2018 and 2019. Phase I took place May- June 2018; Phase II starts May 1, 2019</a:t>
            </a:r>
          </a:p>
          <a:p>
            <a:r>
              <a:rPr lang="en-US" sz="1485" dirty="0">
                <a:solidFill>
                  <a:srgbClr val="FFFF00"/>
                </a:solidFill>
              </a:rPr>
              <a:t>Partners</a:t>
            </a:r>
            <a:r>
              <a:rPr lang="en-US" sz="1485" dirty="0"/>
              <a:t>: AGDB, Craig Rose (</a:t>
            </a:r>
            <a:r>
              <a:rPr lang="en-US" sz="1485" dirty="0" err="1"/>
              <a:t>FishNext</a:t>
            </a:r>
            <a:r>
              <a:rPr lang="en-US" sz="1485" dirty="0"/>
              <a:t> Research), NMFS AK Region and NP Observer Program </a:t>
            </a:r>
          </a:p>
          <a:p>
            <a:r>
              <a:rPr lang="en-US" sz="1485" b="1" dirty="0">
                <a:solidFill>
                  <a:srgbClr val="FFFF00"/>
                </a:solidFill>
              </a:rPr>
              <a:t>Title: </a:t>
            </a:r>
            <a:r>
              <a:rPr lang="en-US" sz="1485" i="1" dirty="0"/>
              <a:t>Improving Chinook Salmon Bycatch Estimates for the Gulf of Alaska Trawl Fleet: Alternatives addressing accuracy, cost, and timeliness</a:t>
            </a:r>
          </a:p>
          <a:p>
            <a:r>
              <a:rPr lang="en-US" sz="1485" dirty="0">
                <a:solidFill>
                  <a:srgbClr val="FFFF00"/>
                </a:solidFill>
              </a:rPr>
              <a:t>Goal</a:t>
            </a:r>
            <a:r>
              <a:rPr lang="en-US" sz="1485" dirty="0"/>
              <a:t> is to test alternative shore-based sampling methods to monitor and improve estimates of Chinook salmon bycatch in the non-Pollock fisheries.</a:t>
            </a:r>
          </a:p>
          <a:p>
            <a:r>
              <a:rPr lang="en-US" sz="1485" dirty="0"/>
              <a:t>Alternatives include monitoring large samples dockside (up to 50% of the landed catch); salmon census at the plant by observers and/or plant personnel; and sorting and sampling the entire offloaded catch by plant personnel with third party auditing via EM (electronic monitoring).</a:t>
            </a:r>
          </a:p>
          <a:p>
            <a:r>
              <a:rPr lang="en-US" sz="1485" dirty="0"/>
              <a:t>Phase I results: observers are effective at conducting censuses, but it is highly laborious, with logistical difficulties. The EM portion showed that a high percentage of salmon could be detected on video. For 3 of the 4 plants, video detected 83-90% of the salmon; at one plant, video detected only 25-50% (poor camera position and lighting). Sampling large portions of the delivery at the plants not feasible.</a:t>
            </a:r>
          </a:p>
          <a:p>
            <a:r>
              <a:rPr lang="en-US" sz="1485" dirty="0"/>
              <a:t>Phase II: Improve video performance (EM systems, video quality, camera placements, lighting). Test EM to assure plant compliance, allowing NMFS to use plant-reported salmon catches with confidence. Also, collect salmon images for computer automated detection.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652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Cooperative Research: Rockfish Genetics</a:t>
            </a:r>
            <a:endParaRPr lang="en-US" dirty="0"/>
          </a:p>
        </p:txBody>
      </p:sp>
      <p:sp>
        <p:nvSpPr>
          <p:cNvPr id="3" name="Content Placeholder 2"/>
          <p:cNvSpPr>
            <a:spLocks noGrp="1"/>
          </p:cNvSpPr>
          <p:nvPr>
            <p:ph idx="1"/>
          </p:nvPr>
        </p:nvSpPr>
        <p:spPr>
          <a:xfrm>
            <a:off x="565785" y="2526031"/>
            <a:ext cx="8926830" cy="3638889"/>
          </a:xfrm>
        </p:spPr>
        <p:txBody>
          <a:bodyPr>
            <a:normAutofit lnSpcReduction="10000"/>
          </a:bodyPr>
          <a:lstStyle/>
          <a:p>
            <a:r>
              <a:rPr lang="en-US" altLang="en-US" sz="1980" dirty="0"/>
              <a:t>Since 2013, the </a:t>
            </a:r>
            <a:r>
              <a:rPr lang="en-US" altLang="en-US" sz="1980" dirty="0" err="1"/>
              <a:t>shoreside</a:t>
            </a:r>
            <a:r>
              <a:rPr lang="en-US" altLang="en-US" sz="1980" dirty="0"/>
              <a:t> co-ops have partnered with the North Pacific Groundfish Observer Program, NMFS Alaska Region and NMFS Genetics Lab in Auke Bay to collect tissue samples and biological data from all Chinook landed in the </a:t>
            </a:r>
            <a:r>
              <a:rPr lang="en-US" altLang="en-US" sz="1980" dirty="0" err="1"/>
              <a:t>shoreside</a:t>
            </a:r>
            <a:r>
              <a:rPr lang="en-US" altLang="en-US" sz="1980" dirty="0"/>
              <a:t> rockfish fishery for Stock of Origin analysis</a:t>
            </a:r>
            <a:r>
              <a:rPr lang="en-US" altLang="en-US" sz="1980" dirty="0">
                <a:solidFill>
                  <a:srgbClr val="FFFF00"/>
                </a:solidFill>
              </a:rPr>
              <a:t>. </a:t>
            </a:r>
          </a:p>
          <a:p>
            <a:r>
              <a:rPr lang="en-US" altLang="en-US" sz="1980" dirty="0"/>
              <a:t>All Chinook were also examined for the presence or absence of adipose fin clips and Coded Wire Tags (CWT). Snouts with positive signal sent to Auke Bay.</a:t>
            </a:r>
          </a:p>
          <a:p>
            <a:r>
              <a:rPr lang="en-US" altLang="en-US" sz="1980" dirty="0"/>
              <a:t>Otoliths were collected in 2017 and 2018 in an attempt to quantify the hatchery component (samples processed by </a:t>
            </a:r>
            <a:r>
              <a:rPr lang="en-US" sz="1980" dirty="0"/>
              <a:t>Thermal Mark Lab, Alaska Department of Fish and Game). ~8% are thermal marked.</a:t>
            </a:r>
            <a:endParaRPr lang="en-US" altLang="en-US" sz="1980" dirty="0"/>
          </a:p>
          <a:p>
            <a:r>
              <a:rPr lang="en-US" altLang="en-US" sz="1980" dirty="0"/>
              <a:t>Project funded by the North Pacific Fisheries Research Foundation.</a:t>
            </a:r>
          </a:p>
          <a:p>
            <a:r>
              <a:rPr lang="en-US" altLang="en-US" sz="1980" dirty="0"/>
              <a:t>Project will continue in 2019</a:t>
            </a:r>
            <a:r>
              <a:rPr lang="en-US" altLang="en-US" sz="1650" dirty="0"/>
              <a:t>.</a:t>
            </a:r>
          </a:p>
          <a:p>
            <a:endParaRPr lang="en-US" dirty="0"/>
          </a:p>
        </p:txBody>
      </p:sp>
    </p:spTree>
    <p:extLst>
      <p:ext uri="{BB962C8B-B14F-4D97-AF65-F5344CB8AC3E}">
        <p14:creationId xmlns:p14="http://schemas.microsoft.com/office/powerpoint/2010/main" val="250693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Cooperative Research: Rockfish Genetics results 2013-2017</a:t>
            </a:r>
            <a:endParaRPr lang="en-US" dirty="0"/>
          </a:p>
        </p:txBody>
      </p:sp>
      <p:graphicFrame>
        <p:nvGraphicFramePr>
          <p:cNvPr id="4" name="Content Placeholder 3"/>
          <p:cNvGraphicFramePr>
            <a:graphicFrameLocks noGrp="1"/>
          </p:cNvGraphicFramePr>
          <p:nvPr>
            <p:ph idx="1"/>
            <p:extLst/>
          </p:nvPr>
        </p:nvGraphicFramePr>
        <p:xfrm>
          <a:off x="3954539" y="2394099"/>
          <a:ext cx="5887473" cy="3524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98522" y="2394099"/>
          <a:ext cx="3756019" cy="2891841"/>
        </p:xfrm>
        <a:graphic>
          <a:graphicData uri="http://schemas.openxmlformats.org/drawingml/2006/table">
            <a:tbl>
              <a:tblPr>
                <a:tableStyleId>{9D7B26C5-4107-4FEC-AEDC-1716B250A1EF}</a:tableStyleId>
              </a:tblPr>
              <a:tblGrid>
                <a:gridCol w="802025">
                  <a:extLst>
                    <a:ext uri="{9D8B030D-6E8A-4147-A177-3AD203B41FA5}">
                      <a16:colId xmlns:a16="http://schemas.microsoft.com/office/drawing/2014/main" val="20000"/>
                    </a:ext>
                  </a:extLst>
                </a:gridCol>
                <a:gridCol w="619607">
                  <a:extLst>
                    <a:ext uri="{9D8B030D-6E8A-4147-A177-3AD203B41FA5}">
                      <a16:colId xmlns:a16="http://schemas.microsoft.com/office/drawing/2014/main" val="20001"/>
                    </a:ext>
                  </a:extLst>
                </a:gridCol>
                <a:gridCol w="694661">
                  <a:extLst>
                    <a:ext uri="{9D8B030D-6E8A-4147-A177-3AD203B41FA5}">
                      <a16:colId xmlns:a16="http://schemas.microsoft.com/office/drawing/2014/main" val="20002"/>
                    </a:ext>
                  </a:extLst>
                </a:gridCol>
                <a:gridCol w="508880">
                  <a:extLst>
                    <a:ext uri="{9D8B030D-6E8A-4147-A177-3AD203B41FA5}">
                      <a16:colId xmlns:a16="http://schemas.microsoft.com/office/drawing/2014/main" val="20003"/>
                    </a:ext>
                  </a:extLst>
                </a:gridCol>
                <a:gridCol w="565423">
                  <a:extLst>
                    <a:ext uri="{9D8B030D-6E8A-4147-A177-3AD203B41FA5}">
                      <a16:colId xmlns:a16="http://schemas.microsoft.com/office/drawing/2014/main" val="20004"/>
                    </a:ext>
                  </a:extLst>
                </a:gridCol>
                <a:gridCol w="565423">
                  <a:extLst>
                    <a:ext uri="{9D8B030D-6E8A-4147-A177-3AD203B41FA5}">
                      <a16:colId xmlns:a16="http://schemas.microsoft.com/office/drawing/2014/main" val="20005"/>
                    </a:ext>
                  </a:extLst>
                </a:gridCol>
              </a:tblGrid>
              <a:tr h="377799">
                <a:tc>
                  <a:txBody>
                    <a:bodyPr/>
                    <a:lstStyle/>
                    <a:p>
                      <a:pPr algn="l" fontAlgn="b"/>
                      <a:r>
                        <a:rPr lang="en-US" sz="900" b="1" u="none" strike="noStrike" dirty="0">
                          <a:solidFill>
                            <a:srgbClr val="FF00FF"/>
                          </a:solidFill>
                          <a:effectLst/>
                        </a:rPr>
                        <a:t>Area</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rgbClr val="FF00FF"/>
                          </a:solidFill>
                          <a:effectLst/>
                        </a:rPr>
                        <a:t>2013 </a:t>
                      </a:r>
                    </a:p>
                    <a:p>
                      <a:pPr algn="ctr" fontAlgn="b"/>
                      <a:r>
                        <a:rPr lang="en-US" sz="900" b="1" u="none" strike="noStrike" dirty="0">
                          <a:solidFill>
                            <a:srgbClr val="FF00FF"/>
                          </a:solidFill>
                          <a:effectLst/>
                        </a:rPr>
                        <a:t>Rockfish</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rgbClr val="FF00FF"/>
                          </a:solidFill>
                          <a:effectLst/>
                        </a:rPr>
                        <a:t>2014 </a:t>
                      </a:r>
                    </a:p>
                    <a:p>
                      <a:pPr algn="ctr" fontAlgn="b"/>
                      <a:r>
                        <a:rPr lang="en-US" sz="900" b="1" u="none" strike="noStrike" dirty="0">
                          <a:solidFill>
                            <a:srgbClr val="FF00FF"/>
                          </a:solidFill>
                          <a:effectLst/>
                        </a:rPr>
                        <a:t>Rockfish</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rgbClr val="FF00FF"/>
                          </a:solidFill>
                          <a:effectLst/>
                        </a:rPr>
                        <a:t>2015 Rockfish</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rgbClr val="FF00FF"/>
                          </a:solidFill>
                          <a:effectLst/>
                        </a:rPr>
                        <a:t>2016 Rockfish</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rgbClr val="FF00FF"/>
                          </a:solidFill>
                          <a:effectLst/>
                        </a:rPr>
                        <a:t>2017 Rockfish</a:t>
                      </a:r>
                      <a:endParaRPr lang="en-US" sz="900" b="1" i="0" u="none" strike="noStrike" dirty="0">
                        <a:solidFill>
                          <a:srgbClr val="FF00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7799">
                <a:tc>
                  <a:txBody>
                    <a:bodyPr/>
                    <a:lstStyle/>
                    <a:p>
                      <a:pPr algn="l" fontAlgn="b"/>
                      <a:r>
                        <a:rPr lang="en-US" sz="900" u="none" strike="noStrike" dirty="0">
                          <a:solidFill>
                            <a:schemeClr val="tx1"/>
                          </a:solidFill>
                          <a:effectLst/>
                          <a:latin typeface="+mn-lt"/>
                        </a:rPr>
                        <a:t>No. Samples Processed</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1"/>
                          </a:solidFill>
                          <a:effectLst/>
                          <a:latin typeface="+mn-lt"/>
                        </a:rPr>
                        <a:t>2,070</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1"/>
                          </a:solidFill>
                          <a:effectLst/>
                          <a:latin typeface="+mn-lt"/>
                        </a:rPr>
                        <a:t>398</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1"/>
                          </a:solidFill>
                          <a:effectLst/>
                          <a:latin typeface="+mn-lt"/>
                        </a:rPr>
                        <a:t>635</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1"/>
                          </a:solidFill>
                          <a:effectLst/>
                          <a:latin typeface="+mn-lt"/>
                        </a:rPr>
                        <a:t>493</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1"/>
                          </a:solidFill>
                          <a:effectLst/>
                          <a:latin typeface="+mn-lt"/>
                        </a:rPr>
                        <a:t>480</a:t>
                      </a:r>
                      <a:endParaRPr lang="en-US" sz="900" b="1"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6161">
                <a:tc>
                  <a:txBody>
                    <a:bodyPr/>
                    <a:lstStyle/>
                    <a:p>
                      <a:pPr algn="l" fontAlgn="b"/>
                      <a:r>
                        <a:rPr lang="en-US" sz="900" u="none" strike="noStrike" dirty="0">
                          <a:solidFill>
                            <a:schemeClr val="tx1"/>
                          </a:solidFill>
                          <a:effectLst/>
                          <a:latin typeface="+mn-lt"/>
                        </a:rPr>
                        <a:t>Russia</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0.1%</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1866">
                <a:tc>
                  <a:txBody>
                    <a:bodyPr/>
                    <a:lstStyle/>
                    <a:p>
                      <a:pPr algn="l" fontAlgn="b"/>
                      <a:r>
                        <a:rPr lang="en-US" sz="900" u="none" strike="noStrike">
                          <a:solidFill>
                            <a:schemeClr val="tx1"/>
                          </a:solidFill>
                          <a:effectLst/>
                          <a:latin typeface="+mn-lt"/>
                        </a:rPr>
                        <a:t>Coast W AK</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0.3%</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0.1%</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0.5%</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0.1%</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6161">
                <a:tc>
                  <a:txBody>
                    <a:bodyPr/>
                    <a:lstStyle/>
                    <a:p>
                      <a:pPr algn="l" fontAlgn="b"/>
                      <a:r>
                        <a:rPr lang="en-US" sz="900" u="none" strike="noStrike">
                          <a:solidFill>
                            <a:schemeClr val="tx1"/>
                          </a:solidFill>
                          <a:effectLst/>
                          <a:latin typeface="+mn-lt"/>
                        </a:rPr>
                        <a:t>Mid Yukon</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6161">
                <a:tc>
                  <a:txBody>
                    <a:bodyPr/>
                    <a:lstStyle/>
                    <a:p>
                      <a:pPr algn="l" fontAlgn="b"/>
                      <a:r>
                        <a:rPr lang="en-US" sz="900" u="none" strike="noStrike">
                          <a:solidFill>
                            <a:schemeClr val="tx1"/>
                          </a:solidFill>
                          <a:effectLst/>
                          <a:latin typeface="+mn-lt"/>
                        </a:rPr>
                        <a:t>Up Yukon</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6161">
                <a:tc>
                  <a:txBody>
                    <a:bodyPr/>
                    <a:lstStyle/>
                    <a:p>
                      <a:pPr algn="l" fontAlgn="b"/>
                      <a:r>
                        <a:rPr lang="en-US" sz="900" u="none" strike="noStrike">
                          <a:solidFill>
                            <a:schemeClr val="tx1"/>
                          </a:solidFill>
                          <a:effectLst/>
                          <a:latin typeface="+mn-lt"/>
                        </a:rPr>
                        <a:t>N AK Pen</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6161">
                <a:tc>
                  <a:txBody>
                    <a:bodyPr/>
                    <a:lstStyle/>
                    <a:p>
                      <a:pPr algn="l" fontAlgn="b"/>
                      <a:r>
                        <a:rPr lang="en-US" sz="900" u="none" strike="noStrike">
                          <a:solidFill>
                            <a:schemeClr val="tx1"/>
                          </a:solidFill>
                          <a:effectLst/>
                          <a:latin typeface="+mn-lt"/>
                        </a:rPr>
                        <a:t>NW GOA</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2.2%</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3.2%</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2.7%</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3.7%</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mn-lt"/>
                        </a:rPr>
                        <a:t>2.7%</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6161">
                <a:tc>
                  <a:txBody>
                    <a:bodyPr/>
                    <a:lstStyle/>
                    <a:p>
                      <a:pPr algn="l" fontAlgn="b"/>
                      <a:r>
                        <a:rPr lang="en-US" sz="900" u="none" strike="noStrike">
                          <a:solidFill>
                            <a:schemeClr val="tx1"/>
                          </a:solidFill>
                          <a:effectLst/>
                          <a:latin typeface="+mn-lt"/>
                        </a:rPr>
                        <a:t>Copper</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0.3%</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0.1%</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0.8%</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0.3%</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mn-lt"/>
                        </a:rPr>
                        <a:t>2.4%</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46161">
                <a:tc>
                  <a:txBody>
                    <a:bodyPr/>
                    <a:lstStyle/>
                    <a:p>
                      <a:pPr algn="l" fontAlgn="b"/>
                      <a:r>
                        <a:rPr lang="en-US" sz="900" u="none" strike="noStrike">
                          <a:solidFill>
                            <a:schemeClr val="tx1"/>
                          </a:solidFill>
                          <a:effectLst/>
                          <a:latin typeface="+mn-lt"/>
                        </a:rPr>
                        <a:t>NE GOA</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0.0%</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0.1%</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0.0%</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0.3%</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mn-lt"/>
                        </a:rPr>
                        <a:t>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46161">
                <a:tc>
                  <a:txBody>
                    <a:bodyPr/>
                    <a:lstStyle/>
                    <a:p>
                      <a:pPr algn="l" fontAlgn="b"/>
                      <a:r>
                        <a:rPr lang="en-US" sz="900" u="none" strike="noStrike">
                          <a:solidFill>
                            <a:schemeClr val="tx1"/>
                          </a:solidFill>
                          <a:effectLst/>
                          <a:latin typeface="+mn-lt"/>
                        </a:rPr>
                        <a:t>Coast SE AK</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6.4%</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7.1%</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4.8%</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6.9%</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mn-lt"/>
                        </a:rPr>
                        <a:t>10.9%</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46161">
                <a:tc>
                  <a:txBody>
                    <a:bodyPr/>
                    <a:lstStyle/>
                    <a:p>
                      <a:pPr algn="l" fontAlgn="b"/>
                      <a:r>
                        <a:rPr lang="en-US" sz="900" u="none" strike="noStrike">
                          <a:solidFill>
                            <a:schemeClr val="tx1"/>
                          </a:solidFill>
                          <a:effectLst/>
                          <a:latin typeface="+mn-lt"/>
                        </a:rPr>
                        <a:t>BC</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31.3%</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17.4%</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18.9%</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26.8%</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mn-lt"/>
                        </a:rPr>
                        <a:t>28.1%</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46161">
                <a:tc>
                  <a:txBody>
                    <a:bodyPr/>
                    <a:lstStyle/>
                    <a:p>
                      <a:pPr algn="l" fontAlgn="b"/>
                      <a:r>
                        <a:rPr lang="en-US" sz="900" u="none" strike="noStrike">
                          <a:solidFill>
                            <a:schemeClr val="tx1"/>
                          </a:solidFill>
                          <a:effectLst/>
                          <a:latin typeface="+mn-lt"/>
                        </a:rPr>
                        <a:t>West Coast US</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59.9%</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solidFill>
                            <a:schemeClr val="tx1"/>
                          </a:solidFill>
                          <a:effectLst/>
                          <a:latin typeface="+mn-lt"/>
                        </a:rPr>
                        <a:t>71.7%</a:t>
                      </a:r>
                      <a:endParaRPr lang="en-US" sz="900" b="0" i="0" u="none" strike="noStrike">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72.8%</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solidFill>
                            <a:schemeClr val="tx1"/>
                          </a:solidFill>
                          <a:effectLst/>
                          <a:latin typeface="+mn-lt"/>
                        </a:rPr>
                        <a:t>61.5%</a:t>
                      </a:r>
                      <a:endParaRPr lang="en-US" sz="900" b="0" i="0"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mn-lt"/>
                        </a:rPr>
                        <a:t>55.6%</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6606">
                <a:tc>
                  <a:txBody>
                    <a:bodyPr/>
                    <a:lstStyle/>
                    <a:p>
                      <a:pPr algn="l" fontAlgn="b"/>
                      <a:r>
                        <a:rPr lang="en-US" sz="900" b="1" u="none" strike="noStrike" dirty="0">
                          <a:solidFill>
                            <a:srgbClr val="FFFF00"/>
                          </a:solidFill>
                          <a:effectLst/>
                        </a:rPr>
                        <a:t>SE, BC,WC combined</a:t>
                      </a:r>
                      <a:endParaRPr lang="en-US" sz="900" b="1" i="0" u="none" strike="noStrike" dirty="0">
                        <a:solidFill>
                          <a:srgbClr val="FFFF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97.6%</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96.2%</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96.5%</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95.1%</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chemeClr val="tx2"/>
                          </a:solidFill>
                          <a:effectLst/>
                          <a:latin typeface="+mn-lt"/>
                        </a:rPr>
                        <a:t>94.7%</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46161">
                <a:tc>
                  <a:txBody>
                    <a:bodyPr/>
                    <a:lstStyle/>
                    <a:p>
                      <a:pPr algn="l" fontAlgn="b"/>
                      <a:r>
                        <a:rPr lang="en-US" sz="900" u="none" strike="noStrike">
                          <a:effectLst/>
                        </a:rPr>
                        <a:t>Total</a:t>
                      </a:r>
                      <a:endParaRPr lang="en-US" sz="9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100.0%</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100.0%</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100.0%</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dirty="0">
                          <a:solidFill>
                            <a:schemeClr val="tx2"/>
                          </a:solidFill>
                          <a:effectLst/>
                          <a:latin typeface="+mn-lt"/>
                        </a:rPr>
                        <a:t>100.0%</a:t>
                      </a:r>
                      <a:endParaRPr lang="en-US" sz="900" b="1" i="0" u="none" strike="noStrike" dirty="0">
                        <a:solidFill>
                          <a:schemeClr val="tx2"/>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chemeClr val="tx2"/>
                          </a:solidFill>
                          <a:effectLst/>
                          <a:latin typeface="+mn-lt"/>
                        </a:rPr>
                        <a:t>100.0%</a:t>
                      </a:r>
                    </a:p>
                  </a:txBody>
                  <a:tcPr marL="7858" marR="7858" marT="7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TextBox 5"/>
          <p:cNvSpPr txBox="1"/>
          <p:nvPr/>
        </p:nvSpPr>
        <p:spPr>
          <a:xfrm>
            <a:off x="349398" y="5434364"/>
            <a:ext cx="3478089" cy="549381"/>
          </a:xfrm>
          <a:prstGeom prst="rect">
            <a:avLst/>
          </a:prstGeom>
          <a:noFill/>
        </p:spPr>
        <p:txBody>
          <a:bodyPr wrap="square" rtlCol="0">
            <a:spAutoFit/>
          </a:bodyPr>
          <a:lstStyle/>
          <a:p>
            <a:pPr defTabSz="377190"/>
            <a:r>
              <a:rPr lang="en-US" sz="1485" dirty="0">
                <a:solidFill>
                  <a:prstClr val="white"/>
                </a:solidFill>
                <a:latin typeface="Century Gothic" panose="020B0502020202020204"/>
              </a:rPr>
              <a:t>4,076 samples processed since 2013 plus another 504 collected in 2018</a:t>
            </a:r>
          </a:p>
        </p:txBody>
      </p:sp>
    </p:spTree>
    <p:extLst>
      <p:ext uri="{BB962C8B-B14F-4D97-AF65-F5344CB8AC3E}">
        <p14:creationId xmlns:p14="http://schemas.microsoft.com/office/powerpoint/2010/main" val="376412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Chinook Bycatch: pollock</a:t>
            </a:r>
          </a:p>
        </p:txBody>
      </p:sp>
      <p:sp>
        <p:nvSpPr>
          <p:cNvPr id="3" name="Content Placeholder 2"/>
          <p:cNvSpPr>
            <a:spLocks noGrp="1"/>
          </p:cNvSpPr>
          <p:nvPr>
            <p:ph idx="1"/>
          </p:nvPr>
        </p:nvSpPr>
        <p:spPr/>
        <p:txBody>
          <a:bodyPr/>
          <a:lstStyle/>
          <a:p>
            <a:r>
              <a:rPr lang="en-US" dirty="0"/>
              <a:t>For the Central Gulf, annual cap for pollock fishery is 18,316 Chinook.</a:t>
            </a:r>
          </a:p>
          <a:p>
            <a:r>
              <a:rPr lang="en-US" dirty="0"/>
              <a:t>Caps implemented in 2012.</a:t>
            </a:r>
          </a:p>
          <a:p>
            <a:r>
              <a:rPr lang="en-US" dirty="0"/>
              <a:t>Gulf pollock fisheries are </a:t>
            </a:r>
            <a:r>
              <a:rPr lang="en-US" b="1" dirty="0">
                <a:solidFill>
                  <a:srgbClr val="FFC000"/>
                </a:solidFill>
              </a:rPr>
              <a:t>NOT</a:t>
            </a:r>
            <a:r>
              <a:rPr lang="en-US" dirty="0"/>
              <a:t> managed under catch share programs as in the Bering Sea but instead as limited access fisheries (race for fish).</a:t>
            </a:r>
          </a:p>
          <a:p>
            <a:r>
              <a:rPr lang="en-US" dirty="0"/>
              <a:t>Vessel observers conduct a salmon census at the plants for their deliveries. There are no plant observers.</a:t>
            </a:r>
          </a:p>
          <a:p>
            <a:r>
              <a:rPr lang="en-US" dirty="0"/>
              <a:t>Gulf pollock vessels are not 100% observed (they are in the partial coverage sector). Observed rate in the GOA in 2019 is about 24%.</a:t>
            </a:r>
          </a:p>
          <a:p>
            <a:r>
              <a:rPr lang="en-US" dirty="0"/>
              <a:t>PSC rates from observed vessels extrapolated out to unobserved catch by target, area and gear.</a:t>
            </a:r>
          </a:p>
          <a:p>
            <a:endParaRPr lang="en-US" dirty="0"/>
          </a:p>
        </p:txBody>
      </p:sp>
    </p:spTree>
    <p:extLst>
      <p:ext uri="{BB962C8B-B14F-4D97-AF65-F5344CB8AC3E}">
        <p14:creationId xmlns:p14="http://schemas.microsoft.com/office/powerpoint/2010/main" val="43621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402" y="1022537"/>
            <a:ext cx="7103745" cy="782861"/>
          </a:xfrm>
        </p:spPr>
        <p:txBody>
          <a:bodyPr/>
          <a:lstStyle/>
          <a:p>
            <a:r>
              <a:rPr lang="en-US" dirty="0"/>
              <a:t>Chinook Bycatch: pollock</a:t>
            </a:r>
          </a:p>
        </p:txBody>
      </p:sp>
      <p:sp>
        <p:nvSpPr>
          <p:cNvPr id="3" name="Content Placeholder 2"/>
          <p:cNvSpPr>
            <a:spLocks noGrp="1"/>
          </p:cNvSpPr>
          <p:nvPr>
            <p:ph idx="1"/>
          </p:nvPr>
        </p:nvSpPr>
        <p:spPr>
          <a:xfrm>
            <a:off x="599766" y="1880837"/>
            <a:ext cx="8926830" cy="4605688"/>
          </a:xfrm>
        </p:spPr>
        <p:txBody>
          <a:bodyPr>
            <a:normAutofit fontScale="92500" lnSpcReduction="20000"/>
          </a:bodyPr>
          <a:lstStyle/>
          <a:p>
            <a:r>
              <a:rPr lang="en-US" sz="2310" b="1" dirty="0">
                <a:solidFill>
                  <a:srgbClr val="FFC000"/>
                </a:solidFill>
              </a:rPr>
              <a:t>Chinook salmon hot spot reporting for pollock fisheries</a:t>
            </a:r>
            <a:r>
              <a:rPr lang="en-US" sz="2310" dirty="0"/>
              <a:t>:</a:t>
            </a:r>
          </a:p>
          <a:p>
            <a:pPr lvl="1"/>
            <a:r>
              <a:rPr lang="en-US" sz="2310" dirty="0"/>
              <a:t>Voluntary hotspot reporting and timely operator notification of Chinook catch by delivery.   25 Chinook is the trigger for an alert. Most operators agree to provide detailed information for the Chinook bycatch hotspot reports when asked: date/time, gear, </a:t>
            </a:r>
            <a:r>
              <a:rPr lang="en-US" sz="2310" dirty="0" err="1"/>
              <a:t>lat</a:t>
            </a:r>
            <a:r>
              <a:rPr lang="en-US" sz="2310" dirty="0"/>
              <a:t>/long, depth, excluder use. Alerts are sent to fleet </a:t>
            </a:r>
            <a:r>
              <a:rPr lang="en-US" sz="2310"/>
              <a:t>and processors but </a:t>
            </a:r>
            <a:r>
              <a:rPr lang="en-US" sz="2310" dirty="0"/>
              <a:t>vessel is not named. Plants assist in monitoring. Most boats avoid hotspots but not always. Some operators refuse to reveal location details.</a:t>
            </a:r>
          </a:p>
          <a:p>
            <a:pPr marL="377190" lvl="1" indent="0">
              <a:buNone/>
            </a:pPr>
            <a:endParaRPr lang="en-US" sz="2310" dirty="0"/>
          </a:p>
          <a:p>
            <a:pPr lvl="1"/>
            <a:r>
              <a:rPr lang="en-US" sz="2310" dirty="0"/>
              <a:t>For </a:t>
            </a:r>
            <a:r>
              <a:rPr lang="en-US" sz="2310" u="sng" dirty="0"/>
              <a:t>voluntary</a:t>
            </a:r>
            <a:r>
              <a:rPr lang="en-US" sz="2310" dirty="0"/>
              <a:t> pollock catch share plans, Chinook PSC is allocated to the vessels pro-rata and the different processor co-ops may implement and enforce their own vessel standards/penalties. </a:t>
            </a:r>
          </a:p>
          <a:p>
            <a:pPr lvl="1"/>
            <a:endParaRPr lang="en-US" sz="2310" dirty="0"/>
          </a:p>
          <a:p>
            <a:pPr lvl="1"/>
            <a:r>
              <a:rPr lang="en-US" sz="2310" dirty="0"/>
              <a:t>No ability to stop the fishery if bycatch deemed too high except on voluntary basis which has never happened.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3330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A6BDBC67-3024-46ED-8030-CC645DDB193F}"/>
              </a:ext>
            </a:extLst>
          </p:cNvPr>
          <p:cNvSpPr/>
          <p:nvPr/>
        </p:nvSpPr>
        <p:spPr>
          <a:xfrm>
            <a:off x="5750971" y="1409599"/>
            <a:ext cx="3698851" cy="5439308"/>
          </a:xfrm>
          <a:prstGeom prst="roundRect">
            <a:avLst>
              <a:gd name="adj" fmla="val 5912"/>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Fisheries</a:t>
            </a:r>
          </a:p>
          <a:p>
            <a:pPr marL="235756" indent="-235756">
              <a:buFont typeface="Arial" panose="020B0604020202020204" pitchFamily="34" charset="0"/>
              <a:buChar char="•"/>
            </a:pPr>
            <a:r>
              <a:rPr lang="en-US" sz="1400" dirty="0"/>
              <a:t>GOA pollock trawl</a:t>
            </a:r>
          </a:p>
          <a:p>
            <a:pPr marL="235756" indent="-235756">
              <a:buFont typeface="Arial" panose="020B0604020202020204" pitchFamily="34" charset="0"/>
              <a:buChar char="•"/>
            </a:pPr>
            <a:r>
              <a:rPr lang="en-US" sz="1400" dirty="0"/>
              <a:t>GOA non-pollock trawl</a:t>
            </a:r>
          </a:p>
          <a:p>
            <a:endParaRPr lang="en-US" sz="1400" dirty="0"/>
          </a:p>
          <a:p>
            <a:r>
              <a:rPr lang="en-US" dirty="0"/>
              <a:t>Cooperative Structure</a:t>
            </a:r>
          </a:p>
          <a:p>
            <a:pPr marL="235756" indent="-235756">
              <a:buFont typeface="Arial" panose="020B0604020202020204" pitchFamily="34" charset="0"/>
              <a:buChar char="•"/>
            </a:pPr>
            <a:r>
              <a:rPr lang="en-US" sz="1400" dirty="0"/>
              <a:t>Rockfish cooperative management; all other fisheries are limited access-no catch </a:t>
            </a:r>
            <a:r>
              <a:rPr lang="en-US" sz="1400"/>
              <a:t>share programs</a:t>
            </a:r>
            <a:endParaRPr lang="en-US" sz="1400" dirty="0"/>
          </a:p>
          <a:p>
            <a:r>
              <a:rPr lang="en-US" dirty="0"/>
              <a:t>PSC limit</a:t>
            </a:r>
          </a:p>
          <a:p>
            <a:pPr marL="285750" indent="-285750">
              <a:buFont typeface="Arial" panose="020B0604020202020204" pitchFamily="34" charset="0"/>
              <a:buChar char="•"/>
            </a:pPr>
            <a:r>
              <a:rPr lang="en-US" sz="1400" dirty="0"/>
              <a:t>Hard cap PSC limits in CGOA and WGOA trawl fisheries</a:t>
            </a:r>
          </a:p>
          <a:p>
            <a:endParaRPr lang="en-US" sz="1400" dirty="0"/>
          </a:p>
          <a:p>
            <a:endParaRPr lang="en-US" sz="1400" dirty="0"/>
          </a:p>
          <a:p>
            <a:endParaRPr lang="en-US" sz="1400" dirty="0"/>
          </a:p>
          <a:p>
            <a:endParaRPr lang="en-US" sz="1400" dirty="0"/>
          </a:p>
          <a:p>
            <a:endParaRPr lang="en-US" sz="1400" dirty="0"/>
          </a:p>
          <a:p>
            <a:r>
              <a:rPr lang="en-US" sz="1400" dirty="0"/>
              <a:t>NMFS has authority to reallocate between fisheries based on need and availability. Limited to 50% of initial cap.</a:t>
            </a:r>
          </a:p>
          <a:p>
            <a:endParaRPr lang="en-US" sz="1400" dirty="0"/>
          </a:p>
          <a:p>
            <a:r>
              <a:rPr lang="en-US" sz="1400" dirty="0"/>
              <a:t>Observer coverage is partial</a:t>
            </a:r>
          </a:p>
          <a:p>
            <a:endParaRPr lang="en-US" sz="1400" dirty="0"/>
          </a:p>
          <a:p>
            <a:r>
              <a:rPr lang="en-US" sz="1400" dirty="0"/>
              <a:t>No measures for chum salmon</a:t>
            </a:r>
          </a:p>
          <a:p>
            <a:r>
              <a:rPr lang="en-US" sz="1400" dirty="0"/>
              <a:t>No mandatory excluder use</a:t>
            </a:r>
          </a:p>
          <a:p>
            <a:endParaRPr lang="en-US" sz="1400" dirty="0"/>
          </a:p>
          <a:p>
            <a:endParaRPr lang="en-US" dirty="0"/>
          </a:p>
          <a:p>
            <a:endParaRPr lang="en-US" sz="1320" dirty="0"/>
          </a:p>
        </p:txBody>
      </p:sp>
      <p:sp>
        <p:nvSpPr>
          <p:cNvPr id="15" name="Rectangle: Rounded Corners 14">
            <a:extLst>
              <a:ext uri="{FF2B5EF4-FFF2-40B4-BE49-F238E27FC236}">
                <a16:creationId xmlns:a16="http://schemas.microsoft.com/office/drawing/2014/main" id="{8EC26061-6A7F-4E46-870A-23614345D5C4}"/>
              </a:ext>
            </a:extLst>
          </p:cNvPr>
          <p:cNvSpPr/>
          <p:nvPr/>
        </p:nvSpPr>
        <p:spPr>
          <a:xfrm>
            <a:off x="581939" y="466293"/>
            <a:ext cx="8894521" cy="216751"/>
          </a:xfrm>
          <a:prstGeom prst="roundRect">
            <a:avLst/>
          </a:prstGeom>
          <a:solidFill>
            <a:srgbClr val="D6D5D5"/>
          </a:solidFill>
          <a:ln w="127000" cmpd="thinThick">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5" spc="495" dirty="0">
                <a:solidFill>
                  <a:schemeClr val="bg1">
                    <a:lumMod val="65000"/>
                    <a:lumOff val="35000"/>
                  </a:schemeClr>
                </a:solidFill>
              </a:rPr>
              <a:t>Management</a:t>
            </a:r>
          </a:p>
        </p:txBody>
      </p:sp>
      <p:sp>
        <p:nvSpPr>
          <p:cNvPr id="17" name="Rectangle: Rounded Corners 16">
            <a:extLst>
              <a:ext uri="{FF2B5EF4-FFF2-40B4-BE49-F238E27FC236}">
                <a16:creationId xmlns:a16="http://schemas.microsoft.com/office/drawing/2014/main" id="{CD8BC9D7-3B80-4725-BB32-83A690FFE54C}"/>
              </a:ext>
            </a:extLst>
          </p:cNvPr>
          <p:cNvSpPr/>
          <p:nvPr/>
        </p:nvSpPr>
        <p:spPr>
          <a:xfrm>
            <a:off x="763432" y="1409599"/>
            <a:ext cx="3698851" cy="5439308"/>
          </a:xfrm>
          <a:prstGeom prst="roundRect">
            <a:avLst>
              <a:gd name="adj" fmla="val 5912"/>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Fisheries</a:t>
            </a:r>
          </a:p>
          <a:p>
            <a:pPr marL="235756" indent="-235756">
              <a:buFont typeface="Arial" panose="020B0604020202020204" pitchFamily="34" charset="0"/>
              <a:buChar char="•"/>
            </a:pPr>
            <a:r>
              <a:rPr lang="en-US" sz="1400" dirty="0"/>
              <a:t>EBS Pollock</a:t>
            </a:r>
          </a:p>
          <a:p>
            <a:pPr marL="235756" indent="-235756">
              <a:buFont typeface="Arial" panose="020B0604020202020204" pitchFamily="34" charset="0"/>
              <a:buChar char="•"/>
            </a:pPr>
            <a:endParaRPr lang="en-US" sz="1400" dirty="0"/>
          </a:p>
          <a:p>
            <a:endParaRPr lang="en-US" sz="1400" dirty="0"/>
          </a:p>
          <a:p>
            <a:r>
              <a:rPr lang="en-US" dirty="0"/>
              <a:t>Cooperative Structure</a:t>
            </a:r>
          </a:p>
          <a:p>
            <a:pPr marL="235756" indent="-235756">
              <a:buFont typeface="Arial" panose="020B0604020202020204" pitchFamily="34" charset="0"/>
              <a:buChar char="•"/>
            </a:pPr>
            <a:r>
              <a:rPr lang="en-US" sz="1400" dirty="0"/>
              <a:t>AFA</a:t>
            </a:r>
          </a:p>
          <a:p>
            <a:endParaRPr lang="en-US" sz="1400" dirty="0"/>
          </a:p>
          <a:p>
            <a:endParaRPr lang="en-US" sz="1400" dirty="0"/>
          </a:p>
          <a:p>
            <a:r>
              <a:rPr lang="en-US" dirty="0"/>
              <a:t>PSC limit</a:t>
            </a:r>
          </a:p>
          <a:p>
            <a:pPr marL="285750" indent="-285750">
              <a:buFont typeface="Arial" panose="020B0604020202020204" pitchFamily="34" charset="0"/>
              <a:buChar char="•"/>
            </a:pPr>
            <a:r>
              <a:rPr lang="en-US" sz="1400" dirty="0"/>
              <a:t>No limits for other trawl fisheries</a:t>
            </a:r>
          </a:p>
          <a:p>
            <a:r>
              <a:rPr lang="en-US" sz="1400" dirty="0"/>
              <a:t>Hard cap PSC limit annual level and performance standards contingent on estimate of Chinook status </a:t>
            </a:r>
          </a:p>
          <a:p>
            <a:pPr lvl="1"/>
            <a:r>
              <a:rPr lang="en-US" sz="1400" dirty="0"/>
              <a:t>3-River index sum &gt; and &lt; 250,000 Chinook</a:t>
            </a:r>
          </a:p>
          <a:p>
            <a:r>
              <a:rPr lang="en-US" sz="1400" dirty="0"/>
              <a:t>Allocated by sector and season</a:t>
            </a:r>
          </a:p>
          <a:p>
            <a:endParaRPr lang="en-US" sz="1400" dirty="0"/>
          </a:p>
          <a:p>
            <a:r>
              <a:rPr lang="en-US" sz="1400" dirty="0"/>
              <a:t>Transferability provisions between entities</a:t>
            </a:r>
          </a:p>
          <a:p>
            <a:r>
              <a:rPr lang="en-US" sz="1400" dirty="0"/>
              <a:t>Flexibility to increase A season pollock catch to 45:55 to reduce Chinook catch</a:t>
            </a:r>
          </a:p>
          <a:p>
            <a:r>
              <a:rPr lang="en-US" sz="1400" dirty="0"/>
              <a:t>100% observer coverage</a:t>
            </a:r>
          </a:p>
          <a:p>
            <a:endParaRPr lang="en-US" sz="1400" dirty="0"/>
          </a:p>
          <a:p>
            <a:r>
              <a:rPr lang="en-US" sz="1400" dirty="0"/>
              <a:t>Incentive Plan Agreements designed for bycatch reduction of Chinook and chum</a:t>
            </a:r>
          </a:p>
          <a:p>
            <a:endParaRPr lang="en-US" sz="1400" dirty="0"/>
          </a:p>
          <a:p>
            <a:endParaRPr lang="en-US" sz="1320" dirty="0"/>
          </a:p>
        </p:txBody>
      </p:sp>
      <p:pic>
        <p:nvPicPr>
          <p:cNvPr id="7" name="Picture 6">
            <a:extLst>
              <a:ext uri="{FF2B5EF4-FFF2-40B4-BE49-F238E27FC236}">
                <a16:creationId xmlns:a16="http://schemas.microsoft.com/office/drawing/2014/main" id="{1C88F6C1-3766-464F-8B36-98CF558E1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01" y="6792705"/>
            <a:ext cx="539953" cy="454761"/>
          </a:xfrm>
          <a:prstGeom prst="rect">
            <a:avLst/>
          </a:prstGeom>
        </p:spPr>
      </p:pic>
      <p:sp>
        <p:nvSpPr>
          <p:cNvPr id="8" name="Title 9">
            <a:extLst>
              <a:ext uri="{FF2B5EF4-FFF2-40B4-BE49-F238E27FC236}">
                <a16:creationId xmlns:a16="http://schemas.microsoft.com/office/drawing/2014/main" id="{6B747377-4833-406F-9849-79052A92DA73}"/>
              </a:ext>
            </a:extLst>
          </p:cNvPr>
          <p:cNvSpPr txBox="1">
            <a:spLocks/>
          </p:cNvSpPr>
          <p:nvPr/>
        </p:nvSpPr>
        <p:spPr>
          <a:xfrm>
            <a:off x="691515" y="91450"/>
            <a:ext cx="8675370" cy="517697"/>
          </a:xfrm>
          <a:prstGeom prst="rect">
            <a:avLst/>
          </a:prstGeom>
        </p:spPr>
        <p:txBody>
          <a:bodyPr vert="horz" lIns="91440" tIns="45720" rIns="91440" bIns="45720" rtlCol="0" anchor="ctr">
            <a:normAutofit fontScale="82500" lnSpcReduction="20000"/>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pc="495">
                <a:solidFill>
                  <a:srgbClr val="FFFFFF"/>
                </a:solidFill>
              </a:rPr>
              <a:t>Salmon Bycatch Programs</a:t>
            </a:r>
            <a:endParaRPr lang="en-US" spc="495" dirty="0"/>
          </a:p>
        </p:txBody>
      </p:sp>
      <p:sp>
        <p:nvSpPr>
          <p:cNvPr id="23" name="Oval 22">
            <a:extLst>
              <a:ext uri="{FF2B5EF4-FFF2-40B4-BE49-F238E27FC236}">
                <a16:creationId xmlns:a16="http://schemas.microsoft.com/office/drawing/2014/main" id="{DAF18EF8-FE52-4CB2-9E94-6DC9D9F1F031}"/>
              </a:ext>
            </a:extLst>
          </p:cNvPr>
          <p:cNvSpPr/>
          <p:nvPr/>
        </p:nvSpPr>
        <p:spPr>
          <a:xfrm>
            <a:off x="2052120" y="621750"/>
            <a:ext cx="968373" cy="968373"/>
          </a:xfrm>
          <a:prstGeom prst="ellipse">
            <a:avLst/>
          </a:prstGeom>
          <a:solidFill>
            <a:srgbClr val="7B7B7B"/>
          </a:solidFill>
          <a:ln w="177800" cmpd="thinThick">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a:t>EBS</a:t>
            </a:r>
          </a:p>
        </p:txBody>
      </p:sp>
      <p:sp>
        <p:nvSpPr>
          <p:cNvPr id="24" name="Oval 23">
            <a:extLst>
              <a:ext uri="{FF2B5EF4-FFF2-40B4-BE49-F238E27FC236}">
                <a16:creationId xmlns:a16="http://schemas.microsoft.com/office/drawing/2014/main" id="{B470954A-76A7-46FE-89B9-EC3293035AED}"/>
              </a:ext>
            </a:extLst>
          </p:cNvPr>
          <p:cNvSpPr/>
          <p:nvPr/>
        </p:nvSpPr>
        <p:spPr>
          <a:xfrm>
            <a:off x="7116209" y="609147"/>
            <a:ext cx="968373" cy="968373"/>
          </a:xfrm>
          <a:prstGeom prst="ellipse">
            <a:avLst/>
          </a:prstGeom>
          <a:solidFill>
            <a:srgbClr val="7B7B7B"/>
          </a:solidFill>
          <a:ln w="177800" cmpd="thinThick">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dirty="0"/>
              <a:t>GOA</a:t>
            </a:r>
          </a:p>
        </p:txBody>
      </p:sp>
      <p:sp>
        <p:nvSpPr>
          <p:cNvPr id="29" name="Rectangle: Rounded Corners 28">
            <a:extLst>
              <a:ext uri="{FF2B5EF4-FFF2-40B4-BE49-F238E27FC236}">
                <a16:creationId xmlns:a16="http://schemas.microsoft.com/office/drawing/2014/main" id="{0682186A-94C2-43E5-9960-BE557A040131}"/>
              </a:ext>
            </a:extLst>
          </p:cNvPr>
          <p:cNvSpPr/>
          <p:nvPr/>
        </p:nvSpPr>
        <p:spPr>
          <a:xfrm>
            <a:off x="7682845" y="4129253"/>
            <a:ext cx="1684040" cy="1018944"/>
          </a:xfrm>
          <a:prstGeom prst="roundRect">
            <a:avLst>
              <a:gd name="adj" fmla="val 6216"/>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37719" rtlCol="0" anchor="t" anchorCtr="0"/>
          <a:lstStyle/>
          <a:p>
            <a:pPr algn="ctr"/>
            <a:r>
              <a:rPr lang="en-US" sz="1320" dirty="0"/>
              <a:t>Non-pollock</a:t>
            </a:r>
          </a:p>
          <a:p>
            <a:pPr marL="285750" indent="-285750">
              <a:buFont typeface="Arial" panose="020B0604020202020204" pitchFamily="34" charset="0"/>
              <a:buChar char="•"/>
            </a:pPr>
            <a:r>
              <a:rPr lang="en-US" sz="1320" dirty="0"/>
              <a:t>CV 2,700</a:t>
            </a:r>
          </a:p>
          <a:p>
            <a:pPr marL="285750" indent="-285750">
              <a:buFont typeface="Arial" panose="020B0604020202020204" pitchFamily="34" charset="0"/>
              <a:buChar char="•"/>
            </a:pPr>
            <a:r>
              <a:rPr lang="en-US" sz="1320" dirty="0"/>
              <a:t>CP 3,600</a:t>
            </a:r>
          </a:p>
          <a:p>
            <a:pPr marL="285750" indent="-285750">
              <a:buFont typeface="Arial" panose="020B0604020202020204" pitchFamily="34" charset="0"/>
              <a:buChar char="•"/>
            </a:pPr>
            <a:r>
              <a:rPr lang="en-US" sz="1320" dirty="0"/>
              <a:t>Rockfish 1,200</a:t>
            </a:r>
          </a:p>
          <a:p>
            <a:pPr marL="285750" indent="-285750">
              <a:buFont typeface="Arial" panose="020B0604020202020204" pitchFamily="34" charset="0"/>
              <a:buChar char="•"/>
            </a:pPr>
            <a:endParaRPr lang="en-US" sz="1320" dirty="0"/>
          </a:p>
        </p:txBody>
      </p:sp>
      <p:sp>
        <p:nvSpPr>
          <p:cNvPr id="30" name="Rectangle: Rounded Corners 29">
            <a:extLst>
              <a:ext uri="{FF2B5EF4-FFF2-40B4-BE49-F238E27FC236}">
                <a16:creationId xmlns:a16="http://schemas.microsoft.com/office/drawing/2014/main" id="{2B176E74-F7DE-4DF8-AB60-4247961862B3}"/>
              </a:ext>
            </a:extLst>
          </p:cNvPr>
          <p:cNvSpPr/>
          <p:nvPr/>
        </p:nvSpPr>
        <p:spPr>
          <a:xfrm>
            <a:off x="5910847" y="4129253"/>
            <a:ext cx="1684040" cy="843580"/>
          </a:xfrm>
          <a:prstGeom prst="roundRect">
            <a:avLst>
              <a:gd name="adj" fmla="val 6216"/>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37719" rtlCol="0" anchor="t" anchorCtr="0"/>
          <a:lstStyle/>
          <a:p>
            <a:pPr algn="ctr"/>
            <a:r>
              <a:rPr lang="en-US" sz="1320" dirty="0"/>
              <a:t>Pollock</a:t>
            </a:r>
          </a:p>
          <a:p>
            <a:pPr marL="285750" indent="-285750">
              <a:buFont typeface="Arial" panose="020B0604020202020204" pitchFamily="34" charset="0"/>
              <a:buChar char="•"/>
            </a:pPr>
            <a:r>
              <a:rPr lang="en-US" sz="1320" dirty="0"/>
              <a:t>CGOA 18,316</a:t>
            </a:r>
          </a:p>
          <a:p>
            <a:pPr marL="285750" indent="-285750">
              <a:buFont typeface="Arial" panose="020B0604020202020204" pitchFamily="34" charset="0"/>
              <a:buChar char="•"/>
            </a:pPr>
            <a:r>
              <a:rPr lang="en-US" sz="1320" dirty="0"/>
              <a:t>WGOA 6,683</a:t>
            </a:r>
          </a:p>
        </p:txBody>
      </p:sp>
    </p:spTree>
    <p:extLst>
      <p:ext uri="{BB962C8B-B14F-4D97-AF65-F5344CB8AC3E}">
        <p14:creationId xmlns:p14="http://schemas.microsoft.com/office/powerpoint/2010/main" val="27686981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CD8039A-4523-430E-B75D-26DDB8D12687}"/>
              </a:ext>
            </a:extLst>
          </p:cNvPr>
          <p:cNvSpPr/>
          <p:nvPr/>
        </p:nvSpPr>
        <p:spPr>
          <a:xfrm>
            <a:off x="5294563" y="3727097"/>
            <a:ext cx="2854974" cy="923639"/>
          </a:xfrm>
          <a:prstGeom prst="roundRect">
            <a:avLst>
              <a:gd name="adj" fmla="val 5912"/>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1650" dirty="0"/>
          </a:p>
          <a:p>
            <a:r>
              <a:rPr lang="en-US" sz="1650" dirty="0"/>
              <a:t>CGOA rockfish coop report</a:t>
            </a:r>
          </a:p>
          <a:p>
            <a:pPr marL="235756" indent="-235756">
              <a:buFont typeface="Arial" panose="020B0604020202020204" pitchFamily="34" charset="0"/>
              <a:buChar char="•"/>
            </a:pPr>
            <a:r>
              <a:rPr lang="en-US" sz="1320" dirty="0"/>
              <a:t>Monitoring</a:t>
            </a:r>
          </a:p>
          <a:p>
            <a:pPr marL="235756" indent="-235756">
              <a:buFont typeface="Arial" panose="020B0604020202020204" pitchFamily="34" charset="0"/>
              <a:buChar char="•"/>
            </a:pPr>
            <a:r>
              <a:rPr lang="en-US" sz="1320" dirty="0"/>
              <a:t>Salmon by season</a:t>
            </a:r>
          </a:p>
        </p:txBody>
      </p:sp>
      <p:sp>
        <p:nvSpPr>
          <p:cNvPr id="29" name="Rectangle: Rounded Corners 28">
            <a:extLst>
              <a:ext uri="{FF2B5EF4-FFF2-40B4-BE49-F238E27FC236}">
                <a16:creationId xmlns:a16="http://schemas.microsoft.com/office/drawing/2014/main" id="{3C228F79-BB0C-4FBC-959E-059589FDEDCF}"/>
              </a:ext>
            </a:extLst>
          </p:cNvPr>
          <p:cNvSpPr/>
          <p:nvPr/>
        </p:nvSpPr>
        <p:spPr>
          <a:xfrm>
            <a:off x="379798" y="5681524"/>
            <a:ext cx="2854974" cy="678266"/>
          </a:xfrm>
          <a:prstGeom prst="roundRect">
            <a:avLst>
              <a:gd name="adj" fmla="val 8386"/>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50" dirty="0"/>
              <a:t>Genetics reports</a:t>
            </a:r>
          </a:p>
          <a:p>
            <a:pPr marL="235756" indent="-235756">
              <a:buFont typeface="Arial" panose="020B0604020202020204" pitchFamily="34" charset="0"/>
              <a:buChar char="•"/>
            </a:pPr>
            <a:r>
              <a:rPr lang="en-US" sz="1320" dirty="0"/>
              <a:t>Chinook</a:t>
            </a:r>
          </a:p>
          <a:p>
            <a:pPr marL="235756" indent="-235756">
              <a:buFont typeface="Arial" panose="020B0604020202020204" pitchFamily="34" charset="0"/>
              <a:buChar char="•"/>
            </a:pPr>
            <a:r>
              <a:rPr lang="en-US" sz="1320" dirty="0"/>
              <a:t>Chum</a:t>
            </a:r>
          </a:p>
        </p:txBody>
      </p:sp>
      <p:sp>
        <p:nvSpPr>
          <p:cNvPr id="27" name="Rectangle: Rounded Corners 26">
            <a:extLst>
              <a:ext uri="{FF2B5EF4-FFF2-40B4-BE49-F238E27FC236}">
                <a16:creationId xmlns:a16="http://schemas.microsoft.com/office/drawing/2014/main" id="{7014FA2D-4B2C-4944-B83E-572491FADA32}"/>
              </a:ext>
            </a:extLst>
          </p:cNvPr>
          <p:cNvSpPr/>
          <p:nvPr/>
        </p:nvSpPr>
        <p:spPr>
          <a:xfrm>
            <a:off x="361578" y="3682362"/>
            <a:ext cx="2854974" cy="968373"/>
          </a:xfrm>
          <a:prstGeom prst="roundRect">
            <a:avLst>
              <a:gd name="adj" fmla="val 5912"/>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1650" dirty="0"/>
          </a:p>
          <a:p>
            <a:r>
              <a:rPr lang="en-US" sz="1650" dirty="0"/>
              <a:t>AFA Coop Report</a:t>
            </a:r>
          </a:p>
          <a:p>
            <a:pPr marL="235756" indent="-235756">
              <a:buFont typeface="Arial" panose="020B0604020202020204" pitchFamily="34" charset="0"/>
              <a:buChar char="•"/>
            </a:pPr>
            <a:r>
              <a:rPr lang="en-US" sz="1320" dirty="0"/>
              <a:t>Monitoring</a:t>
            </a:r>
          </a:p>
          <a:p>
            <a:pPr marL="235756" indent="-235756">
              <a:buFont typeface="Arial" panose="020B0604020202020204" pitchFamily="34" charset="0"/>
              <a:buChar char="•"/>
            </a:pPr>
            <a:r>
              <a:rPr lang="en-US" sz="1320" dirty="0"/>
              <a:t>Salmon #s</a:t>
            </a:r>
          </a:p>
        </p:txBody>
      </p:sp>
      <p:grpSp>
        <p:nvGrpSpPr>
          <p:cNvPr id="13" name="Group 12">
            <a:extLst>
              <a:ext uri="{FF2B5EF4-FFF2-40B4-BE49-F238E27FC236}">
                <a16:creationId xmlns:a16="http://schemas.microsoft.com/office/drawing/2014/main" id="{7C5227EF-6C46-44B8-88C1-D9C09A9DED3D}"/>
              </a:ext>
            </a:extLst>
          </p:cNvPr>
          <p:cNvGrpSpPr/>
          <p:nvPr/>
        </p:nvGrpSpPr>
        <p:grpSpPr>
          <a:xfrm>
            <a:off x="361580" y="1578076"/>
            <a:ext cx="9335244" cy="1373571"/>
            <a:chOff x="438276" y="1383175"/>
            <a:chExt cx="11315447" cy="1664935"/>
          </a:xfrm>
        </p:grpSpPr>
        <p:sp>
          <p:nvSpPr>
            <p:cNvPr id="25" name="Rectangle: Rounded Corners 24">
              <a:extLst>
                <a:ext uri="{FF2B5EF4-FFF2-40B4-BE49-F238E27FC236}">
                  <a16:creationId xmlns:a16="http://schemas.microsoft.com/office/drawing/2014/main" id="{ABAC5241-E2DB-4DD4-A821-690A4F9F5CAE}"/>
                </a:ext>
              </a:extLst>
            </p:cNvPr>
            <p:cNvSpPr/>
            <p:nvPr/>
          </p:nvSpPr>
          <p:spPr>
            <a:xfrm>
              <a:off x="8293148" y="1519509"/>
              <a:ext cx="3460575" cy="1008696"/>
            </a:xfrm>
            <a:prstGeom prst="roundRect">
              <a:avLst>
                <a:gd name="adj" fmla="val 5912"/>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35756" indent="-235756">
                <a:buFont typeface="Arial" panose="020B0604020202020204" pitchFamily="34" charset="0"/>
                <a:buChar char="•"/>
              </a:pPr>
              <a:endParaRPr lang="en-US" sz="1320" dirty="0"/>
            </a:p>
            <a:p>
              <a:pPr marL="235756" indent="-235756">
                <a:buFont typeface="Arial" panose="020B0604020202020204" pitchFamily="34" charset="0"/>
                <a:buChar char="•"/>
              </a:pPr>
              <a:endParaRPr lang="en-US" sz="1320" dirty="0"/>
            </a:p>
            <a:p>
              <a:pPr marL="235756" indent="-235756">
                <a:buFont typeface="Arial" panose="020B0604020202020204" pitchFamily="34" charset="0"/>
                <a:buChar char="•"/>
              </a:pPr>
              <a:r>
                <a:rPr lang="en-US" sz="1320" dirty="0"/>
                <a:t>Full retention</a:t>
              </a:r>
            </a:p>
            <a:p>
              <a:pPr marL="235756" indent="-235756">
                <a:buFont typeface="Arial" panose="020B0604020202020204" pitchFamily="34" charset="0"/>
                <a:buChar char="•"/>
              </a:pPr>
              <a:r>
                <a:rPr lang="en-US" sz="1320" dirty="0"/>
                <a:t>Voluntary census</a:t>
              </a:r>
            </a:p>
            <a:p>
              <a:pPr marL="235756" indent="-235756">
                <a:buFont typeface="Arial" panose="020B0604020202020204" pitchFamily="34" charset="0"/>
                <a:buChar char="•"/>
              </a:pPr>
              <a:r>
                <a:rPr lang="en-US" sz="1320" dirty="0"/>
                <a:t>Systematic genetics sampling</a:t>
              </a:r>
            </a:p>
            <a:p>
              <a:pPr marL="235756" indent="-235756">
                <a:buFont typeface="Arial" panose="020B0604020202020204" pitchFamily="34" charset="0"/>
                <a:buChar char="•"/>
              </a:pPr>
              <a:endParaRPr lang="en-US" sz="1320" dirty="0"/>
            </a:p>
          </p:txBody>
        </p:sp>
        <p:sp>
          <p:nvSpPr>
            <p:cNvPr id="24" name="Rectangle: Rounded Corners 23">
              <a:extLst>
                <a:ext uri="{FF2B5EF4-FFF2-40B4-BE49-F238E27FC236}">
                  <a16:creationId xmlns:a16="http://schemas.microsoft.com/office/drawing/2014/main" id="{B5DF5024-C84B-4C4A-A271-804C498B5038}"/>
                </a:ext>
              </a:extLst>
            </p:cNvPr>
            <p:cNvSpPr/>
            <p:nvPr/>
          </p:nvSpPr>
          <p:spPr>
            <a:xfrm>
              <a:off x="4485531" y="1519509"/>
              <a:ext cx="3460575" cy="1008696"/>
            </a:xfrm>
            <a:prstGeom prst="roundRect">
              <a:avLst>
                <a:gd name="adj" fmla="val 5912"/>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35756" indent="-235756">
                <a:buFont typeface="Arial" panose="020B0604020202020204" pitchFamily="34" charset="0"/>
                <a:buChar char="•"/>
              </a:pPr>
              <a:endParaRPr lang="en-US" sz="1320" dirty="0"/>
            </a:p>
            <a:p>
              <a:pPr marL="235756" indent="-235756">
                <a:buFont typeface="Arial" panose="020B0604020202020204" pitchFamily="34" charset="0"/>
                <a:buChar char="•"/>
              </a:pPr>
              <a:endParaRPr lang="en-US" sz="1320" dirty="0"/>
            </a:p>
            <a:p>
              <a:pPr marL="235756" indent="-235756">
                <a:buFont typeface="Arial" panose="020B0604020202020204" pitchFamily="34" charset="0"/>
                <a:buChar char="•"/>
              </a:pPr>
              <a:r>
                <a:rPr lang="en-US" sz="1320" dirty="0"/>
                <a:t>Full retention</a:t>
              </a:r>
            </a:p>
            <a:p>
              <a:pPr marL="235756" indent="-235756">
                <a:buFont typeface="Arial" panose="020B0604020202020204" pitchFamily="34" charset="0"/>
                <a:buChar char="•"/>
              </a:pPr>
              <a:r>
                <a:rPr lang="en-US" sz="1320" dirty="0"/>
                <a:t>Census shoreside when observed</a:t>
              </a:r>
            </a:p>
            <a:p>
              <a:pPr marL="235756" indent="-235756">
                <a:buFont typeface="Arial" panose="020B0604020202020204" pitchFamily="34" charset="0"/>
                <a:buChar char="•"/>
              </a:pPr>
              <a:r>
                <a:rPr lang="en-US" sz="1320" dirty="0"/>
                <a:t>Opportunistic genetic sampling</a:t>
              </a:r>
            </a:p>
            <a:p>
              <a:pPr marL="235756" indent="-235756">
                <a:buFont typeface="Arial" panose="020B0604020202020204" pitchFamily="34" charset="0"/>
                <a:buChar char="•"/>
              </a:pPr>
              <a:endParaRPr lang="en-US" sz="1320" dirty="0"/>
            </a:p>
          </p:txBody>
        </p:sp>
        <p:sp>
          <p:nvSpPr>
            <p:cNvPr id="17" name="Rectangle: Rounded Corners 16">
              <a:extLst>
                <a:ext uri="{FF2B5EF4-FFF2-40B4-BE49-F238E27FC236}">
                  <a16:creationId xmlns:a16="http://schemas.microsoft.com/office/drawing/2014/main" id="{6C537084-4F6D-461A-B9A1-68FF774666DC}"/>
                </a:ext>
              </a:extLst>
            </p:cNvPr>
            <p:cNvSpPr/>
            <p:nvPr/>
          </p:nvSpPr>
          <p:spPr>
            <a:xfrm>
              <a:off x="438276" y="1519509"/>
              <a:ext cx="3460575" cy="1528601"/>
            </a:xfrm>
            <a:prstGeom prst="roundRect">
              <a:avLst>
                <a:gd name="adj" fmla="val 5912"/>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1320" dirty="0"/>
            </a:p>
            <a:p>
              <a:pPr marL="235756" indent="-235756">
                <a:buFont typeface="Arial" panose="020B0604020202020204" pitchFamily="34" charset="0"/>
                <a:buChar char="•"/>
              </a:pPr>
              <a:r>
                <a:rPr lang="en-US" sz="1320" dirty="0"/>
                <a:t>Full retention</a:t>
              </a:r>
            </a:p>
            <a:p>
              <a:pPr marL="235756" indent="-235756">
                <a:buFont typeface="Arial" panose="020B0604020202020204" pitchFamily="34" charset="0"/>
                <a:buChar char="•"/>
              </a:pPr>
              <a:r>
                <a:rPr lang="en-US" sz="1320" dirty="0"/>
                <a:t>EM monitoring provisions to ensure full accountability</a:t>
              </a:r>
            </a:p>
            <a:p>
              <a:pPr marL="235756" indent="-235756">
                <a:buFont typeface="Arial" panose="020B0604020202020204" pitchFamily="34" charset="0"/>
                <a:buChar char="•"/>
              </a:pPr>
              <a:r>
                <a:rPr lang="en-US" sz="1320" dirty="0"/>
                <a:t>Census of salmon</a:t>
              </a:r>
            </a:p>
            <a:p>
              <a:pPr marL="235756" indent="-235756">
                <a:buFont typeface="Arial" panose="020B0604020202020204" pitchFamily="34" charset="0"/>
                <a:buChar char="•"/>
              </a:pPr>
              <a:r>
                <a:rPr lang="en-US" sz="1320" dirty="0"/>
                <a:t>Systematic genetics sampling</a:t>
              </a:r>
            </a:p>
          </p:txBody>
        </p:sp>
        <p:sp>
          <p:nvSpPr>
            <p:cNvPr id="19" name="Rectangle: Rounded Corners 18">
              <a:extLst>
                <a:ext uri="{FF2B5EF4-FFF2-40B4-BE49-F238E27FC236}">
                  <a16:creationId xmlns:a16="http://schemas.microsoft.com/office/drawing/2014/main" id="{647F192F-AE48-418D-B2F5-400ED09A590B}"/>
                </a:ext>
              </a:extLst>
            </p:cNvPr>
            <p:cNvSpPr/>
            <p:nvPr/>
          </p:nvSpPr>
          <p:spPr>
            <a:xfrm>
              <a:off x="705381" y="1383175"/>
              <a:ext cx="10781237" cy="262728"/>
            </a:xfrm>
            <a:prstGeom prst="roundRect">
              <a:avLst/>
            </a:prstGeom>
            <a:solidFill>
              <a:srgbClr val="D6D5D5"/>
            </a:solidFill>
            <a:ln w="127000" cmpd="thinThick">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5" spc="495" dirty="0">
                  <a:solidFill>
                    <a:schemeClr val="bg1">
                      <a:lumMod val="65000"/>
                      <a:lumOff val="35000"/>
                    </a:schemeClr>
                  </a:solidFill>
                </a:rPr>
                <a:t>Salmon enumeration and genetics sampling</a:t>
              </a:r>
            </a:p>
          </p:txBody>
        </p:sp>
      </p:grpSp>
      <p:pic>
        <p:nvPicPr>
          <p:cNvPr id="7" name="Picture 6">
            <a:extLst>
              <a:ext uri="{FF2B5EF4-FFF2-40B4-BE49-F238E27FC236}">
                <a16:creationId xmlns:a16="http://schemas.microsoft.com/office/drawing/2014/main" id="{1C88F6C1-3766-464F-8B36-98CF558E1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2" y="6788711"/>
            <a:ext cx="539953" cy="454761"/>
          </a:xfrm>
          <a:prstGeom prst="rect">
            <a:avLst/>
          </a:prstGeom>
        </p:spPr>
      </p:pic>
      <p:sp>
        <p:nvSpPr>
          <p:cNvPr id="10" name="Title 9">
            <a:extLst>
              <a:ext uri="{FF2B5EF4-FFF2-40B4-BE49-F238E27FC236}">
                <a16:creationId xmlns:a16="http://schemas.microsoft.com/office/drawing/2014/main" id="{399ED682-033C-4D8A-BD81-E578D3EC23ED}"/>
              </a:ext>
            </a:extLst>
          </p:cNvPr>
          <p:cNvSpPr>
            <a:spLocks noGrp="1"/>
          </p:cNvSpPr>
          <p:nvPr>
            <p:ph type="title"/>
          </p:nvPr>
        </p:nvSpPr>
        <p:spPr>
          <a:xfrm>
            <a:off x="691515" y="91450"/>
            <a:ext cx="8675370" cy="517697"/>
          </a:xfrm>
        </p:spPr>
        <p:txBody>
          <a:bodyPr>
            <a:normAutofit fontScale="90000"/>
          </a:bodyPr>
          <a:lstStyle/>
          <a:p>
            <a:pPr algn="ctr"/>
            <a:r>
              <a:rPr lang="en-US" spc="495" dirty="0">
                <a:solidFill>
                  <a:srgbClr val="FFFFFF"/>
                </a:solidFill>
              </a:rPr>
              <a:t>Salmon Bycatch Programs</a:t>
            </a:r>
            <a:endParaRPr lang="en-US" spc="495" dirty="0"/>
          </a:p>
        </p:txBody>
      </p:sp>
      <p:sp>
        <p:nvSpPr>
          <p:cNvPr id="14" name="Rectangle: Rounded Corners 13">
            <a:extLst>
              <a:ext uri="{FF2B5EF4-FFF2-40B4-BE49-F238E27FC236}">
                <a16:creationId xmlns:a16="http://schemas.microsoft.com/office/drawing/2014/main" id="{7290CCB0-36A5-49AB-ADEA-03FF329E3FCD}"/>
              </a:ext>
            </a:extLst>
          </p:cNvPr>
          <p:cNvSpPr/>
          <p:nvPr/>
        </p:nvSpPr>
        <p:spPr>
          <a:xfrm>
            <a:off x="7057165" y="796754"/>
            <a:ext cx="2450692" cy="656265"/>
          </a:xfrm>
          <a:prstGeom prst="roundRect">
            <a:avLst/>
          </a:prstGeom>
          <a:solidFill>
            <a:srgbClr val="7B7B7B"/>
          </a:solidFill>
          <a:ln w="127000" cmpd="thinThick">
            <a:solidFill>
              <a:srgbClr val="7B7B7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10" spc="248" dirty="0">
                <a:solidFill>
                  <a:srgbClr val="FFFFFF"/>
                </a:solidFill>
              </a:rPr>
              <a:t>GOA non-pollock trawl </a:t>
            </a:r>
            <a:endParaRPr lang="en-US" sz="2475" spc="248" dirty="0"/>
          </a:p>
        </p:txBody>
      </p:sp>
      <p:sp>
        <p:nvSpPr>
          <p:cNvPr id="15" name="Rectangle: Rounded Corners 14">
            <a:extLst>
              <a:ext uri="{FF2B5EF4-FFF2-40B4-BE49-F238E27FC236}">
                <a16:creationId xmlns:a16="http://schemas.microsoft.com/office/drawing/2014/main" id="{36E03E1E-E664-47DA-AD87-D0A25D25B00E}"/>
              </a:ext>
            </a:extLst>
          </p:cNvPr>
          <p:cNvSpPr/>
          <p:nvPr/>
        </p:nvSpPr>
        <p:spPr>
          <a:xfrm>
            <a:off x="3835250" y="796754"/>
            <a:ext cx="2450692" cy="415963"/>
          </a:xfrm>
          <a:prstGeom prst="roundRect">
            <a:avLst/>
          </a:prstGeom>
          <a:solidFill>
            <a:srgbClr val="7B7B7B"/>
          </a:solidFill>
          <a:ln w="127000" cmpd="thinThick">
            <a:solidFill>
              <a:srgbClr val="7B7B7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10" spc="248" dirty="0">
                <a:solidFill>
                  <a:srgbClr val="FFFFFF"/>
                </a:solidFill>
              </a:rPr>
              <a:t>GOA Pollock</a:t>
            </a:r>
            <a:endParaRPr lang="en-US" sz="2475" spc="248" dirty="0"/>
          </a:p>
        </p:txBody>
      </p:sp>
      <p:sp>
        <p:nvSpPr>
          <p:cNvPr id="16" name="Rectangle: Rounded Corners 15">
            <a:extLst>
              <a:ext uri="{FF2B5EF4-FFF2-40B4-BE49-F238E27FC236}">
                <a16:creationId xmlns:a16="http://schemas.microsoft.com/office/drawing/2014/main" id="{DF999BB2-6098-48CD-A022-734019C6C35F}"/>
              </a:ext>
            </a:extLst>
          </p:cNvPr>
          <p:cNvSpPr/>
          <p:nvPr/>
        </p:nvSpPr>
        <p:spPr>
          <a:xfrm>
            <a:off x="613335" y="796752"/>
            <a:ext cx="2450692" cy="415964"/>
          </a:xfrm>
          <a:prstGeom prst="roundRect">
            <a:avLst/>
          </a:prstGeom>
          <a:solidFill>
            <a:srgbClr val="7B7B7B"/>
          </a:solidFill>
          <a:ln w="127000" cmpd="thinThick">
            <a:solidFill>
              <a:srgbClr val="7B7B7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10" spc="248" dirty="0">
                <a:solidFill>
                  <a:srgbClr val="FFFFFF"/>
                </a:solidFill>
              </a:rPr>
              <a:t>EBS Pollock</a:t>
            </a:r>
            <a:endParaRPr lang="en-US" sz="2475" spc="248" dirty="0"/>
          </a:p>
        </p:txBody>
      </p:sp>
      <p:sp>
        <p:nvSpPr>
          <p:cNvPr id="21" name="Rectangle: Rounded Corners 20">
            <a:extLst>
              <a:ext uri="{FF2B5EF4-FFF2-40B4-BE49-F238E27FC236}">
                <a16:creationId xmlns:a16="http://schemas.microsoft.com/office/drawing/2014/main" id="{D273E678-E029-4A93-BE54-18AEF2DFFEA4}"/>
              </a:ext>
            </a:extLst>
          </p:cNvPr>
          <p:cNvSpPr/>
          <p:nvPr/>
        </p:nvSpPr>
        <p:spPr>
          <a:xfrm>
            <a:off x="581941" y="3573987"/>
            <a:ext cx="8894521" cy="216751"/>
          </a:xfrm>
          <a:prstGeom prst="roundRect">
            <a:avLst/>
          </a:prstGeom>
          <a:solidFill>
            <a:srgbClr val="D6D5D5"/>
          </a:solidFill>
          <a:ln w="127000" cmpd="thinThick">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5" spc="495" dirty="0">
                <a:solidFill>
                  <a:schemeClr val="bg1">
                    <a:lumMod val="65000"/>
                    <a:lumOff val="35000"/>
                  </a:schemeClr>
                </a:solidFill>
              </a:rPr>
              <a:t>Annual Reports to Council</a:t>
            </a:r>
          </a:p>
        </p:txBody>
      </p:sp>
      <p:sp>
        <p:nvSpPr>
          <p:cNvPr id="28" name="Rectangle: Rounded Corners 27">
            <a:extLst>
              <a:ext uri="{FF2B5EF4-FFF2-40B4-BE49-F238E27FC236}">
                <a16:creationId xmlns:a16="http://schemas.microsoft.com/office/drawing/2014/main" id="{03F328AC-0D19-4AA3-843D-1EFB95F5E397}"/>
              </a:ext>
            </a:extLst>
          </p:cNvPr>
          <p:cNvSpPr/>
          <p:nvPr/>
        </p:nvSpPr>
        <p:spPr>
          <a:xfrm>
            <a:off x="379798" y="4702773"/>
            <a:ext cx="2854974" cy="926713"/>
          </a:xfrm>
          <a:prstGeom prst="roundRect">
            <a:avLst>
              <a:gd name="adj" fmla="val 6216"/>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37719" rtlCol="0" anchor="ctr" anchorCtr="0"/>
          <a:lstStyle/>
          <a:p>
            <a:r>
              <a:rPr lang="en-US" sz="1650" dirty="0"/>
              <a:t>IPA reports</a:t>
            </a:r>
          </a:p>
          <a:p>
            <a:pPr marL="235756" indent="-235756">
              <a:buFont typeface="Arial" panose="020B0604020202020204" pitchFamily="34" charset="0"/>
              <a:buChar char="•"/>
            </a:pPr>
            <a:r>
              <a:rPr lang="en-US" sz="1320" dirty="0"/>
              <a:t>Measures to reduce Chinook bycatch at all levels of abundance</a:t>
            </a:r>
          </a:p>
          <a:p>
            <a:pPr marL="235756" indent="-235756">
              <a:buFont typeface="Arial" panose="020B0604020202020204" pitchFamily="34" charset="0"/>
              <a:buChar char="•"/>
            </a:pPr>
            <a:r>
              <a:rPr lang="en-US" sz="1320" dirty="0"/>
              <a:t>Measure to reduce chum</a:t>
            </a:r>
          </a:p>
        </p:txBody>
      </p:sp>
      <p:sp>
        <p:nvSpPr>
          <p:cNvPr id="30" name="Rectangle: Rounded Corners 29">
            <a:extLst>
              <a:ext uri="{FF2B5EF4-FFF2-40B4-BE49-F238E27FC236}">
                <a16:creationId xmlns:a16="http://schemas.microsoft.com/office/drawing/2014/main" id="{F71DBDAA-8935-4519-A874-3885B6EBAF5F}"/>
              </a:ext>
            </a:extLst>
          </p:cNvPr>
          <p:cNvSpPr/>
          <p:nvPr/>
        </p:nvSpPr>
        <p:spPr>
          <a:xfrm>
            <a:off x="5294560" y="4702776"/>
            <a:ext cx="2854974" cy="923639"/>
          </a:xfrm>
          <a:prstGeom prst="roundRect">
            <a:avLst>
              <a:gd name="adj" fmla="val 6453"/>
            </a:avLst>
          </a:prstGeom>
          <a:solidFill>
            <a:schemeClr val="accent1">
              <a:lumMod val="20000"/>
              <a:lumOff val="8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rtlCol="0" anchor="t" anchorCtr="0"/>
          <a:lstStyle/>
          <a:p>
            <a:r>
              <a:rPr lang="en-US" sz="1650" dirty="0"/>
              <a:t>Genetics reports</a:t>
            </a:r>
          </a:p>
          <a:p>
            <a:pPr marL="235756" indent="-235756">
              <a:buFont typeface="Arial" panose="020B0604020202020204" pitchFamily="34" charset="0"/>
              <a:buChar char="•"/>
            </a:pPr>
            <a:r>
              <a:rPr lang="en-US" sz="1320" dirty="0"/>
              <a:t>GOA rockfish and ATF fishery chinook genetics</a:t>
            </a:r>
          </a:p>
          <a:p>
            <a:pPr marL="235756" indent="-235756">
              <a:buFont typeface="Arial" panose="020B0604020202020204" pitchFamily="34" charset="0"/>
              <a:buChar char="•"/>
            </a:pPr>
            <a:r>
              <a:rPr lang="en-US" sz="1320" dirty="0"/>
              <a:t>Chum genetics (what fisheries?)</a:t>
            </a:r>
          </a:p>
        </p:txBody>
      </p:sp>
    </p:spTree>
    <p:extLst>
      <p:ext uri="{BB962C8B-B14F-4D97-AF65-F5344CB8AC3E}">
        <p14:creationId xmlns:p14="http://schemas.microsoft.com/office/powerpoint/2010/main" val="672010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C612E-2C0A-45E9-B783-816D9E20AE91}"/>
              </a:ext>
            </a:extLst>
          </p:cNvPr>
          <p:cNvSpPr>
            <a:spLocks noGrp="1"/>
          </p:cNvSpPr>
          <p:nvPr>
            <p:ph type="title"/>
          </p:nvPr>
        </p:nvSpPr>
        <p:spPr>
          <a:xfrm>
            <a:off x="572971" y="2411603"/>
            <a:ext cx="2263140" cy="2263140"/>
          </a:xfrm>
          <a:prstGeom prst="ellipse">
            <a:avLst/>
          </a:prstGeom>
          <a:solidFill>
            <a:srgbClr val="7B7B7B"/>
          </a:solidFill>
          <a:ln w="174625" cmpd="thinThick">
            <a:solidFill>
              <a:srgbClr val="7B7B7B"/>
            </a:solidFill>
          </a:ln>
        </p:spPr>
        <p:txBody>
          <a:bodyPr>
            <a:normAutofit/>
          </a:bodyPr>
          <a:lstStyle/>
          <a:p>
            <a:pPr algn="ctr"/>
            <a:r>
              <a:rPr lang="en-US" sz="1980">
                <a:solidFill>
                  <a:srgbClr val="FFFFFF"/>
                </a:solidFill>
              </a:rPr>
              <a:t>Bering Sea pollock Incentive Plan Agreements (IPAs)</a:t>
            </a:r>
          </a:p>
        </p:txBody>
      </p:sp>
      <p:graphicFrame>
        <p:nvGraphicFramePr>
          <p:cNvPr id="17" name="Content Placeholder 5">
            <a:extLst>
              <a:ext uri="{FF2B5EF4-FFF2-40B4-BE49-F238E27FC236}">
                <a16:creationId xmlns:a16="http://schemas.microsoft.com/office/drawing/2014/main" id="{565AE33C-9729-4005-BB2D-E2A9DFA9AD43}"/>
              </a:ext>
            </a:extLst>
          </p:cNvPr>
          <p:cNvGraphicFramePr>
            <a:graphicFrameLocks noGrp="1"/>
          </p:cNvGraphicFramePr>
          <p:nvPr>
            <p:ph idx="1"/>
            <p:extLst>
              <p:ext uri="{D42A27DB-BD31-4B8C-83A1-F6EECF244321}">
                <p14:modId xmlns:p14="http://schemas.microsoft.com/office/powerpoint/2010/main" val="2378576191"/>
              </p:ext>
            </p:extLst>
          </p:nvPr>
        </p:nvGraphicFramePr>
        <p:xfrm>
          <a:off x="3317337" y="1870269"/>
          <a:ext cx="5930265" cy="3810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5611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933"/>
            <a:ext cx="10058400" cy="5660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430" y="1094105"/>
            <a:ext cx="9548128" cy="5126991"/>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4" name="Title 3">
            <a:extLst>
              <a:ext uri="{FF2B5EF4-FFF2-40B4-BE49-F238E27FC236}">
                <a16:creationId xmlns:a16="http://schemas.microsoft.com/office/drawing/2014/main" id="{0718E516-8AA4-4BD4-A5A8-4BFD4AF11480}"/>
              </a:ext>
            </a:extLst>
          </p:cNvPr>
          <p:cNvSpPr>
            <a:spLocks noGrp="1"/>
          </p:cNvSpPr>
          <p:nvPr>
            <p:ph type="title"/>
          </p:nvPr>
        </p:nvSpPr>
        <p:spPr>
          <a:xfrm>
            <a:off x="1257300" y="1754624"/>
            <a:ext cx="7543800" cy="2343031"/>
          </a:xfrm>
        </p:spPr>
        <p:txBody>
          <a:bodyPr vert="horz" lIns="75438" tIns="37719" rIns="75438" bIns="37719" rtlCol="0" anchor="b">
            <a:normAutofit/>
          </a:bodyPr>
          <a:lstStyle/>
          <a:p>
            <a:pPr algn="ctr"/>
            <a:r>
              <a:rPr lang="en-US" sz="4785"/>
              <a:t>Industry efforts in bycatch management: SeaState</a:t>
            </a:r>
          </a:p>
        </p:txBody>
      </p:sp>
      <p:sp>
        <p:nvSpPr>
          <p:cNvPr id="5" name="Text Placeholder 4">
            <a:extLst>
              <a:ext uri="{FF2B5EF4-FFF2-40B4-BE49-F238E27FC236}">
                <a16:creationId xmlns:a16="http://schemas.microsoft.com/office/drawing/2014/main" id="{C4CADE69-8CD9-45CF-B5E7-DE6FDE13D8C8}"/>
              </a:ext>
            </a:extLst>
          </p:cNvPr>
          <p:cNvSpPr>
            <a:spLocks noGrp="1"/>
          </p:cNvSpPr>
          <p:nvPr>
            <p:ph type="body" idx="1"/>
          </p:nvPr>
        </p:nvSpPr>
        <p:spPr>
          <a:xfrm>
            <a:off x="1257300" y="4340235"/>
            <a:ext cx="7543800" cy="1320675"/>
          </a:xfrm>
        </p:spPr>
        <p:txBody>
          <a:bodyPr vert="horz" lIns="75438" tIns="37719" rIns="75438" bIns="37719" rtlCol="0">
            <a:normAutofit/>
          </a:bodyPr>
          <a:lstStyle/>
          <a:p>
            <a:pPr algn="ctr"/>
            <a:endParaRPr lang="en-US">
              <a:solidFill>
                <a:schemeClr val="accent1"/>
              </a:solidFill>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7630" y="4218944"/>
            <a:ext cx="226314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5191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32FE-3F7F-4932-81D6-084C442A4644}"/>
              </a:ext>
            </a:extLst>
          </p:cNvPr>
          <p:cNvSpPr>
            <a:spLocks noGrp="1"/>
          </p:cNvSpPr>
          <p:nvPr>
            <p:ph type="ctrTitle"/>
          </p:nvPr>
        </p:nvSpPr>
        <p:spPr>
          <a:xfrm>
            <a:off x="1198991" y="1080421"/>
            <a:ext cx="7543800" cy="447969"/>
          </a:xfrm>
        </p:spPr>
        <p:txBody>
          <a:bodyPr>
            <a:normAutofit/>
          </a:bodyPr>
          <a:lstStyle/>
          <a:p>
            <a:r>
              <a:rPr lang="en-US" sz="2310" dirty="0"/>
              <a:t>Salmon Incentive plan agreements as for 2019</a:t>
            </a:r>
          </a:p>
        </p:txBody>
      </p:sp>
      <p:sp>
        <p:nvSpPr>
          <p:cNvPr id="3" name="Subtitle 2">
            <a:extLst>
              <a:ext uri="{FF2B5EF4-FFF2-40B4-BE49-F238E27FC236}">
                <a16:creationId xmlns:a16="http://schemas.microsoft.com/office/drawing/2014/main" id="{07D3374B-8125-4383-B461-4A19AE541132}"/>
              </a:ext>
            </a:extLst>
          </p:cNvPr>
          <p:cNvSpPr>
            <a:spLocks noGrp="1"/>
          </p:cNvSpPr>
          <p:nvPr>
            <p:ph type="subTitle" idx="1"/>
          </p:nvPr>
        </p:nvSpPr>
        <p:spPr>
          <a:xfrm>
            <a:off x="1031350" y="1646545"/>
            <a:ext cx="7966973" cy="4839980"/>
          </a:xfrm>
        </p:spPr>
        <p:txBody>
          <a:bodyPr>
            <a:noAutofit/>
          </a:bodyPr>
          <a:lstStyle/>
          <a:p>
            <a:pPr marL="282893" indent="-282893" algn="l">
              <a:buFont typeface="Arial" panose="020B0604020202020204" pitchFamily="34" charset="0"/>
              <a:buChar char="•"/>
            </a:pPr>
            <a:r>
              <a:rPr lang="en-US" sz="2145" dirty="0"/>
              <a:t>All sectors are participating under different incentive plans (CDQ and C/Ps are in the same plan.</a:t>
            </a:r>
          </a:p>
          <a:p>
            <a:pPr marL="282893" indent="-282893" algn="l">
              <a:buFont typeface="Arial" panose="020B0604020202020204" pitchFamily="34" charset="0"/>
              <a:buChar char="•"/>
            </a:pPr>
            <a:r>
              <a:rPr lang="en-US" sz="2145" dirty="0"/>
              <a:t>All plans include both chinook and chum</a:t>
            </a:r>
          </a:p>
          <a:p>
            <a:pPr marL="282893" indent="-282893" algn="l">
              <a:buFont typeface="Arial" panose="020B0604020202020204" pitchFamily="34" charset="0"/>
              <a:buChar char="•"/>
            </a:pPr>
            <a:r>
              <a:rPr lang="en-US" sz="2145" dirty="0"/>
              <a:t>All plans operate at the individual vessel level or processing platform level.  This means that there are allocations to vessels in the case of chinook and vessel (or mothership) level bycatch rate determine access to bycatch avoidance areas (new term for what used to be called “closures”).</a:t>
            </a:r>
          </a:p>
          <a:p>
            <a:pPr marL="282893" indent="-282893" algn="l">
              <a:buFont typeface="Arial" panose="020B0604020202020204" pitchFamily="34" charset="0"/>
              <a:buChar char="•"/>
            </a:pPr>
            <a:r>
              <a:rPr lang="en-US" sz="2145" dirty="0"/>
              <a:t>All plans contain triggers to shift closure emphasis to chinook anytime chinook rates are higher than chums.  CP/CDQ plan allows concurrent chinook and chum closures E/W of 168 W (e.g. a chinook closure E of 168 and a chum closure W).</a:t>
            </a:r>
          </a:p>
          <a:p>
            <a:pPr marL="282893" indent="-282893" algn="l">
              <a:buFont typeface="Arial" panose="020B0604020202020204" pitchFamily="34" charset="0"/>
              <a:buChar char="•"/>
            </a:pPr>
            <a:r>
              <a:rPr lang="en-US" sz="2145" dirty="0"/>
              <a:t>Allocation of chum closure areas may be dependent on GSA results on WAK/Yukon likelihood; Sea State refers to cluster ratios from NOAA Technical memoranda.</a:t>
            </a:r>
          </a:p>
        </p:txBody>
      </p:sp>
    </p:spTree>
    <p:extLst>
      <p:ext uri="{BB962C8B-B14F-4D97-AF65-F5344CB8AC3E}">
        <p14:creationId xmlns:p14="http://schemas.microsoft.com/office/powerpoint/2010/main" val="309074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5431-1976-4EAE-8150-28880463F114}"/>
              </a:ext>
            </a:extLst>
          </p:cNvPr>
          <p:cNvSpPr>
            <a:spLocks noGrp="1"/>
          </p:cNvSpPr>
          <p:nvPr>
            <p:ph type="title"/>
          </p:nvPr>
        </p:nvSpPr>
        <p:spPr>
          <a:xfrm>
            <a:off x="6503446" y="2905455"/>
            <a:ext cx="3374267" cy="1093589"/>
          </a:xfrm>
        </p:spPr>
        <p:txBody>
          <a:bodyPr>
            <a:normAutofit/>
          </a:bodyPr>
          <a:lstStyle/>
          <a:p>
            <a:r>
              <a:rPr lang="en-US" sz="1485" dirty="0"/>
              <a:t>From: Genetic Stock Composition Analysis of Chum Salmon from the…2016 Bering Sea…Fisheries, Whittle, et al.</a:t>
            </a:r>
          </a:p>
        </p:txBody>
      </p:sp>
      <p:pic>
        <p:nvPicPr>
          <p:cNvPr id="4" name="Picture 3">
            <a:extLst>
              <a:ext uri="{FF2B5EF4-FFF2-40B4-BE49-F238E27FC236}">
                <a16:creationId xmlns:a16="http://schemas.microsoft.com/office/drawing/2014/main" id="{027958B0-658C-4BC3-9A17-C35E110C5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87" y="762728"/>
            <a:ext cx="6141013" cy="5765707"/>
          </a:xfrm>
          <a:prstGeom prst="rect">
            <a:avLst/>
          </a:prstGeom>
        </p:spPr>
      </p:pic>
    </p:spTree>
    <p:extLst>
      <p:ext uri="{BB962C8B-B14F-4D97-AF65-F5344CB8AC3E}">
        <p14:creationId xmlns:p14="http://schemas.microsoft.com/office/powerpoint/2010/main" val="13353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2893-59E7-4CB8-84A4-3AD6D52AC290}"/>
              </a:ext>
            </a:extLst>
          </p:cNvPr>
          <p:cNvSpPr>
            <a:spLocks noGrp="1"/>
          </p:cNvSpPr>
          <p:nvPr>
            <p:ph type="title"/>
          </p:nvPr>
        </p:nvSpPr>
        <p:spPr>
          <a:xfrm>
            <a:off x="6576227" y="1129904"/>
            <a:ext cx="2790658" cy="1093589"/>
          </a:xfrm>
        </p:spPr>
        <p:txBody>
          <a:bodyPr>
            <a:normAutofit fontScale="90000"/>
          </a:bodyPr>
          <a:lstStyle/>
          <a:p>
            <a:r>
              <a:rPr lang="en-US" sz="2310" dirty="0"/>
              <a:t>Chum closures, 2014 – 2018, relative to genetic clusters and CVOA</a:t>
            </a:r>
          </a:p>
        </p:txBody>
      </p:sp>
      <p:pic>
        <p:nvPicPr>
          <p:cNvPr id="4" name="Picture 3">
            <a:extLst>
              <a:ext uri="{FF2B5EF4-FFF2-40B4-BE49-F238E27FC236}">
                <a16:creationId xmlns:a16="http://schemas.microsoft.com/office/drawing/2014/main" id="{2E9494E5-0846-4CB0-8C52-2FCF76D04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4" y="831586"/>
            <a:ext cx="6291128" cy="5042752"/>
          </a:xfrm>
          <a:prstGeom prst="rect">
            <a:avLst/>
          </a:prstGeom>
        </p:spPr>
      </p:pic>
      <p:pic>
        <p:nvPicPr>
          <p:cNvPr id="6" name="Picture 5">
            <a:extLst>
              <a:ext uri="{FF2B5EF4-FFF2-40B4-BE49-F238E27FC236}">
                <a16:creationId xmlns:a16="http://schemas.microsoft.com/office/drawing/2014/main" id="{B7661C46-712D-4DD6-99BF-943F9F903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 y="3890105"/>
            <a:ext cx="2090261" cy="1878092"/>
          </a:xfrm>
          <a:prstGeom prst="rect">
            <a:avLst/>
          </a:prstGeom>
        </p:spPr>
      </p:pic>
    </p:spTree>
    <p:extLst>
      <p:ext uri="{BB962C8B-B14F-4D97-AF65-F5344CB8AC3E}">
        <p14:creationId xmlns:p14="http://schemas.microsoft.com/office/powerpoint/2010/main" val="55225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BEEA-B7FE-4836-A082-D53D2FB35162}"/>
              </a:ext>
            </a:extLst>
          </p:cNvPr>
          <p:cNvSpPr>
            <a:spLocks noGrp="1"/>
          </p:cNvSpPr>
          <p:nvPr>
            <p:ph type="title"/>
          </p:nvPr>
        </p:nvSpPr>
        <p:spPr>
          <a:xfrm>
            <a:off x="750682" y="957333"/>
            <a:ext cx="8675370" cy="1715382"/>
          </a:xfrm>
        </p:spPr>
        <p:txBody>
          <a:bodyPr>
            <a:normAutofit fontScale="90000"/>
          </a:bodyPr>
          <a:lstStyle/>
          <a:p>
            <a:r>
              <a:rPr lang="en-US" dirty="0"/>
              <a:t>Proportions of </a:t>
            </a:r>
            <a:r>
              <a:rPr lang="en-US" dirty="0" err="1"/>
              <a:t>WAK+Yukon</a:t>
            </a:r>
            <a:r>
              <a:rPr lang="en-US" dirty="0"/>
              <a:t> chum stocks from 2015 and 2016 pollock fishery bycatch samples.</a:t>
            </a:r>
            <a:br>
              <a:rPr lang="en-US" dirty="0"/>
            </a:br>
            <a:r>
              <a:rPr lang="en-US" sz="2310" dirty="0"/>
              <a:t>Most chum closures are in Clusters 1 or 2 and tend to be in the “early” designation (before mid-August).</a:t>
            </a:r>
            <a:endParaRPr lang="en-US" dirty="0"/>
          </a:p>
        </p:txBody>
      </p:sp>
      <p:graphicFrame>
        <p:nvGraphicFramePr>
          <p:cNvPr id="5" name="Table 4">
            <a:extLst>
              <a:ext uri="{FF2B5EF4-FFF2-40B4-BE49-F238E27FC236}">
                <a16:creationId xmlns:a16="http://schemas.microsoft.com/office/drawing/2014/main" id="{394743D7-234F-4803-8530-E463A414DA42}"/>
              </a:ext>
            </a:extLst>
          </p:cNvPr>
          <p:cNvGraphicFramePr>
            <a:graphicFrameLocks noGrp="1"/>
          </p:cNvGraphicFramePr>
          <p:nvPr>
            <p:extLst/>
          </p:nvPr>
        </p:nvGraphicFramePr>
        <p:xfrm>
          <a:off x="1876088" y="2852682"/>
          <a:ext cx="5480350" cy="2359287"/>
        </p:xfrm>
        <a:graphic>
          <a:graphicData uri="http://schemas.openxmlformats.org/drawingml/2006/table">
            <a:tbl>
              <a:tblPr>
                <a:tableStyleId>{5C22544A-7EE6-4342-B048-85BDC9FD1C3A}</a:tableStyleId>
              </a:tblPr>
              <a:tblGrid>
                <a:gridCol w="1453970">
                  <a:extLst>
                    <a:ext uri="{9D8B030D-6E8A-4147-A177-3AD203B41FA5}">
                      <a16:colId xmlns:a16="http://schemas.microsoft.com/office/drawing/2014/main" val="1933678123"/>
                    </a:ext>
                  </a:extLst>
                </a:gridCol>
                <a:gridCol w="1006595">
                  <a:extLst>
                    <a:ext uri="{9D8B030D-6E8A-4147-A177-3AD203B41FA5}">
                      <a16:colId xmlns:a16="http://schemas.microsoft.com/office/drawing/2014/main" val="1050447104"/>
                    </a:ext>
                  </a:extLst>
                </a:gridCol>
                <a:gridCol w="1006595">
                  <a:extLst>
                    <a:ext uri="{9D8B030D-6E8A-4147-A177-3AD203B41FA5}">
                      <a16:colId xmlns:a16="http://schemas.microsoft.com/office/drawing/2014/main" val="2912332285"/>
                    </a:ext>
                  </a:extLst>
                </a:gridCol>
                <a:gridCol w="1006595">
                  <a:extLst>
                    <a:ext uri="{9D8B030D-6E8A-4147-A177-3AD203B41FA5}">
                      <a16:colId xmlns:a16="http://schemas.microsoft.com/office/drawing/2014/main" val="3614169187"/>
                    </a:ext>
                  </a:extLst>
                </a:gridCol>
                <a:gridCol w="1006595">
                  <a:extLst>
                    <a:ext uri="{9D8B030D-6E8A-4147-A177-3AD203B41FA5}">
                      <a16:colId xmlns:a16="http://schemas.microsoft.com/office/drawing/2014/main" val="1305880678"/>
                    </a:ext>
                  </a:extLst>
                </a:gridCol>
              </a:tblGrid>
              <a:tr h="410673">
                <a:tc>
                  <a:txBody>
                    <a:bodyPr/>
                    <a:lstStyle/>
                    <a:p>
                      <a:pPr algn="l" fontAlgn="b"/>
                      <a:r>
                        <a:rPr lang="en-US" sz="1200" u="none" strike="noStrike">
                          <a:effectLst/>
                        </a:rPr>
                        <a:t>Cluster</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309795538"/>
                  </a:ext>
                </a:extLst>
              </a:tr>
              <a:tr h="410673">
                <a:tc>
                  <a:txBody>
                    <a:bodyPr/>
                    <a:lstStyle/>
                    <a:p>
                      <a:pPr algn="l" fontAlgn="b"/>
                      <a:r>
                        <a:rPr lang="en-US" sz="1200" u="none" strike="noStrike">
                          <a:effectLst/>
                        </a:rPr>
                        <a:t>Early 2015</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dirty="0">
                          <a:effectLst/>
                        </a:rPr>
                        <a:t>0.32</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0.17</a:t>
                      </a:r>
                      <a:endParaRPr lang="en-US" sz="1200" b="0" i="0" u="none" strike="noStrike">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0.24</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0.11</a:t>
                      </a:r>
                      <a:endParaRPr lang="en-US" sz="1200" b="0" i="0" u="none" strike="noStrike">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4181276760"/>
                  </a:ext>
                </a:extLst>
              </a:tr>
              <a:tr h="410673">
                <a:tc>
                  <a:txBody>
                    <a:bodyPr/>
                    <a:lstStyle/>
                    <a:p>
                      <a:pPr algn="l" fontAlgn="b"/>
                      <a:r>
                        <a:rPr lang="en-US" sz="1200" u="none" strike="noStrike">
                          <a:effectLst/>
                        </a:rPr>
                        <a:t>Early 2016</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dirty="0">
                          <a:effectLst/>
                        </a:rPr>
                        <a:t>0.31</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dirty="0">
                          <a:effectLst/>
                        </a:rPr>
                        <a:t>0.26</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0.10</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796095720"/>
                  </a:ext>
                </a:extLst>
              </a:tr>
              <a:tr h="305922">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849764462"/>
                  </a:ext>
                </a:extLst>
              </a:tr>
              <a:tr h="410673">
                <a:tc>
                  <a:txBody>
                    <a:bodyPr/>
                    <a:lstStyle/>
                    <a:p>
                      <a:pPr algn="l" fontAlgn="b"/>
                      <a:r>
                        <a:rPr lang="en-US" sz="1200" u="none" strike="noStrike">
                          <a:effectLst/>
                        </a:rPr>
                        <a:t>Late 2015</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dirty="0">
                          <a:effectLst/>
                        </a:rPr>
                        <a:t>0.21</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0.06</a:t>
                      </a:r>
                      <a:endParaRPr lang="en-US" sz="1200" b="0" i="0" u="none" strike="noStrike">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0.18</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a:effectLst/>
                        </a:rPr>
                        <a:t>0.03</a:t>
                      </a:r>
                      <a:endParaRPr lang="en-US" sz="1200" b="0" i="0" u="none" strike="noStrike">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1522329892"/>
                  </a:ext>
                </a:extLst>
              </a:tr>
              <a:tr h="410673">
                <a:tc>
                  <a:txBody>
                    <a:bodyPr/>
                    <a:lstStyle/>
                    <a:p>
                      <a:pPr algn="l" fontAlgn="b"/>
                      <a:r>
                        <a:rPr lang="en-US" sz="1200" u="none" strike="noStrike">
                          <a:effectLst/>
                        </a:rPr>
                        <a:t>Late 2016</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dirty="0">
                          <a:effectLst/>
                        </a:rPr>
                        <a:t>0.29</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dirty="0">
                          <a:effectLst/>
                        </a:rPr>
                        <a:t>0.16</a:t>
                      </a:r>
                      <a:endParaRPr lang="en-US" sz="1200" b="0" i="0" u="none" strike="noStrike" dirty="0">
                        <a:solidFill>
                          <a:srgbClr val="000000"/>
                        </a:solidFill>
                        <a:effectLst/>
                        <a:latin typeface="Calibri" panose="020F0502020204030204" pitchFamily="34" charset="0"/>
                      </a:endParaRPr>
                    </a:p>
                  </a:txBody>
                  <a:tcPr marL="3492" marR="3492" marT="3492" marB="0" anchor="b">
                    <a:solidFill>
                      <a:srgbClr val="FFFF00"/>
                    </a:solidFill>
                  </a:tcPr>
                </a:tc>
                <a:tc>
                  <a:txBody>
                    <a:bodyPr/>
                    <a:lstStyle/>
                    <a:p>
                      <a:pPr algn="ctr" fontAlgn="b"/>
                      <a:r>
                        <a:rPr lang="en-US" sz="1200" u="none" strike="noStrike">
                          <a:effectLst/>
                        </a:rPr>
                        <a:t>0.18</a:t>
                      </a:r>
                      <a:endParaRPr lang="en-US" sz="1200" b="0" i="0" u="none" strike="noStrike">
                        <a:solidFill>
                          <a:srgbClr val="000000"/>
                        </a:solidFill>
                        <a:effectLst/>
                        <a:latin typeface="Calibri" panose="020F0502020204030204" pitchFamily="34" charset="0"/>
                      </a:endParaRPr>
                    </a:p>
                  </a:txBody>
                  <a:tcPr marL="3492" marR="3492" marT="3492" marB="0" anchor="b"/>
                </a:tc>
                <a:tc>
                  <a:txBody>
                    <a:bodyPr/>
                    <a:lstStyle/>
                    <a:p>
                      <a:pPr algn="ctr" fontAlgn="b"/>
                      <a:r>
                        <a:rPr lang="en-US" sz="1200" u="none" strike="noStrike" dirty="0">
                          <a:effectLst/>
                        </a:rPr>
                        <a:t>0.17</a:t>
                      </a:r>
                      <a:endParaRPr lang="en-US" sz="1200" b="0" i="0" u="none" strike="noStrike" dirty="0">
                        <a:solidFill>
                          <a:srgbClr val="000000"/>
                        </a:solidFill>
                        <a:effectLst/>
                        <a:latin typeface="Calibri" panose="020F0502020204030204" pitchFamily="34" charset="0"/>
                      </a:endParaRPr>
                    </a:p>
                  </a:txBody>
                  <a:tcPr marL="3492" marR="3492" marT="3492" marB="0" anchor="b"/>
                </a:tc>
                <a:extLst>
                  <a:ext uri="{0D108BD9-81ED-4DB2-BD59-A6C34878D82A}">
                    <a16:rowId xmlns:a16="http://schemas.microsoft.com/office/drawing/2014/main" val="3037191714"/>
                  </a:ext>
                </a:extLst>
              </a:tr>
            </a:tbl>
          </a:graphicData>
        </a:graphic>
      </p:graphicFrame>
    </p:spTree>
    <p:extLst>
      <p:ext uri="{BB962C8B-B14F-4D97-AF65-F5344CB8AC3E}">
        <p14:creationId xmlns:p14="http://schemas.microsoft.com/office/powerpoint/2010/main" val="3841423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2234</TotalTime>
  <Words>1686</Words>
  <Application>Microsoft Office PowerPoint</Application>
  <PresentationFormat>Custom</PresentationFormat>
  <Paragraphs>285</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Century Gothic</vt:lpstr>
      <vt:lpstr>Office Theme</vt:lpstr>
      <vt:lpstr>Vapor Trail</vt:lpstr>
      <vt:lpstr>1_Office Theme</vt:lpstr>
      <vt:lpstr>NPFMC programs and actions on salmon bycatch</vt:lpstr>
      <vt:lpstr>PowerPoint Presentation</vt:lpstr>
      <vt:lpstr>Salmon Bycatch Programs</vt:lpstr>
      <vt:lpstr>Bering Sea pollock Incentive Plan Agreements (IPAs)</vt:lpstr>
      <vt:lpstr>Industry efforts in bycatch management: SeaState</vt:lpstr>
      <vt:lpstr>Salmon Incentive plan agreements as for 2019</vt:lpstr>
      <vt:lpstr>From: Genetic Stock Composition Analysis of Chum Salmon from the…2016 Bering Sea…Fisheries, Whittle, et al.</vt:lpstr>
      <vt:lpstr>Chum closures, 2014 – 2018, relative to genetic clusters and CVOA</vt:lpstr>
      <vt:lpstr>Proportions of WAK+Yukon chum stocks from 2015 and 2016 pollock fishery bycatch samples. Most chum closures are in Clusters 1 or 2 and tend to be in the “early” designation (before mid-August).</vt:lpstr>
      <vt:lpstr>Closure analysis: VMS track data and subsequent closure for high bycatch (&gt;200 chums) hauls or trips.  Chum closures 7/26/16</vt:lpstr>
      <vt:lpstr>Salmon bycatch in Kodiak Trawl Fisheries</vt:lpstr>
      <vt:lpstr>Chinook bycatch: ROckfish</vt:lpstr>
      <vt:lpstr>Chinook bycatch: ROckfish</vt:lpstr>
      <vt:lpstr>NOAA Saltonstall-Kennedy Grant</vt:lpstr>
      <vt:lpstr>Cooperative Research: Rockfish Genetics</vt:lpstr>
      <vt:lpstr>Cooperative Research: Rockfish Genetics results 2013-2017</vt:lpstr>
      <vt:lpstr>Chinook Bycatch: pollock</vt:lpstr>
      <vt:lpstr>Chinook Bycatch: pollock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Stram</dc:creator>
  <cp:lastModifiedBy>Diana Stram</cp:lastModifiedBy>
  <cp:revision>51</cp:revision>
  <cp:lastPrinted>2019-04-09T22:35:13Z</cp:lastPrinted>
  <dcterms:created xsi:type="dcterms:W3CDTF">2019-04-04T17:10:49Z</dcterms:created>
  <dcterms:modified xsi:type="dcterms:W3CDTF">2019-04-15T16:30:27Z</dcterms:modified>
</cp:coreProperties>
</file>