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3662" r:id="rId3"/>
  </p:sldMasterIdLst>
  <p:notesMasterIdLst>
    <p:notesMasterId r:id="rId38"/>
  </p:notesMasterIdLst>
  <p:handoutMasterIdLst>
    <p:handoutMasterId r:id="rId39"/>
  </p:handoutMasterIdLst>
  <p:sldIdLst>
    <p:sldId id="259" r:id="rId4"/>
    <p:sldId id="283" r:id="rId5"/>
    <p:sldId id="282" r:id="rId6"/>
    <p:sldId id="278" r:id="rId7"/>
    <p:sldId id="319" r:id="rId8"/>
    <p:sldId id="287" r:id="rId9"/>
    <p:sldId id="281" r:id="rId10"/>
    <p:sldId id="308" r:id="rId11"/>
    <p:sldId id="309" r:id="rId12"/>
    <p:sldId id="300" r:id="rId13"/>
    <p:sldId id="313" r:id="rId14"/>
    <p:sldId id="295" r:id="rId15"/>
    <p:sldId id="288" r:id="rId16"/>
    <p:sldId id="289" r:id="rId17"/>
    <p:sldId id="323" r:id="rId18"/>
    <p:sldId id="311" r:id="rId19"/>
    <p:sldId id="299" r:id="rId20"/>
    <p:sldId id="312" r:id="rId21"/>
    <p:sldId id="307" r:id="rId22"/>
    <p:sldId id="324" r:id="rId23"/>
    <p:sldId id="296" r:id="rId24"/>
    <p:sldId id="314" r:id="rId25"/>
    <p:sldId id="290" r:id="rId26"/>
    <p:sldId id="317" r:id="rId27"/>
    <p:sldId id="320" r:id="rId28"/>
    <p:sldId id="305" r:id="rId29"/>
    <p:sldId id="318" r:id="rId30"/>
    <p:sldId id="321" r:id="rId31"/>
    <p:sldId id="322" r:id="rId32"/>
    <p:sldId id="291" r:id="rId33"/>
    <p:sldId id="267" r:id="rId34"/>
    <p:sldId id="274" r:id="rId35"/>
    <p:sldId id="284" r:id="rId36"/>
    <p:sldId id="28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5">
          <p15:clr>
            <a:srgbClr val="A4A3A4"/>
          </p15:clr>
        </p15:guide>
        <p15:guide id="2" orient="horz" pos="758">
          <p15:clr>
            <a:srgbClr val="A4A3A4"/>
          </p15:clr>
        </p15:guide>
        <p15:guide id="3" pos="28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66"/>
    <a:srgbClr val="0000FF"/>
    <a:srgbClr val="1E5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61" autoAdjust="0"/>
    <p:restoredTop sz="86239" autoAdjust="0"/>
  </p:normalViewPr>
  <p:slideViewPr>
    <p:cSldViewPr snapToGrid="0" snapToObjects="1">
      <p:cViewPr varScale="1">
        <p:scale>
          <a:sx n="77" d="100"/>
          <a:sy n="77" d="100"/>
        </p:scale>
        <p:origin x="1306" y="53"/>
      </p:cViewPr>
      <p:guideLst>
        <p:guide orient="horz" pos="1885"/>
        <p:guide orient="horz" pos="758"/>
        <p:guide pos="28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75BF4A-9CB1-5747-B319-707DA98CEC20}" type="datetime1">
              <a:rPr lang="en-US" smtClean="0"/>
              <a:pPr/>
              <a:t>11/15/2022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A22459-1A81-CA4B-89BB-FCE38A3AE18F}" type="slidenum">
              <a:rPr lang="en-US" smtClean="0"/>
              <a:pPr/>
              <a:t>‹#›</a:t>
            </a:fld>
            <a:endParaRPr lang="en-US"/>
          </a:p>
        </p:txBody>
      </p:sp>
    </p:spTree>
    <p:extLst>
      <p:ext uri="{BB962C8B-B14F-4D97-AF65-F5344CB8AC3E}">
        <p14:creationId xmlns:p14="http://schemas.microsoft.com/office/powerpoint/2010/main" val="269203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C7567-D5EA-874F-8815-73DC5E77631E}" type="datetime1">
              <a:rPr lang="en-US" smtClean="0"/>
              <a:pPr/>
              <a:t>11/15/2022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DCC0E-7DBF-7C4A-B104-25FE08E3BB8F}" type="slidenum">
              <a:rPr lang="en-US" smtClean="0"/>
              <a:pPr/>
              <a:t>‹#›</a:t>
            </a:fld>
            <a:endParaRPr lang="en-US"/>
          </a:p>
        </p:txBody>
      </p:sp>
    </p:spTree>
    <p:extLst>
      <p:ext uri="{BB962C8B-B14F-4D97-AF65-F5344CB8AC3E}">
        <p14:creationId xmlns:p14="http://schemas.microsoft.com/office/powerpoint/2010/main" val="42603234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a:t>
            </a:fld>
            <a:endParaRPr lang="en-US"/>
          </a:p>
        </p:txBody>
      </p:sp>
    </p:spTree>
    <p:extLst>
      <p:ext uri="{BB962C8B-B14F-4D97-AF65-F5344CB8AC3E}">
        <p14:creationId xmlns:p14="http://schemas.microsoft.com/office/powerpoint/2010/main" val="1887637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11</a:t>
            </a:fld>
            <a:endParaRPr lang="en-US"/>
          </a:p>
        </p:txBody>
      </p:sp>
    </p:spTree>
    <p:extLst>
      <p:ext uri="{BB962C8B-B14F-4D97-AF65-F5344CB8AC3E}">
        <p14:creationId xmlns:p14="http://schemas.microsoft.com/office/powerpoint/2010/main" val="1562350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Estimated</a:t>
            </a:r>
            <a:r>
              <a:rPr lang="en-US" baseline="0" dirty="0" smtClean="0"/>
              <a:t> growth similar to previous assessment</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12</a:t>
            </a:fld>
            <a:endParaRPr lang="en-US"/>
          </a:p>
        </p:txBody>
      </p:sp>
    </p:spTree>
    <p:extLst>
      <p:ext uri="{BB962C8B-B14F-4D97-AF65-F5344CB8AC3E}">
        <p14:creationId xmlns:p14="http://schemas.microsoft.com/office/powerpoint/2010/main" val="205822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13</a:t>
            </a:fld>
            <a:endParaRPr lang="en-US"/>
          </a:p>
        </p:txBody>
      </p:sp>
    </p:spTree>
    <p:extLst>
      <p:ext uri="{BB962C8B-B14F-4D97-AF65-F5344CB8AC3E}">
        <p14:creationId xmlns:p14="http://schemas.microsoft.com/office/powerpoint/2010/main" val="2806363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best fits the LL</a:t>
            </a:r>
            <a:r>
              <a:rPr lang="en-US" baseline="0" dirty="0" smtClean="0"/>
              <a:t> fishery length data (especially the male data).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14</a:t>
            </a:fld>
            <a:endParaRPr lang="en-US"/>
          </a:p>
        </p:txBody>
      </p:sp>
    </p:spTree>
    <p:extLst>
      <p:ext uri="{BB962C8B-B14F-4D97-AF65-F5344CB8AC3E}">
        <p14:creationId xmlns:p14="http://schemas.microsoft.com/office/powerpoint/2010/main" val="138316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best fits the LL</a:t>
            </a:r>
            <a:r>
              <a:rPr lang="en-US" baseline="0" dirty="0" smtClean="0"/>
              <a:t> fishery length data (especially the male data).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15</a:t>
            </a:fld>
            <a:endParaRPr lang="en-US"/>
          </a:p>
        </p:txBody>
      </p:sp>
    </p:spTree>
    <p:extLst>
      <p:ext uri="{BB962C8B-B14F-4D97-AF65-F5344CB8AC3E}">
        <p14:creationId xmlns:p14="http://schemas.microsoft.com/office/powerpoint/2010/main" val="2805652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000" dirty="0" smtClean="0">
              <a:solidFill>
                <a:srgbClr val="002060"/>
              </a:solidFill>
            </a:endParaRPr>
          </a:p>
        </p:txBody>
      </p:sp>
      <p:sp>
        <p:nvSpPr>
          <p:cNvPr id="4" name="Slide Number Placeholder 3"/>
          <p:cNvSpPr>
            <a:spLocks noGrp="1"/>
          </p:cNvSpPr>
          <p:nvPr>
            <p:ph type="sldNum" sz="quarter" idx="10"/>
          </p:nvPr>
        </p:nvSpPr>
        <p:spPr/>
        <p:txBody>
          <a:bodyPr/>
          <a:lstStyle/>
          <a:p>
            <a:fld id="{BB8DCC0E-7DBF-7C4A-B104-25FE08E3BB8F}" type="slidenum">
              <a:rPr lang="en-US" smtClean="0"/>
              <a:pPr/>
              <a:t>21</a:t>
            </a:fld>
            <a:endParaRPr lang="en-US"/>
          </a:p>
        </p:txBody>
      </p:sp>
    </p:spTree>
    <p:extLst>
      <p:ext uri="{BB962C8B-B14F-4D97-AF65-F5344CB8AC3E}">
        <p14:creationId xmlns:p14="http://schemas.microsoft.com/office/powerpoint/2010/main" val="2262521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000" dirty="0" smtClean="0">
              <a:solidFill>
                <a:srgbClr val="002060"/>
              </a:solidFill>
            </a:endParaRPr>
          </a:p>
        </p:txBody>
      </p:sp>
      <p:sp>
        <p:nvSpPr>
          <p:cNvPr id="4" name="Slide Number Placeholder 3"/>
          <p:cNvSpPr>
            <a:spLocks noGrp="1"/>
          </p:cNvSpPr>
          <p:nvPr>
            <p:ph type="sldNum" sz="quarter" idx="10"/>
          </p:nvPr>
        </p:nvSpPr>
        <p:spPr/>
        <p:txBody>
          <a:bodyPr/>
          <a:lstStyle/>
          <a:p>
            <a:fld id="{BB8DCC0E-7DBF-7C4A-B104-25FE08E3BB8F}" type="slidenum">
              <a:rPr lang="en-US" smtClean="0"/>
              <a:pPr/>
              <a:t>22</a:t>
            </a:fld>
            <a:endParaRPr lang="en-US"/>
          </a:p>
        </p:txBody>
      </p:sp>
    </p:spTree>
    <p:extLst>
      <p:ext uri="{BB962C8B-B14F-4D97-AF65-F5344CB8AC3E}">
        <p14:creationId xmlns:p14="http://schemas.microsoft.com/office/powerpoint/2010/main" val="2011416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a:t>
            </a:r>
            <a:r>
              <a:rPr lang="en-US" baseline="0" dirty="0" smtClean="0"/>
              <a:t> form Model 16.4c</a:t>
            </a:r>
          </a:p>
          <a:p>
            <a:endParaRPr lang="en-US" dirty="0" smtClean="0"/>
          </a:p>
        </p:txBody>
      </p:sp>
      <p:sp>
        <p:nvSpPr>
          <p:cNvPr id="4" name="Slide Number Placeholder 3"/>
          <p:cNvSpPr>
            <a:spLocks noGrp="1"/>
          </p:cNvSpPr>
          <p:nvPr>
            <p:ph type="sldNum" sz="quarter" idx="10"/>
          </p:nvPr>
        </p:nvSpPr>
        <p:spPr/>
        <p:txBody>
          <a:bodyPr/>
          <a:lstStyle/>
          <a:p>
            <a:fld id="{BB8DCC0E-7DBF-7C4A-B104-25FE08E3BB8F}" type="slidenum">
              <a:rPr lang="en-US" smtClean="0"/>
              <a:pPr/>
              <a:t>23</a:t>
            </a:fld>
            <a:endParaRPr lang="en-US"/>
          </a:p>
        </p:txBody>
      </p:sp>
    </p:spTree>
    <p:extLst>
      <p:ext uri="{BB962C8B-B14F-4D97-AF65-F5344CB8AC3E}">
        <p14:creationId xmlns:p14="http://schemas.microsoft.com/office/powerpoint/2010/main" val="4177912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a:t>
            </a:r>
            <a:r>
              <a:rPr lang="en-US" baseline="0" dirty="0" smtClean="0"/>
              <a:t> a reduction in </a:t>
            </a:r>
            <a:r>
              <a:rPr lang="en-US" baseline="0" dirty="0" err="1" smtClean="0"/>
              <a:t>maxABC</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28</a:t>
            </a:fld>
            <a:endParaRPr lang="en-US"/>
          </a:p>
        </p:txBody>
      </p:sp>
    </p:spTree>
    <p:extLst>
      <p:ext uri="{BB962C8B-B14F-4D97-AF65-F5344CB8AC3E}">
        <p14:creationId xmlns:p14="http://schemas.microsoft.com/office/powerpoint/2010/main" val="3010706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slide shows</a:t>
            </a:r>
            <a:r>
              <a:rPr lang="en-US" sz="1200" baseline="0" dirty="0" smtClean="0"/>
              <a:t> the catch history of the fishery on the left and the proportion of catch in the Bering Sea separate from the  Aleutian Islands.</a:t>
            </a:r>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BB8DCC0E-7DBF-7C4A-B104-25FE08E3BB8F}" type="slidenum">
              <a:rPr lang="en-US" smtClean="0"/>
              <a:pPr/>
              <a:t>3</a:t>
            </a:fld>
            <a:endParaRPr lang="en-US"/>
          </a:p>
        </p:txBody>
      </p:sp>
    </p:spTree>
    <p:extLst>
      <p:ext uri="{BB962C8B-B14F-4D97-AF65-F5344CB8AC3E}">
        <p14:creationId xmlns:p14="http://schemas.microsoft.com/office/powerpoint/2010/main" val="291585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RPN – relative</a:t>
            </a:r>
            <a:r>
              <a:rPr lang="en-US" baseline="0" dirty="0" smtClean="0"/>
              <a:t> population numbers</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B8DCC0E-7DBF-7C4A-B104-25FE08E3BB8F}" type="slidenum">
              <a:rPr lang="en-US" smtClean="0"/>
              <a:pPr/>
              <a:t>4</a:t>
            </a:fld>
            <a:endParaRPr lang="en-US"/>
          </a:p>
        </p:txBody>
      </p:sp>
    </p:spTree>
    <p:extLst>
      <p:ext uri="{BB962C8B-B14F-4D97-AF65-F5344CB8AC3E}">
        <p14:creationId xmlns:p14="http://schemas.microsoft.com/office/powerpoint/2010/main" val="3144493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5</a:t>
            </a:fld>
            <a:endParaRPr lang="en-US"/>
          </a:p>
        </p:txBody>
      </p:sp>
    </p:spTree>
    <p:extLst>
      <p:ext uri="{BB962C8B-B14F-4D97-AF65-F5344CB8AC3E}">
        <p14:creationId xmlns:p14="http://schemas.microsoft.com/office/powerpoint/2010/main" val="29427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 want</a:t>
            </a:r>
            <a:r>
              <a:rPr lang="en-US" baseline="0" dirty="0" smtClean="0"/>
              <a:t> to focus on the data from the shelf survey quickly. This slide shows the length data on the left and the age data on the right.</a:t>
            </a:r>
            <a:endParaRPr lang="en-US" dirty="0" smtClean="0"/>
          </a:p>
          <a:p>
            <a:r>
              <a:rPr lang="en-US" dirty="0" smtClean="0"/>
              <a:t>Direct age data not included</a:t>
            </a:r>
            <a:r>
              <a:rPr lang="en-US" baseline="0" dirty="0" smtClean="0"/>
              <a:t> in the model.</a:t>
            </a:r>
          </a:p>
          <a:p>
            <a:endParaRPr lang="en-US" baseline="0" dirty="0" smtClean="0"/>
          </a:p>
          <a:p>
            <a:r>
              <a:rPr lang="en-US" baseline="0" dirty="0" smtClean="0"/>
              <a:t>You can see the presence of the 2007-2010 year classes in both data sources. </a:t>
            </a:r>
          </a:p>
          <a:p>
            <a:endParaRPr lang="en-US" dirty="0" smtClean="0"/>
          </a:p>
          <a:p>
            <a:r>
              <a:rPr lang="en-US" dirty="0" smtClean="0"/>
              <a:t>Length and age truncation</a:t>
            </a:r>
            <a:r>
              <a:rPr lang="en-US" baseline="0" dirty="0" smtClean="0"/>
              <a:t> at smaller sizes and younger ages. </a:t>
            </a:r>
            <a:r>
              <a:rPr lang="en-US" dirty="0" smtClean="0"/>
              <a:t>Not seeing smaller/younger GT</a:t>
            </a:r>
            <a:r>
              <a:rPr lang="en-US" baseline="0" dirty="0" smtClean="0"/>
              <a:t> on the shelf showing a lack of recruitment, which has been a consistent concern over the last several years.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6</a:t>
            </a:fld>
            <a:endParaRPr lang="en-US"/>
          </a:p>
        </p:txBody>
      </p:sp>
    </p:spTree>
    <p:extLst>
      <p:ext uri="{BB962C8B-B14F-4D97-AF65-F5344CB8AC3E}">
        <p14:creationId xmlns:p14="http://schemas.microsoft.com/office/powerpoint/2010/main" val="2247482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7</a:t>
            </a:fld>
            <a:endParaRPr lang="en-US"/>
          </a:p>
        </p:txBody>
      </p:sp>
    </p:spTree>
    <p:extLst>
      <p:ext uri="{BB962C8B-B14F-4D97-AF65-F5344CB8AC3E}">
        <p14:creationId xmlns:p14="http://schemas.microsoft.com/office/powerpoint/2010/main" val="2545397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talk more</a:t>
            </a:r>
            <a:r>
              <a:rPr lang="en-US" baseline="0" dirty="0" smtClean="0"/>
              <a:t> about maturity when we get to the risk table</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8</a:t>
            </a:fld>
            <a:endParaRPr lang="en-US"/>
          </a:p>
        </p:txBody>
      </p:sp>
    </p:spTree>
    <p:extLst>
      <p:ext uri="{BB962C8B-B14F-4D97-AF65-F5344CB8AC3E}">
        <p14:creationId xmlns:p14="http://schemas.microsoft.com/office/powerpoint/2010/main" val="1512057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9</a:t>
            </a:fld>
            <a:endParaRPr lang="en-US"/>
          </a:p>
        </p:txBody>
      </p:sp>
    </p:spTree>
    <p:extLst>
      <p:ext uri="{BB962C8B-B14F-4D97-AF65-F5344CB8AC3E}">
        <p14:creationId xmlns:p14="http://schemas.microsoft.com/office/powerpoint/2010/main" val="1378970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10</a:t>
            </a:fld>
            <a:endParaRPr lang="en-US"/>
          </a:p>
        </p:txBody>
      </p:sp>
    </p:spTree>
    <p:extLst>
      <p:ext uri="{BB962C8B-B14F-4D97-AF65-F5344CB8AC3E}">
        <p14:creationId xmlns:p14="http://schemas.microsoft.com/office/powerpoint/2010/main" val="807226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E5C90"/>
        </a:solidFill>
        <a:effectLst/>
      </p:bgPr>
    </p:bg>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7460483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10913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18610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5532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04455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81763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051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smtClean="0"/>
              <a:t>July 19, 2012</a:t>
            </a:r>
            <a:endParaRPr lang="en-US" dirty="0"/>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107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OAA-Fisheries-horizont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Lst>
  <p:hf hdr="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3033586885"/>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smtClean="0"/>
              <a:t>Click to edit Master text styles</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4623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8" r:id="rId6"/>
  </p:sldLayoutIdLst>
  <p:hf hdr="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Assessment of BSAI Greenland turbot</a:t>
            </a:r>
            <a:endParaRPr lang="en-US" dirty="0"/>
          </a:p>
        </p:txBody>
      </p:sp>
      <p:sp>
        <p:nvSpPr>
          <p:cNvPr id="11" name="Text Placeholder 10"/>
          <p:cNvSpPr>
            <a:spLocks noGrp="1"/>
          </p:cNvSpPr>
          <p:nvPr>
            <p:ph type="body" sz="quarter" idx="10"/>
          </p:nvPr>
        </p:nvSpPr>
        <p:spPr/>
        <p:txBody>
          <a:bodyPr>
            <a:normAutofit lnSpcReduction="10000"/>
          </a:bodyPr>
          <a:lstStyle/>
          <a:p>
            <a:r>
              <a:rPr lang="en-US" dirty="0" smtClean="0"/>
              <a:t>Meaghan D. Bryan, Steven J. </a:t>
            </a:r>
            <a:r>
              <a:rPr lang="en-US" dirty="0" err="1" smtClean="0"/>
              <a:t>Barbeaux</a:t>
            </a:r>
            <a:r>
              <a:rPr lang="en-US" dirty="0" smtClean="0"/>
              <a:t>,</a:t>
            </a:r>
          </a:p>
          <a:p>
            <a:r>
              <a:rPr lang="en-US" dirty="0" smtClean="0"/>
              <a:t>Jim </a:t>
            </a:r>
            <a:r>
              <a:rPr lang="en-US" dirty="0" err="1" smtClean="0"/>
              <a:t>Ianelli</a:t>
            </a:r>
            <a:r>
              <a:rPr lang="en-US" dirty="0" smtClean="0"/>
              <a:t>, Elizabeth </a:t>
            </a:r>
            <a:r>
              <a:rPr lang="en-US" dirty="0" err="1" smtClean="0"/>
              <a:t>Siddon</a:t>
            </a:r>
            <a:r>
              <a:rPr lang="en-US" dirty="0" smtClean="0"/>
              <a:t>, </a:t>
            </a:r>
            <a:r>
              <a:rPr lang="en-US" dirty="0" err="1" smtClean="0"/>
              <a:t>Stephani</a:t>
            </a:r>
            <a:r>
              <a:rPr lang="en-US" dirty="0" smtClean="0"/>
              <a:t> </a:t>
            </a:r>
            <a:r>
              <a:rPr lang="en-US" dirty="0" err="1" smtClean="0"/>
              <a:t>Zador</a:t>
            </a:r>
            <a:r>
              <a:rPr lang="en-US" dirty="0" smtClean="0"/>
              <a:t>, Jerry Hoff</a:t>
            </a:r>
            <a:endParaRPr lang="en-US" dirty="0"/>
          </a:p>
        </p:txBody>
      </p:sp>
      <p:sp>
        <p:nvSpPr>
          <p:cNvPr id="13" name="Text Placeholder 12"/>
          <p:cNvSpPr>
            <a:spLocks noGrp="1"/>
          </p:cNvSpPr>
          <p:nvPr>
            <p:ph type="body" sz="quarter" idx="12"/>
          </p:nvPr>
        </p:nvSpPr>
        <p:spPr/>
        <p:txBody>
          <a:bodyPr/>
          <a:lstStyle/>
          <a:p>
            <a:r>
              <a:rPr lang="en-US" dirty="0" smtClean="0"/>
              <a:t>November 19, 2020</a:t>
            </a:r>
            <a:endParaRPr lang="en-US" dirty="0"/>
          </a:p>
        </p:txBody>
      </p:sp>
    </p:spTree>
    <p:extLst>
      <p:ext uri="{BB962C8B-B14F-4D97-AF65-F5344CB8AC3E}">
        <p14:creationId xmlns:p14="http://schemas.microsoft.com/office/powerpoint/2010/main" val="131033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 fit to EBS shelf survey mean size-at-age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10</a:t>
            </a:fld>
            <a:endParaRPr lang="en-US" dirty="0"/>
          </a:p>
        </p:txBody>
      </p:sp>
      <p:pic>
        <p:nvPicPr>
          <p:cNvPr id="5122" name="Picture 2" descr="Mean length at age fit, whole catch, SHE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599"/>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earson residuals, whole catch, SHELF (max=6.43)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71599"/>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129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 fit to EBS slope survey mean size-at-age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11</a:t>
            </a:fld>
            <a:endParaRPr lang="en-US" dirty="0"/>
          </a:p>
        </p:txBody>
      </p:sp>
      <p:pic>
        <p:nvPicPr>
          <p:cNvPr id="6146" name="Picture 2" descr="Mean length at age fit, whole catch, SLOPE."/>
          <p:cNvPicPr>
            <a:picLocks noChangeAspect="1" noChangeArrowheads="1"/>
          </p:cNvPicPr>
          <p:nvPr/>
        </p:nvPicPr>
        <p:blipFill rotWithShape="1">
          <a:blip r:embed="rId3">
            <a:extLst>
              <a:ext uri="{28A0092B-C50C-407E-A947-70E740481C1C}">
                <a14:useLocalDpi xmlns:a14="http://schemas.microsoft.com/office/drawing/2010/main" val="0"/>
              </a:ext>
            </a:extLst>
          </a:blip>
          <a:srcRect r="62372"/>
          <a:stretch/>
        </p:blipFill>
        <p:spPr bwMode="auto">
          <a:xfrm>
            <a:off x="974557" y="1136905"/>
            <a:ext cx="1913021" cy="508406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meaghan.bryan\Desktop\2022\Assessments\BSAI_GT\Models\November\New folder\3_2withSlopeMnSAA - Copy\R_Plots\comp_LAAfit_residsflt4mkt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3730" y="1136905"/>
            <a:ext cx="5084064" cy="50840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88467" y="1082659"/>
            <a:ext cx="2995863" cy="400110"/>
          </a:xfrm>
          <a:prstGeom prst="rect">
            <a:avLst/>
          </a:prstGeom>
          <a:noFill/>
        </p:spPr>
        <p:txBody>
          <a:bodyPr wrap="square" rtlCol="0">
            <a:spAutoFit/>
          </a:bodyPr>
          <a:lstStyle/>
          <a:p>
            <a:r>
              <a:rPr lang="en-US" sz="2000" dirty="0" smtClean="0">
                <a:solidFill>
                  <a:srgbClr val="002060"/>
                </a:solidFill>
              </a:rPr>
              <a:t>Model 16.4c only</a:t>
            </a:r>
            <a:endParaRPr lang="en-US" sz="2000" dirty="0">
              <a:solidFill>
                <a:srgbClr val="002060"/>
              </a:solidFill>
            </a:endParaRPr>
          </a:p>
        </p:txBody>
      </p:sp>
    </p:spTree>
    <p:extLst>
      <p:ext uri="{BB962C8B-B14F-4D97-AF65-F5344CB8AC3E}">
        <p14:creationId xmlns:p14="http://schemas.microsoft.com/office/powerpoint/2010/main" val="950974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estimates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72935130"/>
              </p:ext>
            </p:extLst>
          </p:nvPr>
        </p:nvGraphicFramePr>
        <p:xfrm>
          <a:off x="457200" y="1070938"/>
          <a:ext cx="8378189" cy="2194560"/>
        </p:xfrm>
        <a:graphic>
          <a:graphicData uri="http://schemas.openxmlformats.org/drawingml/2006/table">
            <a:tbl>
              <a:tblPr firstRow="1" firstCol="1" bandRow="1">
                <a:tableStyleId>{5C22544A-7EE6-4342-B048-85BDC9FD1C3A}</a:tableStyleId>
              </a:tblPr>
              <a:tblGrid>
                <a:gridCol w="1814379">
                  <a:extLst>
                    <a:ext uri="{9D8B030D-6E8A-4147-A177-3AD203B41FA5}">
                      <a16:colId xmlns:a16="http://schemas.microsoft.com/office/drawing/2014/main" val="1731467049"/>
                    </a:ext>
                  </a:extLst>
                </a:gridCol>
                <a:gridCol w="906742">
                  <a:extLst>
                    <a:ext uri="{9D8B030D-6E8A-4147-A177-3AD203B41FA5}">
                      <a16:colId xmlns:a16="http://schemas.microsoft.com/office/drawing/2014/main" val="2352442887"/>
                    </a:ext>
                  </a:extLst>
                </a:gridCol>
                <a:gridCol w="668644">
                  <a:extLst>
                    <a:ext uri="{9D8B030D-6E8A-4147-A177-3AD203B41FA5}">
                      <a16:colId xmlns:a16="http://schemas.microsoft.com/office/drawing/2014/main" val="3836516049"/>
                    </a:ext>
                  </a:extLst>
                </a:gridCol>
                <a:gridCol w="681175">
                  <a:extLst>
                    <a:ext uri="{9D8B030D-6E8A-4147-A177-3AD203B41FA5}">
                      <a16:colId xmlns:a16="http://schemas.microsoft.com/office/drawing/2014/main" val="1489157769"/>
                    </a:ext>
                  </a:extLst>
                </a:gridCol>
                <a:gridCol w="803805">
                  <a:extLst>
                    <a:ext uri="{9D8B030D-6E8A-4147-A177-3AD203B41FA5}">
                      <a16:colId xmlns:a16="http://schemas.microsoft.com/office/drawing/2014/main" val="4197362560"/>
                    </a:ext>
                  </a:extLst>
                </a:gridCol>
                <a:gridCol w="954183">
                  <a:extLst>
                    <a:ext uri="{9D8B030D-6E8A-4147-A177-3AD203B41FA5}">
                      <a16:colId xmlns:a16="http://schemas.microsoft.com/office/drawing/2014/main" val="1460793262"/>
                    </a:ext>
                  </a:extLst>
                </a:gridCol>
                <a:gridCol w="942546">
                  <a:extLst>
                    <a:ext uri="{9D8B030D-6E8A-4147-A177-3AD203B41FA5}">
                      <a16:colId xmlns:a16="http://schemas.microsoft.com/office/drawing/2014/main" val="1538604979"/>
                    </a:ext>
                  </a:extLst>
                </a:gridCol>
                <a:gridCol w="847665">
                  <a:extLst>
                    <a:ext uri="{9D8B030D-6E8A-4147-A177-3AD203B41FA5}">
                      <a16:colId xmlns:a16="http://schemas.microsoft.com/office/drawing/2014/main" val="2210296413"/>
                    </a:ext>
                  </a:extLst>
                </a:gridCol>
                <a:gridCol w="759050">
                  <a:extLst>
                    <a:ext uri="{9D8B030D-6E8A-4147-A177-3AD203B41FA5}">
                      <a16:colId xmlns:a16="http://schemas.microsoft.com/office/drawing/2014/main" val="1584310665"/>
                    </a:ext>
                  </a:extLst>
                </a:gridCol>
              </a:tblGrid>
              <a:tr h="215000">
                <a:tc>
                  <a:txBody>
                    <a:bodyPr/>
                    <a:lstStyle/>
                    <a:p>
                      <a:endParaRPr lang="en-US" sz="1600">
                        <a:effectLst/>
                        <a:latin typeface="+mj-lt"/>
                        <a:cs typeface="Times New Roman" panose="02020603050405020304" pitchFamily="18" charset="0"/>
                      </a:endParaRPr>
                    </a:p>
                  </a:txBody>
                  <a:tcPr marL="68580" marR="68580" marT="0" marB="0" anchor="b"/>
                </a:tc>
                <a:tc gridSpan="2">
                  <a:txBody>
                    <a:bodyPr/>
                    <a:lstStyle/>
                    <a:p>
                      <a:pPr marL="0" marR="0" algn="ctr">
                        <a:spcBef>
                          <a:spcPts val="0"/>
                        </a:spcBef>
                        <a:spcAft>
                          <a:spcPts val="0"/>
                        </a:spcAft>
                      </a:pPr>
                      <a:r>
                        <a:rPr lang="en-US" sz="1600">
                          <a:effectLst/>
                          <a:latin typeface="+mj-lt"/>
                        </a:rPr>
                        <a:t>16.4a (2020)</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spcBef>
                          <a:spcPts val="0"/>
                        </a:spcBef>
                        <a:spcAft>
                          <a:spcPts val="0"/>
                        </a:spcAft>
                      </a:pPr>
                      <a:r>
                        <a:rPr lang="en-US" sz="1600">
                          <a:effectLst/>
                          <a:latin typeface="+mj-lt"/>
                        </a:rPr>
                        <a:t>16.4a (2022)</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spcBef>
                          <a:spcPts val="0"/>
                        </a:spcBef>
                        <a:spcAft>
                          <a:spcPts val="0"/>
                        </a:spcAft>
                      </a:pPr>
                      <a:r>
                        <a:rPr lang="en-US" sz="1600">
                          <a:effectLst/>
                          <a:latin typeface="+mj-lt"/>
                        </a:rPr>
                        <a:t>16.4b</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spcBef>
                          <a:spcPts val="0"/>
                        </a:spcBef>
                        <a:spcAft>
                          <a:spcPts val="0"/>
                        </a:spcAft>
                      </a:pPr>
                      <a:r>
                        <a:rPr lang="en-US" sz="1600">
                          <a:effectLst/>
                          <a:latin typeface="+mj-lt"/>
                        </a:rPr>
                        <a:t>16.4c</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734169937"/>
                  </a:ext>
                </a:extLst>
              </a:tr>
              <a:tr h="205018">
                <a:tc>
                  <a:txBody>
                    <a:bodyPr/>
                    <a:lstStyle/>
                    <a:p>
                      <a:pPr marL="0" marR="0">
                        <a:spcBef>
                          <a:spcPts val="0"/>
                        </a:spcBef>
                        <a:spcAft>
                          <a:spcPts val="0"/>
                        </a:spcAft>
                      </a:pPr>
                      <a:r>
                        <a:rPr lang="en-US" sz="1600">
                          <a:effectLst/>
                          <a:latin typeface="+mj-lt"/>
                        </a:rPr>
                        <a:t>Label</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Value</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Stdev</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Value</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Stdev</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Value</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Stdev</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Value</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Stdev</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61131708"/>
                  </a:ext>
                </a:extLst>
              </a:tr>
              <a:tr h="205018">
                <a:tc>
                  <a:txBody>
                    <a:bodyPr/>
                    <a:lstStyle/>
                    <a:p>
                      <a:pPr marL="0" marR="0">
                        <a:spcBef>
                          <a:spcPts val="0"/>
                        </a:spcBef>
                        <a:spcAft>
                          <a:spcPts val="0"/>
                        </a:spcAft>
                      </a:pPr>
                      <a:r>
                        <a:rPr lang="en-US" sz="1600">
                          <a:effectLst/>
                          <a:latin typeface="+mj-lt"/>
                        </a:rPr>
                        <a:t>Biology</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endParaRPr lang="en-US" sz="1600">
                        <a:effectLst/>
                        <a:latin typeface="+mj-lt"/>
                        <a:cs typeface="Times New Roman" panose="02020603050405020304" pitchFamily="18" charset="0"/>
                      </a:endParaRPr>
                    </a:p>
                  </a:txBody>
                  <a:tcPr marL="68580" marR="68580" marT="0" marB="0" anchor="b"/>
                </a:tc>
                <a:tc>
                  <a:txBody>
                    <a:bodyPr/>
                    <a:lstStyle/>
                    <a:p>
                      <a:endParaRPr lang="en-US" sz="1600">
                        <a:effectLst/>
                        <a:latin typeface="+mj-lt"/>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94739194"/>
                  </a:ext>
                </a:extLst>
              </a:tr>
              <a:tr h="205018">
                <a:tc>
                  <a:txBody>
                    <a:bodyPr/>
                    <a:lstStyle/>
                    <a:p>
                      <a:pPr marL="0" marR="0">
                        <a:spcBef>
                          <a:spcPts val="0"/>
                        </a:spcBef>
                        <a:spcAft>
                          <a:spcPts val="0"/>
                        </a:spcAft>
                      </a:pPr>
                      <a:r>
                        <a:rPr lang="en-US" sz="1600">
                          <a:effectLst/>
                          <a:latin typeface="+mj-lt"/>
                        </a:rPr>
                        <a:t>L Amin female</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14.92</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15.88</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0.147</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15.85</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0.15</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15.92</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0.142</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24762161"/>
                  </a:ext>
                </a:extLst>
              </a:tr>
              <a:tr h="205018">
                <a:tc>
                  <a:txBody>
                    <a:bodyPr/>
                    <a:lstStyle/>
                    <a:p>
                      <a:pPr marL="0" marR="0">
                        <a:spcBef>
                          <a:spcPts val="0"/>
                        </a:spcBef>
                        <a:spcAft>
                          <a:spcPts val="0"/>
                        </a:spcAft>
                      </a:pPr>
                      <a:r>
                        <a:rPr lang="en-US" sz="1600">
                          <a:effectLst/>
                          <a:latin typeface="+mj-lt"/>
                        </a:rPr>
                        <a:t>L Amax female</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90.34</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91.50</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0.390</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89.90</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0.334</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89.13</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0.274</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03112126"/>
                  </a:ext>
                </a:extLst>
              </a:tr>
              <a:tr h="205018">
                <a:tc>
                  <a:txBody>
                    <a:bodyPr/>
                    <a:lstStyle/>
                    <a:p>
                      <a:pPr marL="0" marR="0">
                        <a:spcBef>
                          <a:spcPts val="0"/>
                        </a:spcBef>
                        <a:spcAft>
                          <a:spcPts val="0"/>
                        </a:spcAft>
                      </a:pPr>
                      <a:r>
                        <a:rPr lang="en-US" sz="1600">
                          <a:effectLst/>
                          <a:latin typeface="+mj-lt"/>
                        </a:rPr>
                        <a:t>von Bert k female</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0.11</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0.11</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0.002</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0.11</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0.002</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0.110</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0.002</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92602618"/>
                  </a:ext>
                </a:extLst>
              </a:tr>
              <a:tr h="205018">
                <a:tc>
                  <a:txBody>
                    <a:bodyPr/>
                    <a:lstStyle/>
                    <a:p>
                      <a:pPr marL="0" marR="0">
                        <a:spcBef>
                          <a:spcPts val="0"/>
                        </a:spcBef>
                        <a:spcAft>
                          <a:spcPts val="0"/>
                        </a:spcAft>
                      </a:pPr>
                      <a:r>
                        <a:rPr lang="en-US" sz="1600">
                          <a:effectLst/>
                          <a:latin typeface="+mj-lt"/>
                        </a:rPr>
                        <a:t>L Amin male</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14.06</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15.21</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0.135</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15.21</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0.130</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15.31</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0.128</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03754016"/>
                  </a:ext>
                </a:extLst>
              </a:tr>
              <a:tr h="205018">
                <a:tc>
                  <a:txBody>
                    <a:bodyPr/>
                    <a:lstStyle/>
                    <a:p>
                      <a:pPr marL="0" marR="0">
                        <a:spcBef>
                          <a:spcPts val="0"/>
                        </a:spcBef>
                        <a:spcAft>
                          <a:spcPts val="0"/>
                        </a:spcAft>
                      </a:pPr>
                      <a:r>
                        <a:rPr lang="en-US" sz="1600">
                          <a:effectLst/>
                          <a:latin typeface="+mj-lt"/>
                        </a:rPr>
                        <a:t>L Amax male</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71.70</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72.13</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0.33</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71.92</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0.320</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70.75</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0.263</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00634410"/>
                  </a:ext>
                </a:extLst>
              </a:tr>
              <a:tr h="205018">
                <a:tc>
                  <a:txBody>
                    <a:bodyPr/>
                    <a:lstStyle/>
                    <a:p>
                      <a:pPr marL="0" marR="0">
                        <a:spcBef>
                          <a:spcPts val="0"/>
                        </a:spcBef>
                        <a:spcAft>
                          <a:spcPts val="0"/>
                        </a:spcAft>
                      </a:pPr>
                      <a:r>
                        <a:rPr lang="en-US" sz="1600">
                          <a:effectLst/>
                          <a:latin typeface="+mj-lt"/>
                        </a:rPr>
                        <a:t>von Bert k male</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0.19</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0.18</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0.003</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0.18</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0.003</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a:effectLst/>
                          <a:latin typeface="+mj-lt"/>
                        </a:rPr>
                        <a:t>0.179</a:t>
                      </a:r>
                      <a:endParaRPr lang="en-US" sz="2000">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latin typeface="+mj-lt"/>
                        </a:rPr>
                        <a:t>0.003</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05610720"/>
                  </a:ext>
                </a:extLst>
              </a:tr>
            </a:tbl>
          </a:graphicData>
        </a:graphic>
      </p:graphicFrame>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5826"/>
          <a:stretch/>
        </p:blipFill>
        <p:spPr>
          <a:xfrm>
            <a:off x="228599" y="3606987"/>
            <a:ext cx="3396350" cy="322794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15210"/>
          <a:stretch/>
        </p:blipFill>
        <p:spPr>
          <a:xfrm>
            <a:off x="3619533" y="3609968"/>
            <a:ext cx="3418084" cy="3224967"/>
          </a:xfrm>
          <a:prstGeom prst="rect">
            <a:avLst/>
          </a:prstGeom>
        </p:spPr>
      </p:pic>
      <p:grpSp>
        <p:nvGrpSpPr>
          <p:cNvPr id="10" name="Group 9"/>
          <p:cNvGrpSpPr/>
          <p:nvPr/>
        </p:nvGrpSpPr>
        <p:grpSpPr>
          <a:xfrm>
            <a:off x="7004302" y="3682378"/>
            <a:ext cx="2266928" cy="479110"/>
            <a:chOff x="5010912" y="1257736"/>
            <a:chExt cx="2266928" cy="479110"/>
          </a:xfrm>
        </p:grpSpPr>
        <p:sp>
          <p:nvSpPr>
            <p:cNvPr id="11" name="TextBox 10"/>
            <p:cNvSpPr txBox="1"/>
            <p:nvPr/>
          </p:nvSpPr>
          <p:spPr>
            <a:xfrm>
              <a:off x="5270903" y="1257736"/>
              <a:ext cx="2006937" cy="479110"/>
            </a:xfrm>
            <a:prstGeom prst="rect">
              <a:avLst/>
            </a:prstGeom>
            <a:solidFill>
              <a:schemeClr val="bg1"/>
            </a:solidFill>
          </p:spPr>
          <p:txBody>
            <a:bodyPr wrap="square" rtlCol="0">
              <a:spAutoFit/>
            </a:bodyPr>
            <a:lstStyle/>
            <a:p>
              <a:r>
                <a:rPr lang="en-US" dirty="0" smtClean="0"/>
                <a:t>Model 16.4a (2020)</a:t>
              </a:r>
              <a:endParaRPr lang="en-US" dirty="0"/>
            </a:p>
          </p:txBody>
        </p:sp>
        <p:cxnSp>
          <p:nvCxnSpPr>
            <p:cNvPr id="12" name="Straight Connector 11"/>
            <p:cNvCxnSpPr/>
            <p:nvPr/>
          </p:nvCxnSpPr>
          <p:spPr>
            <a:xfrm>
              <a:off x="5010912" y="1424139"/>
              <a:ext cx="27432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7004302" y="4111121"/>
            <a:ext cx="2100115" cy="369332"/>
            <a:chOff x="5010912" y="1686479"/>
            <a:chExt cx="2100115" cy="369332"/>
          </a:xfrm>
        </p:grpSpPr>
        <p:sp>
          <p:nvSpPr>
            <p:cNvPr id="14" name="TextBox 13"/>
            <p:cNvSpPr txBox="1"/>
            <p:nvPr/>
          </p:nvSpPr>
          <p:spPr>
            <a:xfrm>
              <a:off x="5270903" y="1686479"/>
              <a:ext cx="1840124" cy="369332"/>
            </a:xfrm>
            <a:prstGeom prst="rect">
              <a:avLst/>
            </a:prstGeom>
            <a:solidFill>
              <a:schemeClr val="bg1"/>
            </a:solidFill>
          </p:spPr>
          <p:txBody>
            <a:bodyPr wrap="square" rtlCol="0">
              <a:spAutoFit/>
            </a:bodyPr>
            <a:lstStyle/>
            <a:p>
              <a:r>
                <a:rPr lang="en-US" dirty="0" smtClean="0"/>
                <a:t>Model 16.4a (2022)</a:t>
              </a:r>
              <a:endParaRPr lang="en-US" dirty="0"/>
            </a:p>
          </p:txBody>
        </p:sp>
        <p:cxnSp>
          <p:nvCxnSpPr>
            <p:cNvPr id="15" name="Straight Connector 14"/>
            <p:cNvCxnSpPr/>
            <p:nvPr/>
          </p:nvCxnSpPr>
          <p:spPr>
            <a:xfrm>
              <a:off x="5010912" y="1871145"/>
              <a:ext cx="274320" cy="0"/>
            </a:xfrm>
            <a:prstGeom prst="line">
              <a:avLst/>
            </a:prstGeom>
            <a:ln>
              <a:solidFill>
                <a:srgbClr val="66FF66"/>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7004302" y="4537841"/>
            <a:ext cx="1768052" cy="369332"/>
            <a:chOff x="5010912" y="2113199"/>
            <a:chExt cx="1768052" cy="369332"/>
          </a:xfrm>
        </p:grpSpPr>
        <p:sp>
          <p:nvSpPr>
            <p:cNvPr id="17" name="TextBox 16"/>
            <p:cNvSpPr txBox="1"/>
            <p:nvPr/>
          </p:nvSpPr>
          <p:spPr>
            <a:xfrm>
              <a:off x="5270903" y="2113199"/>
              <a:ext cx="1508061" cy="369332"/>
            </a:xfrm>
            <a:prstGeom prst="rect">
              <a:avLst/>
            </a:prstGeom>
            <a:solidFill>
              <a:schemeClr val="bg1"/>
            </a:solidFill>
          </p:spPr>
          <p:txBody>
            <a:bodyPr wrap="square" rtlCol="0">
              <a:spAutoFit/>
            </a:bodyPr>
            <a:lstStyle/>
            <a:p>
              <a:r>
                <a:rPr lang="en-US" dirty="0" smtClean="0"/>
                <a:t>Model 16.4b</a:t>
              </a:r>
              <a:endParaRPr lang="en-US" dirty="0"/>
            </a:p>
          </p:txBody>
        </p:sp>
        <p:cxnSp>
          <p:nvCxnSpPr>
            <p:cNvPr id="18" name="Straight Connector 17"/>
            <p:cNvCxnSpPr/>
            <p:nvPr/>
          </p:nvCxnSpPr>
          <p:spPr>
            <a:xfrm>
              <a:off x="5010912" y="2297865"/>
              <a:ext cx="274320" cy="0"/>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7004302" y="4939991"/>
            <a:ext cx="1545777" cy="369332"/>
            <a:chOff x="5010912" y="2515349"/>
            <a:chExt cx="1545777" cy="369332"/>
          </a:xfrm>
        </p:grpSpPr>
        <p:sp>
          <p:nvSpPr>
            <p:cNvPr id="20" name="TextBox 19"/>
            <p:cNvSpPr txBox="1"/>
            <p:nvPr/>
          </p:nvSpPr>
          <p:spPr>
            <a:xfrm>
              <a:off x="5270903" y="2515349"/>
              <a:ext cx="1285786" cy="369332"/>
            </a:xfrm>
            <a:prstGeom prst="rect">
              <a:avLst/>
            </a:prstGeom>
            <a:solidFill>
              <a:schemeClr val="bg1"/>
            </a:solidFill>
          </p:spPr>
          <p:txBody>
            <a:bodyPr wrap="square" rtlCol="0">
              <a:spAutoFit/>
            </a:bodyPr>
            <a:lstStyle/>
            <a:p>
              <a:r>
                <a:rPr lang="en-US" dirty="0" smtClean="0"/>
                <a:t>Model 16.4c</a:t>
              </a:r>
              <a:endParaRPr lang="en-US" dirty="0"/>
            </a:p>
          </p:txBody>
        </p:sp>
        <p:cxnSp>
          <p:nvCxnSpPr>
            <p:cNvPr id="21" name="Straight Connector 20"/>
            <p:cNvCxnSpPr/>
            <p:nvPr/>
          </p:nvCxnSpPr>
          <p:spPr>
            <a:xfrm>
              <a:off x="5010912" y="2700015"/>
              <a:ext cx="27432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375562" y="3347143"/>
            <a:ext cx="6498771" cy="369332"/>
          </a:xfrm>
          <a:prstGeom prst="rect">
            <a:avLst/>
          </a:prstGeom>
          <a:solidFill>
            <a:schemeClr val="bg1"/>
          </a:solidFill>
        </p:spPr>
        <p:txBody>
          <a:bodyPr wrap="square" rtlCol="0">
            <a:spAutoFit/>
          </a:bodyPr>
          <a:lstStyle/>
          <a:p>
            <a:r>
              <a:rPr lang="en-US" b="1" dirty="0" smtClean="0">
                <a:solidFill>
                  <a:srgbClr val="002060"/>
                </a:solidFill>
              </a:rPr>
              <a:t>Females                                                  Males</a:t>
            </a:r>
            <a:endParaRPr lang="en-US" b="1" dirty="0">
              <a:solidFill>
                <a:srgbClr val="002060"/>
              </a:solidFill>
            </a:endParaRPr>
          </a:p>
        </p:txBody>
      </p:sp>
    </p:spTree>
    <p:extLst>
      <p:ext uri="{BB962C8B-B14F-4D97-AF65-F5344CB8AC3E}">
        <p14:creationId xmlns:p14="http://schemas.microsoft.com/office/powerpoint/2010/main" val="760058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66329" y="982292"/>
            <a:ext cx="5264459"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39554"/>
            <a:ext cx="8229600" cy="676014"/>
          </a:xfrm>
        </p:spPr>
        <p:txBody>
          <a:bodyPr/>
          <a:lstStyle/>
          <a:p>
            <a:r>
              <a:rPr lang="en-US" dirty="0" smtClean="0"/>
              <a:t>Model fit to indices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61216628"/>
              </p:ext>
            </p:extLst>
          </p:nvPr>
        </p:nvGraphicFramePr>
        <p:xfrm>
          <a:off x="5175504" y="2570247"/>
          <a:ext cx="3724014" cy="1463040"/>
        </p:xfrm>
        <a:graphic>
          <a:graphicData uri="http://schemas.openxmlformats.org/drawingml/2006/table">
            <a:tbl>
              <a:tblPr firstRow="1" firstCol="1" bandRow="1">
                <a:tableStyleId>{2D5ABB26-0587-4C30-8999-92F81FD0307C}</a:tableStyleId>
              </a:tblPr>
              <a:tblGrid>
                <a:gridCol w="950976">
                  <a:extLst>
                    <a:ext uri="{9D8B030D-6E8A-4147-A177-3AD203B41FA5}">
                      <a16:colId xmlns:a16="http://schemas.microsoft.com/office/drawing/2014/main" val="4131378720"/>
                    </a:ext>
                  </a:extLst>
                </a:gridCol>
                <a:gridCol w="621792">
                  <a:extLst>
                    <a:ext uri="{9D8B030D-6E8A-4147-A177-3AD203B41FA5}">
                      <a16:colId xmlns:a16="http://schemas.microsoft.com/office/drawing/2014/main" val="3002828166"/>
                    </a:ext>
                  </a:extLst>
                </a:gridCol>
                <a:gridCol w="950976">
                  <a:extLst>
                    <a:ext uri="{9D8B030D-6E8A-4147-A177-3AD203B41FA5}">
                      <a16:colId xmlns:a16="http://schemas.microsoft.com/office/drawing/2014/main" val="2142882110"/>
                    </a:ext>
                  </a:extLst>
                </a:gridCol>
                <a:gridCol w="603504">
                  <a:extLst>
                    <a:ext uri="{9D8B030D-6E8A-4147-A177-3AD203B41FA5}">
                      <a16:colId xmlns:a16="http://schemas.microsoft.com/office/drawing/2014/main" val="3037063133"/>
                    </a:ext>
                  </a:extLst>
                </a:gridCol>
                <a:gridCol w="596766">
                  <a:extLst>
                    <a:ext uri="{9D8B030D-6E8A-4147-A177-3AD203B41FA5}">
                      <a16:colId xmlns:a16="http://schemas.microsoft.com/office/drawing/2014/main" val="720886877"/>
                    </a:ext>
                  </a:extLst>
                </a:gridCol>
              </a:tblGrid>
              <a:tr h="165100">
                <a:tc>
                  <a:txBody>
                    <a:bodyPr/>
                    <a:lstStyle/>
                    <a:p>
                      <a:pPr marL="0" marR="0">
                        <a:spcBef>
                          <a:spcPts val="0"/>
                        </a:spcBef>
                        <a:spcAft>
                          <a:spcPts val="0"/>
                        </a:spcAft>
                      </a:pPr>
                      <a:r>
                        <a:rPr lang="en-US" sz="1600" b="1" dirty="0" smtClean="0">
                          <a:effectLst/>
                        </a:rPr>
                        <a:t>LN(q)</a:t>
                      </a:r>
                      <a:endParaRPr lang="en-US" sz="1600" b="1" dirty="0">
                        <a:effectLst/>
                        <a:latin typeface="+mj-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rPr>
                        <a:t>16.4a (2020)</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rPr>
                        <a:t>16.4a (2022)</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rPr>
                        <a:t>16.4b</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latin typeface="+mj-lt"/>
                          <a:ea typeface="Calibri" panose="020F0502020204030204" pitchFamily="34" charset="0"/>
                          <a:cs typeface="Times New Roman" panose="02020603050405020304" pitchFamily="18" charset="0"/>
                        </a:rPr>
                        <a:t>16.4c</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8171243"/>
                  </a:ext>
                </a:extLst>
              </a:tr>
              <a:tr h="165100">
                <a:tc>
                  <a:txBody>
                    <a:bodyPr/>
                    <a:lstStyle/>
                    <a:p>
                      <a:pPr marL="0" marR="0">
                        <a:spcBef>
                          <a:spcPts val="0"/>
                        </a:spcBef>
                        <a:spcAft>
                          <a:spcPts val="0"/>
                        </a:spcAft>
                      </a:pPr>
                      <a:r>
                        <a:rPr lang="en-US" sz="1600" dirty="0" smtClean="0">
                          <a:effectLst/>
                        </a:rPr>
                        <a:t>Shelf</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-0.49</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-0.49</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-0.49</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-0.49</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0415006"/>
                  </a:ext>
                </a:extLst>
              </a:tr>
              <a:tr h="165100">
                <a:tc>
                  <a:txBody>
                    <a:bodyPr/>
                    <a:lstStyle/>
                    <a:p>
                      <a:pPr marL="0" marR="0">
                        <a:spcBef>
                          <a:spcPts val="0"/>
                        </a:spcBef>
                        <a:spcAft>
                          <a:spcPts val="0"/>
                        </a:spcAft>
                      </a:pPr>
                      <a:r>
                        <a:rPr lang="en-US" sz="1600" dirty="0" smtClean="0">
                          <a:effectLst/>
                        </a:rPr>
                        <a:t>Slope</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-0.56</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-0.56</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-0.56</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-0.56</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7611677"/>
                  </a:ext>
                </a:extLst>
              </a:tr>
              <a:tr h="165100">
                <a:tc>
                  <a:txBody>
                    <a:bodyPr/>
                    <a:lstStyle/>
                    <a:p>
                      <a:pPr marL="0" marR="0">
                        <a:spcBef>
                          <a:spcPts val="0"/>
                        </a:spcBef>
                        <a:spcAft>
                          <a:spcPts val="0"/>
                        </a:spcAft>
                      </a:pPr>
                      <a:r>
                        <a:rPr lang="en-US" sz="1600" dirty="0" smtClean="0">
                          <a:effectLst/>
                        </a:rPr>
                        <a:t>ABL Longline</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0.79</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rPr>
                        <a:t>0.74</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rPr>
                        <a:t>0.73</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latin typeface="+mj-lt"/>
                          <a:ea typeface="Calibri" panose="020F0502020204030204" pitchFamily="34" charset="0"/>
                          <a:cs typeface="Times New Roman" panose="02020603050405020304" pitchFamily="18" charset="0"/>
                        </a:rPr>
                        <a:t>0.75</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2374141"/>
                  </a:ext>
                </a:extLst>
              </a:tr>
            </a:tbl>
          </a:graphicData>
        </a:graphic>
      </p:graphicFrame>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5258"/>
          <a:stretch/>
        </p:blipFill>
        <p:spPr>
          <a:xfrm>
            <a:off x="6979" y="731521"/>
            <a:ext cx="5071568" cy="5913758"/>
          </a:xfrm>
          <a:prstGeom prst="rect">
            <a:avLst/>
          </a:prstGeom>
        </p:spPr>
      </p:pic>
      <p:grpSp>
        <p:nvGrpSpPr>
          <p:cNvPr id="16" name="Group 15"/>
          <p:cNvGrpSpPr/>
          <p:nvPr/>
        </p:nvGrpSpPr>
        <p:grpSpPr>
          <a:xfrm>
            <a:off x="5175504" y="763960"/>
            <a:ext cx="2266928" cy="479110"/>
            <a:chOff x="5010912" y="1257736"/>
            <a:chExt cx="2266928" cy="479110"/>
          </a:xfrm>
        </p:grpSpPr>
        <p:sp>
          <p:nvSpPr>
            <p:cNvPr id="22" name="TextBox 21"/>
            <p:cNvSpPr txBox="1"/>
            <p:nvPr/>
          </p:nvSpPr>
          <p:spPr>
            <a:xfrm>
              <a:off x="5270903" y="1257736"/>
              <a:ext cx="2006937" cy="479110"/>
            </a:xfrm>
            <a:prstGeom prst="rect">
              <a:avLst/>
            </a:prstGeom>
            <a:solidFill>
              <a:schemeClr val="bg1"/>
            </a:solidFill>
          </p:spPr>
          <p:txBody>
            <a:bodyPr wrap="square" rtlCol="0">
              <a:spAutoFit/>
            </a:bodyPr>
            <a:lstStyle/>
            <a:p>
              <a:r>
                <a:rPr lang="en-US" dirty="0" smtClean="0"/>
                <a:t>Model 16.4a (2020)</a:t>
              </a:r>
              <a:endParaRPr lang="en-US" dirty="0"/>
            </a:p>
          </p:txBody>
        </p:sp>
        <p:cxnSp>
          <p:nvCxnSpPr>
            <p:cNvPr id="13" name="Straight Connector 12"/>
            <p:cNvCxnSpPr/>
            <p:nvPr/>
          </p:nvCxnSpPr>
          <p:spPr>
            <a:xfrm>
              <a:off x="5010912" y="1424139"/>
              <a:ext cx="27432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5175504" y="1192703"/>
            <a:ext cx="2100115" cy="369332"/>
            <a:chOff x="5010912" y="1686479"/>
            <a:chExt cx="2100115" cy="369332"/>
          </a:xfrm>
        </p:grpSpPr>
        <p:sp>
          <p:nvSpPr>
            <p:cNvPr id="15" name="TextBox 14"/>
            <p:cNvSpPr txBox="1"/>
            <p:nvPr/>
          </p:nvSpPr>
          <p:spPr>
            <a:xfrm>
              <a:off x="5270903" y="1686479"/>
              <a:ext cx="1840124" cy="369332"/>
            </a:xfrm>
            <a:prstGeom prst="rect">
              <a:avLst/>
            </a:prstGeom>
            <a:solidFill>
              <a:schemeClr val="bg1"/>
            </a:solidFill>
          </p:spPr>
          <p:txBody>
            <a:bodyPr wrap="square" rtlCol="0">
              <a:spAutoFit/>
            </a:bodyPr>
            <a:lstStyle/>
            <a:p>
              <a:r>
                <a:rPr lang="en-US" dirty="0" smtClean="0"/>
                <a:t>Model 16.4a (2022)</a:t>
              </a:r>
              <a:endParaRPr lang="en-US" dirty="0"/>
            </a:p>
          </p:txBody>
        </p:sp>
        <p:cxnSp>
          <p:nvCxnSpPr>
            <p:cNvPr id="26" name="Straight Connector 25"/>
            <p:cNvCxnSpPr/>
            <p:nvPr/>
          </p:nvCxnSpPr>
          <p:spPr>
            <a:xfrm>
              <a:off x="5010912" y="1871145"/>
              <a:ext cx="274320" cy="0"/>
            </a:xfrm>
            <a:prstGeom prst="line">
              <a:avLst/>
            </a:prstGeom>
            <a:ln>
              <a:solidFill>
                <a:srgbClr val="66FF66"/>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5175504" y="1619423"/>
            <a:ext cx="1768052" cy="369332"/>
            <a:chOff x="5010912" y="2113199"/>
            <a:chExt cx="1768052" cy="369332"/>
          </a:xfrm>
        </p:grpSpPr>
        <p:sp>
          <p:nvSpPr>
            <p:cNvPr id="21" name="TextBox 20"/>
            <p:cNvSpPr txBox="1"/>
            <p:nvPr/>
          </p:nvSpPr>
          <p:spPr>
            <a:xfrm>
              <a:off x="5270903" y="2113199"/>
              <a:ext cx="1508061" cy="369332"/>
            </a:xfrm>
            <a:prstGeom prst="rect">
              <a:avLst/>
            </a:prstGeom>
            <a:solidFill>
              <a:schemeClr val="bg1"/>
            </a:solidFill>
          </p:spPr>
          <p:txBody>
            <a:bodyPr wrap="square" rtlCol="0">
              <a:spAutoFit/>
            </a:bodyPr>
            <a:lstStyle/>
            <a:p>
              <a:r>
                <a:rPr lang="en-US" dirty="0" smtClean="0"/>
                <a:t>Model 16.4b</a:t>
              </a:r>
              <a:endParaRPr lang="en-US" dirty="0"/>
            </a:p>
          </p:txBody>
        </p:sp>
        <p:cxnSp>
          <p:nvCxnSpPr>
            <p:cNvPr id="27" name="Straight Connector 26"/>
            <p:cNvCxnSpPr/>
            <p:nvPr/>
          </p:nvCxnSpPr>
          <p:spPr>
            <a:xfrm>
              <a:off x="5010912" y="2297865"/>
              <a:ext cx="274320" cy="0"/>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5175504" y="2021573"/>
            <a:ext cx="1545777" cy="369332"/>
            <a:chOff x="5010912" y="2515349"/>
            <a:chExt cx="1545777" cy="369332"/>
          </a:xfrm>
        </p:grpSpPr>
        <p:sp>
          <p:nvSpPr>
            <p:cNvPr id="19" name="TextBox 18"/>
            <p:cNvSpPr txBox="1"/>
            <p:nvPr/>
          </p:nvSpPr>
          <p:spPr>
            <a:xfrm>
              <a:off x="5270903" y="2515349"/>
              <a:ext cx="1285786" cy="369332"/>
            </a:xfrm>
            <a:prstGeom prst="rect">
              <a:avLst/>
            </a:prstGeom>
            <a:solidFill>
              <a:schemeClr val="bg1"/>
            </a:solidFill>
          </p:spPr>
          <p:txBody>
            <a:bodyPr wrap="square" rtlCol="0">
              <a:spAutoFit/>
            </a:bodyPr>
            <a:lstStyle/>
            <a:p>
              <a:r>
                <a:rPr lang="en-US" dirty="0" smtClean="0"/>
                <a:t>Model 16.4c</a:t>
              </a:r>
              <a:endParaRPr lang="en-US" dirty="0"/>
            </a:p>
          </p:txBody>
        </p:sp>
        <p:cxnSp>
          <p:nvCxnSpPr>
            <p:cNvPr id="28" name="Straight Connector 27"/>
            <p:cNvCxnSpPr/>
            <p:nvPr/>
          </p:nvCxnSpPr>
          <p:spPr>
            <a:xfrm>
              <a:off x="5010912" y="2700015"/>
              <a:ext cx="27432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32" name="Table 31"/>
          <p:cNvGraphicFramePr>
            <a:graphicFrameLocks noGrp="1"/>
          </p:cNvGraphicFramePr>
          <p:nvPr>
            <p:extLst>
              <p:ext uri="{D42A27DB-BD31-4B8C-83A1-F6EECF244321}">
                <p14:modId xmlns:p14="http://schemas.microsoft.com/office/powerpoint/2010/main" val="703654896"/>
              </p:ext>
            </p:extLst>
          </p:nvPr>
        </p:nvGraphicFramePr>
        <p:xfrm>
          <a:off x="5175504" y="4315391"/>
          <a:ext cx="3724014" cy="1463040"/>
        </p:xfrm>
        <a:graphic>
          <a:graphicData uri="http://schemas.openxmlformats.org/drawingml/2006/table">
            <a:tbl>
              <a:tblPr firstRow="1" firstCol="1" bandRow="1">
                <a:tableStyleId>{2D5ABB26-0587-4C30-8999-92F81FD0307C}</a:tableStyleId>
              </a:tblPr>
              <a:tblGrid>
                <a:gridCol w="950976">
                  <a:extLst>
                    <a:ext uri="{9D8B030D-6E8A-4147-A177-3AD203B41FA5}">
                      <a16:colId xmlns:a16="http://schemas.microsoft.com/office/drawing/2014/main" val="4131378720"/>
                    </a:ext>
                  </a:extLst>
                </a:gridCol>
                <a:gridCol w="621792">
                  <a:extLst>
                    <a:ext uri="{9D8B030D-6E8A-4147-A177-3AD203B41FA5}">
                      <a16:colId xmlns:a16="http://schemas.microsoft.com/office/drawing/2014/main" val="3002828166"/>
                    </a:ext>
                  </a:extLst>
                </a:gridCol>
                <a:gridCol w="950976">
                  <a:extLst>
                    <a:ext uri="{9D8B030D-6E8A-4147-A177-3AD203B41FA5}">
                      <a16:colId xmlns:a16="http://schemas.microsoft.com/office/drawing/2014/main" val="2142882110"/>
                    </a:ext>
                  </a:extLst>
                </a:gridCol>
                <a:gridCol w="603504">
                  <a:extLst>
                    <a:ext uri="{9D8B030D-6E8A-4147-A177-3AD203B41FA5}">
                      <a16:colId xmlns:a16="http://schemas.microsoft.com/office/drawing/2014/main" val="3037063133"/>
                    </a:ext>
                  </a:extLst>
                </a:gridCol>
                <a:gridCol w="596766">
                  <a:extLst>
                    <a:ext uri="{9D8B030D-6E8A-4147-A177-3AD203B41FA5}">
                      <a16:colId xmlns:a16="http://schemas.microsoft.com/office/drawing/2014/main" val="720886877"/>
                    </a:ext>
                  </a:extLst>
                </a:gridCol>
              </a:tblGrid>
              <a:tr h="165100">
                <a:tc>
                  <a:txBody>
                    <a:bodyPr/>
                    <a:lstStyle/>
                    <a:p>
                      <a:pPr marL="0" marR="0">
                        <a:spcBef>
                          <a:spcPts val="0"/>
                        </a:spcBef>
                        <a:spcAft>
                          <a:spcPts val="0"/>
                        </a:spcAft>
                      </a:pPr>
                      <a:r>
                        <a:rPr lang="en-US" sz="1600" b="1" dirty="0" smtClean="0">
                          <a:effectLst/>
                        </a:rPr>
                        <a:t>RMSE</a:t>
                      </a:r>
                      <a:endParaRPr lang="en-US" sz="1600" b="1" dirty="0">
                        <a:effectLst/>
                        <a:latin typeface="+mj-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rPr>
                        <a:t>16.4a (2020)</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rPr>
                        <a:t>16.4a (2022)</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rPr>
                        <a:t>16.4b</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latin typeface="+mj-lt"/>
                          <a:ea typeface="Calibri" panose="020F0502020204030204" pitchFamily="34" charset="0"/>
                          <a:cs typeface="Times New Roman" panose="02020603050405020304" pitchFamily="18" charset="0"/>
                        </a:rPr>
                        <a:t>16.4c</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8171243"/>
                  </a:ext>
                </a:extLst>
              </a:tr>
              <a:tr h="165100">
                <a:tc>
                  <a:txBody>
                    <a:bodyPr/>
                    <a:lstStyle/>
                    <a:p>
                      <a:pPr marL="0" marR="0">
                        <a:spcBef>
                          <a:spcPts val="0"/>
                        </a:spcBef>
                        <a:spcAft>
                          <a:spcPts val="0"/>
                        </a:spcAft>
                      </a:pPr>
                      <a:r>
                        <a:rPr lang="en-US" sz="1600" dirty="0" smtClean="0">
                          <a:effectLst/>
                        </a:rPr>
                        <a:t>Shelf</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0.207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0.250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0.254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0.264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0415006"/>
                  </a:ext>
                </a:extLst>
              </a:tr>
              <a:tr h="165100">
                <a:tc>
                  <a:txBody>
                    <a:bodyPr/>
                    <a:lstStyle/>
                    <a:p>
                      <a:pPr marL="0" marR="0">
                        <a:spcBef>
                          <a:spcPts val="0"/>
                        </a:spcBef>
                        <a:spcAft>
                          <a:spcPts val="0"/>
                        </a:spcAft>
                      </a:pPr>
                      <a:r>
                        <a:rPr lang="en-US" sz="1600" dirty="0" smtClean="0">
                          <a:effectLst/>
                        </a:rPr>
                        <a:t>Slope</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0.204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0.192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0.175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0.185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7611677"/>
                  </a:ext>
                </a:extLst>
              </a:tr>
              <a:tr h="165100">
                <a:tc>
                  <a:txBody>
                    <a:bodyPr/>
                    <a:lstStyle/>
                    <a:p>
                      <a:pPr marL="0" marR="0">
                        <a:spcBef>
                          <a:spcPts val="0"/>
                        </a:spcBef>
                        <a:spcAft>
                          <a:spcPts val="0"/>
                        </a:spcAft>
                      </a:pPr>
                      <a:r>
                        <a:rPr lang="en-US" sz="1600" dirty="0" smtClean="0">
                          <a:effectLst/>
                        </a:rPr>
                        <a:t>ABL Longline</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0.474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0.477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0.497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0.438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2374141"/>
                  </a:ext>
                </a:extLst>
              </a:tr>
            </a:tbl>
          </a:graphicData>
        </a:graphic>
      </p:graphicFrame>
    </p:spTree>
    <p:extLst>
      <p:ext uri="{BB962C8B-B14F-4D97-AF65-F5344CB8AC3E}">
        <p14:creationId xmlns:p14="http://schemas.microsoft.com/office/powerpoint/2010/main" val="3038532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 to length composition estimates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14</a:t>
            </a:fld>
            <a:endParaRPr lang="en-US" dirty="0"/>
          </a:p>
        </p:txBody>
      </p:sp>
      <p:pic>
        <p:nvPicPr>
          <p:cNvPr id="4098" name="Picture 2" descr="Length comps, aggregated across time by fleet.&#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9" y="1212619"/>
            <a:ext cx="4550343" cy="45503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eaghan.bryan\Desktop\2022\Assessments\BSAI_GT\Models\November\New folder\3_2withSlopeMnSAA - Copy\R_Plots\comp_lenfit__multi-fleet_comparis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181" y="1212619"/>
            <a:ext cx="4548899" cy="454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12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length estimates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15</a:t>
            </a:fld>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219200" y="1133214"/>
            <a:ext cx="2743200" cy="274320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181600" y="1133214"/>
            <a:ext cx="2743200" cy="2743200"/>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228600" y="4114799"/>
            <a:ext cx="2743200" cy="2743200"/>
          </a:xfrm>
          <a:prstGeom prst="rect">
            <a:avLst/>
          </a:prstGeom>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3200400" y="4114799"/>
            <a:ext cx="2743200" cy="2743200"/>
          </a:xfrm>
          <a:prstGeom prst="rect">
            <a:avLst/>
          </a:prstGeom>
        </p:spPr>
      </p:pic>
      <p:pic>
        <p:nvPicPr>
          <p:cNvPr id="10242" name="Picture 2" descr="C:\Users\meaghan.bryan\Desktop\2022\Assessments\BSAI_GT\Models\November\New folder\3_2withSlopeMnSAA\R_Plots\comp_lenfit_data_weighting_TA1.8_ABL_LONGLIN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4114799"/>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697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 y="173736"/>
            <a:ext cx="7726680" cy="6181344"/>
          </a:xfrm>
          <a:prstGeom prst="rect">
            <a:avLst/>
          </a:prstGeom>
        </p:spPr>
      </p:pic>
    </p:spTree>
    <p:extLst>
      <p:ext uri="{BB962C8B-B14F-4D97-AF65-F5344CB8AC3E}">
        <p14:creationId xmlns:p14="http://schemas.microsoft.com/office/powerpoint/2010/main" val="830828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17</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919" y="172549"/>
            <a:ext cx="7728163" cy="6182531"/>
          </a:xfrm>
          <a:prstGeom prst="rect">
            <a:avLst/>
          </a:prstGeom>
        </p:spPr>
      </p:pic>
    </p:spTree>
    <p:extLst>
      <p:ext uri="{BB962C8B-B14F-4D97-AF65-F5344CB8AC3E}">
        <p14:creationId xmlns:p14="http://schemas.microsoft.com/office/powerpoint/2010/main" val="3754553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 y="128016"/>
            <a:ext cx="7726680" cy="6181344"/>
          </a:xfrm>
          <a:prstGeom prst="rect">
            <a:avLst/>
          </a:prstGeom>
        </p:spPr>
      </p:pic>
    </p:spTree>
    <p:extLst>
      <p:ext uri="{BB962C8B-B14F-4D97-AF65-F5344CB8AC3E}">
        <p14:creationId xmlns:p14="http://schemas.microsoft.com/office/powerpoint/2010/main" val="1854387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 y="137160"/>
            <a:ext cx="7726680" cy="6181344"/>
          </a:xfrm>
          <a:prstGeom prst="rect">
            <a:avLst/>
          </a:prstGeom>
        </p:spPr>
      </p:pic>
    </p:spTree>
    <p:extLst>
      <p:ext uri="{BB962C8B-B14F-4D97-AF65-F5344CB8AC3E}">
        <p14:creationId xmlns:p14="http://schemas.microsoft.com/office/powerpoint/2010/main" val="3545736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860"/>
            <a:ext cx="8229600" cy="676014"/>
          </a:xfrm>
        </p:spPr>
        <p:txBody>
          <a:bodyPr/>
          <a:lstStyle/>
          <a:p>
            <a:r>
              <a:rPr lang="en-US" dirty="0" smtClean="0"/>
              <a:t>Model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a:t>
            </a:fld>
            <a:endParaRPr lang="en-US" dirty="0"/>
          </a:p>
        </p:txBody>
      </p:sp>
      <p:sp>
        <p:nvSpPr>
          <p:cNvPr id="6" name="Rectangle 5"/>
          <p:cNvSpPr/>
          <p:nvPr/>
        </p:nvSpPr>
        <p:spPr>
          <a:xfrm>
            <a:off x="660399" y="1210062"/>
            <a:ext cx="7814130" cy="3539430"/>
          </a:xfrm>
          <a:prstGeom prst="rect">
            <a:avLst/>
          </a:prstGeom>
        </p:spPr>
        <p:txBody>
          <a:bodyPr wrap="square">
            <a:spAutoFit/>
          </a:bodyPr>
          <a:lstStyle/>
          <a:p>
            <a:pPr marL="342900" indent="-342900">
              <a:buFont typeface="Arial" panose="020B0604020202020204" pitchFamily="34" charset="0"/>
              <a:buChar char="•"/>
            </a:pPr>
            <a:r>
              <a:rPr lang="en-US" sz="2800" dirty="0" smtClean="0">
                <a:solidFill>
                  <a:srgbClr val="002060"/>
                </a:solidFill>
              </a:rPr>
              <a:t>In September 4 models were presented:</a:t>
            </a:r>
          </a:p>
          <a:p>
            <a:pPr marL="1257300" lvl="2" indent="-342900">
              <a:buFont typeface="Arial" panose="020B0604020202020204" pitchFamily="34" charset="0"/>
              <a:buChar char="•"/>
            </a:pPr>
            <a:r>
              <a:rPr lang="en-US" sz="2800" dirty="0" smtClean="0">
                <a:solidFill>
                  <a:srgbClr val="002060"/>
                </a:solidFill>
              </a:rPr>
              <a:t>2020 assessment: SS3 version 3.30.12</a:t>
            </a:r>
          </a:p>
          <a:p>
            <a:pPr marL="1257300" lvl="2" indent="-342900">
              <a:buFont typeface="Arial" panose="020B0604020202020204" pitchFamily="34" charset="0"/>
              <a:buChar char="•"/>
            </a:pPr>
            <a:r>
              <a:rPr lang="en-US" sz="2800" dirty="0" smtClean="0">
                <a:solidFill>
                  <a:srgbClr val="002060"/>
                </a:solidFill>
              </a:rPr>
              <a:t>Model 16.4a: base model, same as 2020 assessment but used new version of SS3</a:t>
            </a:r>
          </a:p>
          <a:p>
            <a:pPr marL="1257300" lvl="2" indent="-342900">
              <a:buFont typeface="Arial" panose="020B0604020202020204" pitchFamily="34" charset="0"/>
              <a:buChar char="•"/>
            </a:pPr>
            <a:r>
              <a:rPr lang="en-US" sz="2800" dirty="0" smtClean="0">
                <a:solidFill>
                  <a:srgbClr val="002060"/>
                </a:solidFill>
              </a:rPr>
              <a:t>Model 16.4b: includes ABL longline survey length data and estimates selectivity</a:t>
            </a:r>
          </a:p>
          <a:p>
            <a:pPr marL="1257300" lvl="2" indent="-342900">
              <a:buFont typeface="Arial" panose="020B0604020202020204" pitchFamily="34" charset="0"/>
              <a:buChar char="•"/>
            </a:pPr>
            <a:r>
              <a:rPr lang="en-US" sz="2800" dirty="0" smtClean="0">
                <a:solidFill>
                  <a:srgbClr val="002060"/>
                </a:solidFill>
              </a:rPr>
              <a:t>Model 16.4c: Same as 16.4b and includes EBS slope  </a:t>
            </a:r>
          </a:p>
        </p:txBody>
      </p:sp>
    </p:spTree>
    <p:extLst>
      <p:ext uri="{BB962C8B-B14F-4D97-AF65-F5344CB8AC3E}">
        <p14:creationId xmlns:p14="http://schemas.microsoft.com/office/powerpoint/2010/main" val="1634529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81428"/>
            <a:ext cx="7620001" cy="6096001"/>
          </a:xfrm>
          <a:prstGeom prst="rect">
            <a:avLst/>
          </a:prstGeom>
        </p:spPr>
      </p:pic>
    </p:spTree>
    <p:extLst>
      <p:ext uri="{BB962C8B-B14F-4D97-AF65-F5344CB8AC3E}">
        <p14:creationId xmlns:p14="http://schemas.microsoft.com/office/powerpoint/2010/main" val="3596179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21</a:t>
            </a:fld>
            <a:endParaRPr lang="en-US" dirty="0"/>
          </a:p>
        </p:txBody>
      </p:sp>
      <p:sp>
        <p:nvSpPr>
          <p:cNvPr id="3" name="Rectangle 2"/>
          <p:cNvSpPr/>
          <p:nvPr/>
        </p:nvSpPr>
        <p:spPr>
          <a:xfrm>
            <a:off x="0" y="89647"/>
            <a:ext cx="9144000" cy="67683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8228" y="457200"/>
            <a:ext cx="8754700" cy="676014"/>
          </a:xfrm>
        </p:spPr>
        <p:txBody>
          <a:bodyPr>
            <a:normAutofit/>
          </a:bodyPr>
          <a:lstStyle/>
          <a:p>
            <a:r>
              <a:rPr lang="en-US" dirty="0" smtClean="0"/>
              <a:t>Time series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956" y="1329262"/>
            <a:ext cx="6216088" cy="4781606"/>
          </a:xfrm>
          <a:prstGeom prst="rect">
            <a:avLst/>
          </a:prstGeom>
        </p:spPr>
      </p:pic>
    </p:spTree>
    <p:extLst>
      <p:ext uri="{BB962C8B-B14F-4D97-AF65-F5344CB8AC3E}">
        <p14:creationId xmlns:p14="http://schemas.microsoft.com/office/powerpoint/2010/main" val="2712546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22</a:t>
            </a:fld>
            <a:endParaRPr lang="en-US" dirty="0"/>
          </a:p>
        </p:txBody>
      </p:sp>
      <p:sp>
        <p:nvSpPr>
          <p:cNvPr id="3" name="Rectangle 2"/>
          <p:cNvSpPr/>
          <p:nvPr/>
        </p:nvSpPr>
        <p:spPr>
          <a:xfrm>
            <a:off x="0" y="89647"/>
            <a:ext cx="9144000" cy="67683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8228" y="457200"/>
            <a:ext cx="8754700" cy="676014"/>
          </a:xfrm>
        </p:spPr>
        <p:txBody>
          <a:bodyPr>
            <a:normAutofit/>
          </a:bodyPr>
          <a:lstStyle/>
          <a:p>
            <a:r>
              <a:rPr lang="en-US" dirty="0" smtClean="0"/>
              <a:t>Time series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28" y="1133214"/>
            <a:ext cx="3777674" cy="290590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515" y="3866952"/>
            <a:ext cx="3778878" cy="2906829"/>
          </a:xfrm>
          <a:prstGeom prst="rect">
            <a:avLst/>
          </a:prstGeom>
        </p:spPr>
      </p:pic>
      <p:sp>
        <p:nvSpPr>
          <p:cNvPr id="8" name="Oval 7"/>
          <p:cNvSpPr/>
          <p:nvPr/>
        </p:nvSpPr>
        <p:spPr>
          <a:xfrm>
            <a:off x="3259713" y="6018003"/>
            <a:ext cx="224032" cy="435452"/>
          </a:xfrm>
          <a:prstGeom prst="ellipse">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8" idx="0"/>
          </p:cNvCxnSpPr>
          <p:nvPr/>
        </p:nvCxnSpPr>
        <p:spPr>
          <a:xfrm flipV="1">
            <a:off x="3371729" y="3449177"/>
            <a:ext cx="407544" cy="256882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123752"/>
            <a:ext cx="3780130" cy="2907792"/>
          </a:xfrm>
          <a:prstGeom prst="rect">
            <a:avLst/>
          </a:prstGeom>
        </p:spPr>
      </p:pic>
    </p:spTree>
    <p:extLst>
      <p:ext uri="{BB962C8B-B14F-4D97-AF65-F5344CB8AC3E}">
        <p14:creationId xmlns:p14="http://schemas.microsoft.com/office/powerpoint/2010/main" val="2785179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8438"/>
            <a:ext cx="9144000" cy="66895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a:xfrm>
            <a:off x="4875658" y="823223"/>
            <a:ext cx="3877056" cy="2971800"/>
          </a:xfrm>
          <a:prstGeom prst="rect">
            <a:avLst/>
          </a:prstGeom>
        </p:spPr>
      </p:pic>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609599" y="3795023"/>
            <a:ext cx="3877056" cy="2971800"/>
          </a:xfrm>
          <a:prstGeom prst="rect">
            <a:avLst/>
          </a:prstGeom>
        </p:spPr>
      </p:pic>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23</a:t>
            </a:fld>
            <a:endParaRPr lang="en-US" dirty="0"/>
          </a:p>
        </p:txBody>
      </p:sp>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609599" y="823223"/>
            <a:ext cx="3874773" cy="2974426"/>
          </a:xfrm>
          <a:prstGeom prst="rect">
            <a:avLst/>
          </a:prstGeom>
        </p:spPr>
      </p:pic>
      <p:sp>
        <p:nvSpPr>
          <p:cNvPr id="2" name="Title 1"/>
          <p:cNvSpPr>
            <a:spLocks noGrp="1"/>
          </p:cNvSpPr>
          <p:nvPr>
            <p:ph type="title"/>
          </p:nvPr>
        </p:nvSpPr>
        <p:spPr>
          <a:xfrm>
            <a:off x="457200" y="168438"/>
            <a:ext cx="8229600" cy="676014"/>
          </a:xfrm>
        </p:spPr>
        <p:txBody>
          <a:bodyPr/>
          <a:lstStyle/>
          <a:p>
            <a:r>
              <a:rPr lang="en-US" dirty="0" smtClean="0"/>
              <a:t>Retrospective analysis</a:t>
            </a:r>
            <a:endParaRPr lang="en-US" dirty="0"/>
          </a:p>
        </p:txBody>
      </p:sp>
      <p:sp>
        <p:nvSpPr>
          <p:cNvPr id="12" name="TextBox 11"/>
          <p:cNvSpPr txBox="1"/>
          <p:nvPr/>
        </p:nvSpPr>
        <p:spPr>
          <a:xfrm>
            <a:off x="3179685" y="982155"/>
            <a:ext cx="1047565" cy="400110"/>
          </a:xfrm>
          <a:prstGeom prst="rect">
            <a:avLst/>
          </a:prstGeom>
          <a:noFill/>
        </p:spPr>
        <p:txBody>
          <a:bodyPr wrap="square" rtlCol="0">
            <a:spAutoFit/>
          </a:bodyPr>
          <a:lstStyle/>
          <a:p>
            <a:r>
              <a:rPr lang="el-GR" sz="2000" dirty="0" smtClean="0"/>
              <a:t>ρ</a:t>
            </a:r>
            <a:r>
              <a:rPr lang="en-US" sz="2000" dirty="0" smtClean="0"/>
              <a:t> = 0.10</a:t>
            </a:r>
            <a:endParaRPr lang="en-US" sz="2000" dirty="0"/>
          </a:p>
        </p:txBody>
      </p:sp>
      <p:sp>
        <p:nvSpPr>
          <p:cNvPr id="13" name="TextBox 12"/>
          <p:cNvSpPr txBox="1"/>
          <p:nvPr/>
        </p:nvSpPr>
        <p:spPr>
          <a:xfrm>
            <a:off x="7347090" y="982155"/>
            <a:ext cx="1047565" cy="400110"/>
          </a:xfrm>
          <a:prstGeom prst="rect">
            <a:avLst/>
          </a:prstGeom>
          <a:noFill/>
        </p:spPr>
        <p:txBody>
          <a:bodyPr wrap="square" rtlCol="0">
            <a:spAutoFit/>
          </a:bodyPr>
          <a:lstStyle/>
          <a:p>
            <a:r>
              <a:rPr lang="el-GR" sz="2000" dirty="0" smtClean="0"/>
              <a:t>ρ</a:t>
            </a:r>
            <a:r>
              <a:rPr lang="en-US" sz="2000" dirty="0" smtClean="0"/>
              <a:t> = -0.13</a:t>
            </a:r>
            <a:endParaRPr lang="en-US" sz="2000" dirty="0"/>
          </a:p>
        </p:txBody>
      </p:sp>
      <p:sp>
        <p:nvSpPr>
          <p:cNvPr id="14" name="TextBox 13"/>
          <p:cNvSpPr txBox="1"/>
          <p:nvPr/>
        </p:nvSpPr>
        <p:spPr>
          <a:xfrm>
            <a:off x="3179685" y="3937409"/>
            <a:ext cx="1047565" cy="400110"/>
          </a:xfrm>
          <a:prstGeom prst="rect">
            <a:avLst/>
          </a:prstGeom>
          <a:noFill/>
        </p:spPr>
        <p:txBody>
          <a:bodyPr wrap="square" rtlCol="0">
            <a:spAutoFit/>
          </a:bodyPr>
          <a:lstStyle/>
          <a:p>
            <a:r>
              <a:rPr lang="el-GR" sz="2000" dirty="0" smtClean="0"/>
              <a:t>ρ</a:t>
            </a:r>
            <a:r>
              <a:rPr lang="en-US" sz="2000" dirty="0" smtClean="0"/>
              <a:t> = 8.97</a:t>
            </a:r>
            <a:endParaRPr lang="en-US" sz="2000" dirty="0"/>
          </a:p>
        </p:txBody>
      </p:sp>
    </p:spTree>
    <p:extLst>
      <p:ext uri="{BB962C8B-B14F-4D97-AF65-F5344CB8AC3E}">
        <p14:creationId xmlns:p14="http://schemas.microsoft.com/office/powerpoint/2010/main" val="390430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192"/>
            <a:ext cx="8229600" cy="676014"/>
          </a:xfrm>
        </p:spPr>
        <p:txBody>
          <a:bodyPr/>
          <a:lstStyle/>
          <a:p>
            <a:r>
              <a:rPr lang="en-US" dirty="0" smtClean="0"/>
              <a:t>Risk table</a:t>
            </a:r>
            <a:endParaRPr lang="en-US" dirty="0"/>
          </a:p>
        </p:txBody>
      </p:sp>
      <p:sp>
        <p:nvSpPr>
          <p:cNvPr id="3" name="Content Placeholder 2"/>
          <p:cNvSpPr>
            <a:spLocks noGrp="1"/>
          </p:cNvSpPr>
          <p:nvPr>
            <p:ph idx="1"/>
          </p:nvPr>
        </p:nvSpPr>
        <p:spPr>
          <a:xfrm>
            <a:off x="457200" y="2442575"/>
            <a:ext cx="8229600" cy="3912505"/>
          </a:xfrm>
        </p:spPr>
        <p:txBody>
          <a:bodyPr>
            <a:noAutofit/>
          </a:bodyPr>
          <a:lstStyle/>
          <a:p>
            <a:r>
              <a:rPr lang="en-US" sz="1800" dirty="0" smtClean="0"/>
              <a:t>Environment/Ecosystem considerations – Level 1</a:t>
            </a:r>
          </a:p>
          <a:p>
            <a:pPr lvl="1" fontAlgn="base"/>
            <a:r>
              <a:rPr lang="en-US" sz="1800" dirty="0" smtClean="0"/>
              <a:t>The </a:t>
            </a:r>
            <a:r>
              <a:rPr lang="en-US" sz="1800" dirty="0"/>
              <a:t>extended warm phase experienced by the eastern Bering Sea (EBS) that began in approximately 2014 has largely relaxed to normal conditions over the past year (August 2021 - August 2022). </a:t>
            </a:r>
          </a:p>
          <a:p>
            <a:pPr lvl="1" fontAlgn="base"/>
            <a:r>
              <a:rPr lang="en-US" sz="1800" dirty="0"/>
              <a:t>Recruitment: The 2022 cold pool extent indicates average conditions for juvenile recruitment based on a previously established positive correlation between the cold pool and juvenile recruitment.</a:t>
            </a:r>
          </a:p>
          <a:p>
            <a:pPr lvl="1" fontAlgn="base"/>
            <a:r>
              <a:rPr lang="en-US" sz="1800" dirty="0" smtClean="0"/>
              <a:t>Prey</a:t>
            </a:r>
            <a:r>
              <a:rPr lang="en-US" sz="1800" dirty="0"/>
              <a:t>: Indicators of prey availability suggest few clear concerns about prey abundance for Greenland turbot.</a:t>
            </a:r>
          </a:p>
          <a:p>
            <a:pPr lvl="1" fontAlgn="base"/>
            <a:r>
              <a:rPr lang="en-US" sz="1800" dirty="0"/>
              <a:t>Trends in potential competitors do not indicate substantially increased competition for habitat or prey resources. </a:t>
            </a:r>
          </a:p>
          <a:p>
            <a:pPr lvl="1" fontAlgn="base"/>
            <a:r>
              <a:rPr lang="en-US" sz="1800" dirty="0"/>
              <a:t>Trends in predator abundances would indicate no increased predation concern for turbot</a:t>
            </a:r>
            <a:r>
              <a:rPr lang="en-US" sz="1800" dirty="0" smtClean="0"/>
              <a:t>.</a:t>
            </a:r>
            <a:endParaRPr lang="en-US" sz="1800" dirty="0"/>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24</a:t>
            </a:fld>
            <a:endParaRPr lang="en-US" dirty="0"/>
          </a:p>
        </p:txBody>
      </p:sp>
      <p:grpSp>
        <p:nvGrpSpPr>
          <p:cNvPr id="10" name="Group 9"/>
          <p:cNvGrpSpPr/>
          <p:nvPr/>
        </p:nvGrpSpPr>
        <p:grpSpPr>
          <a:xfrm>
            <a:off x="561965" y="1025256"/>
            <a:ext cx="8268523" cy="1299933"/>
            <a:chOff x="875477" y="1025256"/>
            <a:chExt cx="8268523" cy="1299933"/>
          </a:xfrm>
        </p:grpSpPr>
        <p:pic>
          <p:nvPicPr>
            <p:cNvPr id="7" name="Picture 6"/>
            <p:cNvPicPr>
              <a:picLocks noChangeAspect="1"/>
            </p:cNvPicPr>
            <p:nvPr/>
          </p:nvPicPr>
          <p:blipFill rotWithShape="1">
            <a:blip r:embed="rId2"/>
            <a:srcRect b="23163"/>
            <a:stretch/>
          </p:blipFill>
          <p:spPr>
            <a:xfrm>
              <a:off x="875477" y="1025256"/>
              <a:ext cx="8268523" cy="1299933"/>
            </a:xfrm>
            <a:prstGeom prst="rect">
              <a:avLst/>
            </a:prstGeom>
          </p:spPr>
        </p:pic>
        <p:cxnSp>
          <p:nvCxnSpPr>
            <p:cNvPr id="9" name="Straight Connector 8"/>
            <p:cNvCxnSpPr/>
            <p:nvPr/>
          </p:nvCxnSpPr>
          <p:spPr>
            <a:xfrm>
              <a:off x="875477" y="2325189"/>
              <a:ext cx="826852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48995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a:t>
            </a:r>
            <a:endParaRPr lang="en-US" dirty="0"/>
          </a:p>
        </p:txBody>
      </p:sp>
      <p:sp>
        <p:nvSpPr>
          <p:cNvPr id="3" name="Content Placeholder 2"/>
          <p:cNvSpPr>
            <a:spLocks noGrp="1"/>
          </p:cNvSpPr>
          <p:nvPr>
            <p:ph idx="1"/>
          </p:nvPr>
        </p:nvSpPr>
        <p:spPr>
          <a:xfrm>
            <a:off x="457200" y="1207293"/>
            <a:ext cx="8229600" cy="5147787"/>
          </a:xfrm>
        </p:spPr>
        <p:txBody>
          <a:bodyPr>
            <a:normAutofit/>
          </a:bodyPr>
          <a:lstStyle/>
          <a:p>
            <a:r>
              <a:rPr lang="en-US" sz="2400" dirty="0" smtClean="0"/>
              <a:t>Population dynamics – Level 2</a:t>
            </a:r>
            <a:endParaRPr lang="en-US" sz="2000" dirty="0" smtClean="0"/>
          </a:p>
          <a:p>
            <a:pPr lvl="1"/>
            <a:r>
              <a:rPr lang="en-US" sz="2000" dirty="0" smtClean="0"/>
              <a:t>“</a:t>
            </a:r>
            <a:r>
              <a:rPr lang="en-US" sz="2100" dirty="0"/>
              <a:t>The BSAI Greenland turbot stock is characterized by infrequent recruitment events. The last relatively strong cohorts in the population are from 2007-2009. As they have grown and matured, we saw an increase in total biomass and spawning biomass, which is now starting to decline. Given the frequency of past recruitment events, we would have expected another in recent years. However, recruitment has been below average since 2012 and fish younger than 4 years old have not been observed in the EBS shelf bottom trawl survey data since 2018. </a:t>
            </a:r>
            <a:r>
              <a:rPr lang="en-US" sz="2100" dirty="0" smtClean="0"/>
              <a:t>We </a:t>
            </a:r>
            <a:r>
              <a:rPr lang="en-US" sz="2100" dirty="0"/>
              <a:t>score this category as Level 2 given the uncertainty in future recruitment levels</a:t>
            </a:r>
            <a:r>
              <a:rPr lang="en-US" sz="2100" dirty="0" smtClean="0"/>
              <a:t>.”</a:t>
            </a: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25</a:t>
            </a:fld>
            <a:endParaRPr lang="en-US" dirty="0"/>
          </a:p>
        </p:txBody>
      </p:sp>
    </p:spTree>
    <p:extLst>
      <p:ext uri="{BB962C8B-B14F-4D97-AF65-F5344CB8AC3E}">
        <p14:creationId xmlns:p14="http://schemas.microsoft.com/office/powerpoint/2010/main" val="2048770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a:t>
            </a:r>
            <a:endParaRPr lang="en-US" dirty="0"/>
          </a:p>
        </p:txBody>
      </p:sp>
      <p:sp>
        <p:nvSpPr>
          <p:cNvPr id="3" name="Content Placeholder 2"/>
          <p:cNvSpPr>
            <a:spLocks noGrp="1"/>
          </p:cNvSpPr>
          <p:nvPr>
            <p:ph idx="1"/>
          </p:nvPr>
        </p:nvSpPr>
        <p:spPr>
          <a:xfrm>
            <a:off x="457200" y="1207293"/>
            <a:ext cx="8229600" cy="5147787"/>
          </a:xfrm>
        </p:spPr>
        <p:txBody>
          <a:bodyPr>
            <a:normAutofit/>
          </a:bodyPr>
          <a:lstStyle/>
          <a:p>
            <a:r>
              <a:rPr lang="en-US" sz="2400" dirty="0" smtClean="0"/>
              <a:t>Assessment considerations – Level 2</a:t>
            </a:r>
            <a:endParaRPr lang="en-US" sz="2000" dirty="0" smtClean="0"/>
          </a:p>
          <a:p>
            <a:pPr lvl="1"/>
            <a:r>
              <a:rPr lang="en-US" sz="2000" dirty="0"/>
              <a:t>The EBS slope survey has not been conducted since </a:t>
            </a:r>
            <a:r>
              <a:rPr lang="en-US" sz="2000" dirty="0" smtClean="0"/>
              <a:t>2016</a:t>
            </a:r>
            <a:endParaRPr lang="en-US" sz="2000" dirty="0"/>
          </a:p>
          <a:p>
            <a:pPr lvl="2"/>
            <a:r>
              <a:rPr lang="en-US" sz="1800" dirty="0" smtClean="0"/>
              <a:t>Was the main biomass index of the adult population, some uncertainty about the portion of the adult population on the slope </a:t>
            </a:r>
          </a:p>
          <a:p>
            <a:pPr lvl="1"/>
            <a:r>
              <a:rPr lang="en-US" sz="2000" dirty="0" smtClean="0"/>
              <a:t>Uncertainty about the length at 50% maturity is unresolved</a:t>
            </a:r>
          </a:p>
          <a:p>
            <a:pPr lvl="2"/>
            <a:r>
              <a:rPr lang="en-US" sz="1800" dirty="0" smtClean="0"/>
              <a:t>Greenland turbot develop 2 cohorts of oocytes (</a:t>
            </a:r>
            <a:r>
              <a:rPr lang="en-US" sz="1800" dirty="0" err="1" smtClean="0"/>
              <a:t>Rideout</a:t>
            </a:r>
            <a:r>
              <a:rPr lang="en-US" sz="1800" dirty="0" smtClean="0"/>
              <a:t> </a:t>
            </a:r>
            <a:r>
              <a:rPr lang="en-US" sz="1800" i="1" dirty="0" smtClean="0"/>
              <a:t>et al.</a:t>
            </a:r>
            <a:r>
              <a:rPr lang="en-US" sz="1800" dirty="0" smtClean="0"/>
              <a:t> 2012)</a:t>
            </a:r>
          </a:p>
          <a:p>
            <a:pPr lvl="3"/>
            <a:r>
              <a:rPr lang="en-US" sz="1800" dirty="0" smtClean="0"/>
              <a:t>Developing cohort: Used for spawning the next year</a:t>
            </a:r>
          </a:p>
          <a:p>
            <a:pPr lvl="3"/>
            <a:r>
              <a:rPr lang="en-US" sz="1800" dirty="0" smtClean="0"/>
              <a:t>Leading cohort: Larger, advanced cohort used for within year spawning</a:t>
            </a:r>
            <a:endParaRPr lang="en-US" sz="1800" dirty="0"/>
          </a:p>
          <a:p>
            <a:pPr lvl="2"/>
            <a:r>
              <a:rPr lang="en-US" sz="1800" dirty="0" smtClean="0"/>
              <a:t>Kennedy </a:t>
            </a:r>
            <a:r>
              <a:rPr lang="en-US" sz="1800" i="1" dirty="0" smtClean="0"/>
              <a:t>et al. </a:t>
            </a:r>
            <a:r>
              <a:rPr lang="en-US" sz="1800" i="1" dirty="0"/>
              <a:t>(</a:t>
            </a:r>
            <a:r>
              <a:rPr lang="en-US" sz="1800" dirty="0" smtClean="0"/>
              <a:t>2014) revised </a:t>
            </a:r>
            <a:r>
              <a:rPr lang="en-US" sz="1800" dirty="0"/>
              <a:t>estimates of length at 50% maturity </a:t>
            </a:r>
            <a:r>
              <a:rPr lang="en-US" sz="1800" dirty="0" smtClean="0"/>
              <a:t>for east Greenland </a:t>
            </a:r>
            <a:r>
              <a:rPr lang="en-US" sz="1800" dirty="0" err="1" smtClean="0"/>
              <a:t>Greenland</a:t>
            </a:r>
            <a:r>
              <a:rPr lang="en-US" sz="1800" dirty="0" smtClean="0"/>
              <a:t> halibut</a:t>
            </a:r>
          </a:p>
          <a:p>
            <a:pPr lvl="3"/>
            <a:r>
              <a:rPr lang="en-US" sz="1800" dirty="0" smtClean="0"/>
              <a:t>Assumed individuals with only developing cohorts were “functionally immature”</a:t>
            </a:r>
          </a:p>
          <a:p>
            <a:pPr lvl="3"/>
            <a:r>
              <a:rPr lang="en-US" sz="1800" dirty="0" smtClean="0"/>
              <a:t>Estimate of length at 50% maturity increased </a:t>
            </a:r>
          </a:p>
          <a:p>
            <a:pPr lvl="2"/>
            <a:endParaRPr lang="en-US" sz="1600" dirty="0" smtClean="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26</a:t>
            </a:fld>
            <a:endParaRPr lang="en-US" dirty="0"/>
          </a:p>
        </p:txBody>
      </p:sp>
    </p:spTree>
    <p:extLst>
      <p:ext uri="{BB962C8B-B14F-4D97-AF65-F5344CB8AC3E}">
        <p14:creationId xmlns:p14="http://schemas.microsoft.com/office/powerpoint/2010/main" val="581115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a:t>
            </a:r>
            <a:endParaRPr lang="en-US" dirty="0"/>
          </a:p>
        </p:txBody>
      </p:sp>
      <p:sp>
        <p:nvSpPr>
          <p:cNvPr id="3" name="Content Placeholder 2"/>
          <p:cNvSpPr>
            <a:spLocks noGrp="1"/>
          </p:cNvSpPr>
          <p:nvPr>
            <p:ph idx="1"/>
          </p:nvPr>
        </p:nvSpPr>
        <p:spPr>
          <a:xfrm>
            <a:off x="457201" y="1207293"/>
            <a:ext cx="4102274" cy="5147787"/>
          </a:xfrm>
        </p:spPr>
        <p:txBody>
          <a:bodyPr>
            <a:normAutofit/>
          </a:bodyPr>
          <a:lstStyle/>
          <a:p>
            <a:r>
              <a:rPr lang="en-US" sz="2400" dirty="0" smtClean="0"/>
              <a:t>Assessment considerations – Level 2</a:t>
            </a:r>
            <a:endParaRPr lang="en-US" sz="2000" dirty="0" smtClean="0"/>
          </a:p>
          <a:p>
            <a:pPr lvl="1"/>
            <a:r>
              <a:rPr lang="en-US" sz="2000" dirty="0" smtClean="0"/>
              <a:t>Uncertainty about the length at 50% maturity is unresolved</a:t>
            </a:r>
          </a:p>
          <a:p>
            <a:pPr lvl="2"/>
            <a:r>
              <a:rPr lang="en-US" sz="1800" dirty="0" smtClean="0"/>
              <a:t>Conducted a maturity sensitivity analysis </a:t>
            </a:r>
          </a:p>
          <a:p>
            <a:pPr lvl="3"/>
            <a:r>
              <a:rPr lang="en-US" sz="1800" dirty="0" smtClean="0"/>
              <a:t>Used estimates from Cooper et al. (2007): 65cm, 67cm, and 70cm</a:t>
            </a:r>
          </a:p>
          <a:p>
            <a:pPr lvl="2"/>
            <a:r>
              <a:rPr lang="en-US" sz="1800" dirty="0" smtClean="0"/>
              <a:t>Results: </a:t>
            </a:r>
          </a:p>
          <a:p>
            <a:pPr lvl="3"/>
            <a:r>
              <a:rPr lang="en-US" sz="1800" dirty="0" smtClean="0"/>
              <a:t>SSB </a:t>
            </a:r>
            <a:r>
              <a:rPr lang="en-US" sz="1800" dirty="0" smtClean="0"/>
              <a:t>reduced by 6</a:t>
            </a:r>
            <a:r>
              <a:rPr lang="en-US" sz="1800" dirty="0" smtClean="0"/>
              <a:t>% </a:t>
            </a:r>
            <a:r>
              <a:rPr lang="en-US" sz="1800" dirty="0" smtClean="0"/>
              <a:t>- </a:t>
            </a:r>
            <a:r>
              <a:rPr lang="en-US" sz="1800" dirty="0" smtClean="0"/>
              <a:t>13% on average  </a:t>
            </a:r>
            <a:endParaRPr lang="en-US" sz="1800" dirty="0" smtClean="0"/>
          </a:p>
          <a:p>
            <a:r>
              <a:rPr lang="en-US" sz="2200" dirty="0" smtClean="0"/>
              <a:t>Reduction in max ABC may be warranted</a:t>
            </a:r>
          </a:p>
          <a:p>
            <a:pPr lvl="2"/>
            <a:endParaRPr lang="en-US" sz="1600" dirty="0" smtClean="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27</a:t>
            </a:fld>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152894" y="1143000"/>
            <a:ext cx="3853320" cy="3366370"/>
          </a:xfrm>
          <a:prstGeom prst="rect">
            <a:avLst/>
          </a:prstGeom>
        </p:spPr>
      </p:pic>
    </p:spTree>
    <p:extLst>
      <p:ext uri="{BB962C8B-B14F-4D97-AF65-F5344CB8AC3E}">
        <p14:creationId xmlns:p14="http://schemas.microsoft.com/office/powerpoint/2010/main" val="4005899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676014"/>
          </a:xfrm>
        </p:spPr>
        <p:txBody>
          <a:bodyPr/>
          <a:lstStyle/>
          <a:p>
            <a:r>
              <a:rPr lang="en-US" dirty="0" smtClean="0"/>
              <a:t>Harvest recommendations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28</a:t>
            </a:fld>
            <a:endParaRPr lang="en-US" dirty="0"/>
          </a:p>
        </p:txBody>
      </p:sp>
      <p:pic>
        <p:nvPicPr>
          <p:cNvPr id="3" name="Picture 2"/>
          <p:cNvPicPr>
            <a:picLocks noChangeAspect="1"/>
          </p:cNvPicPr>
          <p:nvPr/>
        </p:nvPicPr>
        <p:blipFill>
          <a:blip r:embed="rId3"/>
          <a:stretch>
            <a:fillRect/>
          </a:stretch>
        </p:blipFill>
        <p:spPr>
          <a:xfrm>
            <a:off x="744304" y="818888"/>
            <a:ext cx="7655393" cy="5536192"/>
          </a:xfrm>
          <a:prstGeom prst="rect">
            <a:avLst/>
          </a:prstGeom>
        </p:spPr>
      </p:pic>
    </p:spTree>
    <p:extLst>
      <p:ext uri="{BB962C8B-B14F-4D97-AF65-F5344CB8AC3E}">
        <p14:creationId xmlns:p14="http://schemas.microsoft.com/office/powerpoint/2010/main" val="3940311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Apportionment</a:t>
            </a:r>
            <a:endParaRPr lang="en-US" dirty="0"/>
          </a:p>
        </p:txBody>
      </p:sp>
      <p:sp>
        <p:nvSpPr>
          <p:cNvPr id="3" name="Content Placeholder 2"/>
          <p:cNvSpPr>
            <a:spLocks noGrp="1"/>
          </p:cNvSpPr>
          <p:nvPr>
            <p:ph idx="1"/>
          </p:nvPr>
        </p:nvSpPr>
        <p:spPr>
          <a:xfrm>
            <a:off x="457200" y="2779059"/>
            <a:ext cx="8229600" cy="2129444"/>
          </a:xfrm>
        </p:spPr>
        <p:txBody>
          <a:bodyPr>
            <a:normAutofit/>
          </a:bodyPr>
          <a:lstStyle/>
          <a:p>
            <a:r>
              <a:rPr lang="en-US" sz="2400" dirty="0" smtClean="0"/>
              <a:t>Determined from the proportion of adult biomass observed in the EBS slope survey estimates and the Aleutian Islands survey since 2010 (when they overlapped)</a:t>
            </a:r>
          </a:p>
          <a:p>
            <a:pPr lvl="1"/>
            <a:r>
              <a:rPr lang="en-US" sz="2400" dirty="0" smtClean="0"/>
              <a:t>15.7%</a:t>
            </a:r>
            <a:endParaRPr lang="en-US" sz="24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29</a:t>
            </a:fld>
            <a:endParaRPr lang="en-US" dirty="0"/>
          </a:p>
        </p:txBody>
      </p:sp>
      <p:pic>
        <p:nvPicPr>
          <p:cNvPr id="6" name="Picture 5"/>
          <p:cNvPicPr>
            <a:picLocks noChangeAspect="1"/>
          </p:cNvPicPr>
          <p:nvPr/>
        </p:nvPicPr>
        <p:blipFill rotWithShape="1">
          <a:blip r:embed="rId2"/>
          <a:srcRect b="18806"/>
          <a:stretch/>
        </p:blipFill>
        <p:spPr>
          <a:xfrm>
            <a:off x="617904" y="1452156"/>
            <a:ext cx="7836790" cy="1042852"/>
          </a:xfrm>
          <a:prstGeom prst="rect">
            <a:avLst/>
          </a:prstGeom>
        </p:spPr>
      </p:pic>
    </p:spTree>
    <p:extLst>
      <p:ext uri="{BB962C8B-B14F-4D97-AF65-F5344CB8AC3E}">
        <p14:creationId xmlns:p14="http://schemas.microsoft.com/office/powerpoint/2010/main" val="841086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eaghan.bryan\Desktop\2022\Assessments\BSAI_GT\Models\November\New folder\3_2withSlopeMnSAA\R_Plots\catch2 landings stack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9" y="1665024"/>
            <a:ext cx="4473078" cy="33832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Fishery catch</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a:t>
            </a:fld>
            <a:endParaRPr lang="en-US" dirty="0"/>
          </a:p>
        </p:txBody>
      </p:sp>
      <p:cxnSp>
        <p:nvCxnSpPr>
          <p:cNvPr id="10" name="Straight Connector 9"/>
          <p:cNvCxnSpPr/>
          <p:nvPr/>
        </p:nvCxnSpPr>
        <p:spPr>
          <a:xfrm flipV="1">
            <a:off x="2170542" y="1635045"/>
            <a:ext cx="0" cy="2699021"/>
          </a:xfrm>
          <a:prstGeom prst="line">
            <a:avLst/>
          </a:prstGeom>
          <a:ln w="19050"/>
          <a:effectLst/>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1747835" y="1323974"/>
            <a:ext cx="1076325" cy="377826"/>
          </a:xfrm>
          <a:prstGeom prst="rect">
            <a:avLst/>
          </a:prstGeom>
          <a:noFill/>
        </p:spPr>
        <p:txBody>
          <a:bodyPr wrap="square" rtlCol="0">
            <a:spAutoFit/>
          </a:bodyPr>
          <a:lstStyle/>
          <a:p>
            <a:r>
              <a:rPr lang="en-US" dirty="0" smtClean="0"/>
              <a:t>MFCMA</a:t>
            </a:r>
            <a:endParaRPr lang="en-US" dirty="0"/>
          </a:p>
        </p:txBody>
      </p:sp>
      <p:sp>
        <p:nvSpPr>
          <p:cNvPr id="13" name="Rectangle 12"/>
          <p:cNvSpPr/>
          <p:nvPr/>
        </p:nvSpPr>
        <p:spPr>
          <a:xfrm>
            <a:off x="2750456" y="1635044"/>
            <a:ext cx="1510579" cy="269902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4316456" y="1512888"/>
            <a:ext cx="4685554" cy="3350058"/>
          </a:xfrm>
          <a:prstGeom prst="rect">
            <a:avLst/>
          </a:prstGeom>
        </p:spPr>
      </p:pic>
    </p:spTree>
    <p:extLst>
      <p:ext uri="{BB962C8B-B14F-4D97-AF65-F5344CB8AC3E}">
        <p14:creationId xmlns:p14="http://schemas.microsoft.com/office/powerpoint/2010/main" val="3665206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a:xfrm>
            <a:off x="457200" y="1207293"/>
            <a:ext cx="8229600" cy="4945313"/>
          </a:xfrm>
        </p:spPr>
        <p:txBody>
          <a:bodyPr>
            <a:normAutofit/>
          </a:bodyPr>
          <a:lstStyle/>
          <a:p>
            <a:pPr lvl="0"/>
            <a:r>
              <a:rPr lang="en-US" sz="2000" dirty="0"/>
              <a:t>Updating the maturity ogives is a priority for this stock. Funding to conduct an updated maturity study was secured in 2020, but was cancelled due to </a:t>
            </a:r>
            <a:r>
              <a:rPr lang="en-US" sz="2000" dirty="0" smtClean="0"/>
              <a:t>the pandemic</a:t>
            </a:r>
            <a:r>
              <a:rPr lang="en-US" sz="2000" dirty="0"/>
              <a:t>. The lead author and Todd </a:t>
            </a:r>
            <a:r>
              <a:rPr lang="en-US" sz="2000" dirty="0" err="1"/>
              <a:t>TenBrink</a:t>
            </a:r>
            <a:r>
              <a:rPr lang="en-US" sz="2000" dirty="0"/>
              <a:t> (AFSC, REFM, Age and Growth Program) are submitting a research proposal in 2022 to fund this study.</a:t>
            </a:r>
          </a:p>
          <a:p>
            <a:pPr lvl="0"/>
            <a:endParaRPr lang="en-US" sz="2000" dirty="0" smtClean="0"/>
          </a:p>
          <a:p>
            <a:r>
              <a:rPr lang="en-US" sz="2000" dirty="0"/>
              <a:t>Inclusion of a combined EBS slope bottom trawl survey and AFSC longline survey abundance index in the assessment model will be evaluated during the next full assessment.</a:t>
            </a:r>
          </a:p>
          <a:p>
            <a:pPr lvl="0"/>
            <a:endParaRPr lang="en-US" sz="2000" dirty="0" smtClean="0"/>
          </a:p>
          <a:p>
            <a:pPr lvl="0"/>
            <a:r>
              <a:rPr lang="en-US" sz="2000" dirty="0" smtClean="0"/>
              <a:t>Evaluate/Re-evaluate </a:t>
            </a:r>
          </a:p>
          <a:p>
            <a:pPr lvl="1"/>
            <a:r>
              <a:rPr lang="en-US" sz="2000" dirty="0"/>
              <a:t>S</a:t>
            </a:r>
            <a:r>
              <a:rPr lang="en-US" sz="2000" dirty="0" smtClean="0"/>
              <a:t>implified </a:t>
            </a:r>
            <a:r>
              <a:rPr lang="en-US" sz="2000" dirty="0"/>
              <a:t>selectivity time </a:t>
            </a:r>
            <a:r>
              <a:rPr lang="en-US" sz="2000" dirty="0" smtClean="0"/>
              <a:t>blocks</a:t>
            </a:r>
            <a:endParaRPr lang="en-US" sz="2000" dirty="0"/>
          </a:p>
          <a:p>
            <a:pPr lvl="1"/>
            <a:r>
              <a:rPr lang="en-US" sz="2000" dirty="0" smtClean="0"/>
              <a:t>Sex-specific natural mortality</a:t>
            </a:r>
          </a:p>
          <a:p>
            <a:pPr lvl="1"/>
            <a:r>
              <a:rPr lang="en-US" sz="2000" dirty="0" smtClean="0"/>
              <a:t>Catchability estimates for the EBS shelf and slope bottom trawl surveys </a:t>
            </a:r>
          </a:p>
          <a:p>
            <a:pPr lvl="2"/>
            <a:r>
              <a:rPr lang="en-US" sz="1800" dirty="0" smtClean="0"/>
              <a:t>Currently fixed in the assessment model</a:t>
            </a:r>
          </a:p>
          <a:p>
            <a:pPr lvl="1"/>
            <a:endParaRPr lang="en-US" sz="20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30</a:t>
            </a:fld>
            <a:endParaRPr lang="en-US" dirty="0"/>
          </a:p>
        </p:txBody>
      </p:sp>
    </p:spTree>
    <p:extLst>
      <p:ext uri="{BB962C8B-B14F-4D97-AF65-F5344CB8AC3E}">
        <p14:creationId xmlns:p14="http://schemas.microsoft.com/office/powerpoint/2010/main" val="40232807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Divider Title</a:t>
            </a:r>
            <a:endParaRPr lang="en-US" dirty="0"/>
          </a:p>
        </p:txBody>
      </p:sp>
      <p:sp>
        <p:nvSpPr>
          <p:cNvPr id="3" name="Text Placeholder 2"/>
          <p:cNvSpPr>
            <a:spLocks noGrp="1"/>
          </p:cNvSpPr>
          <p:nvPr>
            <p:ph type="body" idx="1"/>
          </p:nvPr>
        </p:nvSpPr>
        <p:spPr/>
        <p:txBody>
          <a:bodyPr/>
          <a:lstStyle/>
          <a:p>
            <a:r>
              <a:rPr lang="en-US" dirty="0" smtClean="0"/>
              <a:t>Additional Divider Information</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31</a:t>
            </a:fld>
            <a:endParaRPr lang="en-US" dirty="0"/>
          </a:p>
        </p:txBody>
      </p:sp>
    </p:spTree>
    <p:extLst>
      <p:ext uri="{BB962C8B-B14F-4D97-AF65-F5344CB8AC3E}">
        <p14:creationId xmlns:p14="http://schemas.microsoft.com/office/powerpoint/2010/main" val="14524177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32</a:t>
            </a:fld>
            <a:endParaRPr lang="en-US" dirty="0"/>
          </a:p>
        </p:txBody>
      </p:sp>
      <p:sp>
        <p:nvSpPr>
          <p:cNvPr id="7" name="TextBox 6"/>
          <p:cNvSpPr txBox="1"/>
          <p:nvPr/>
        </p:nvSpPr>
        <p:spPr>
          <a:xfrm>
            <a:off x="232753" y="717575"/>
            <a:ext cx="8748285" cy="6140423"/>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457200" y="122231"/>
            <a:ext cx="8229600" cy="676014"/>
          </a:xfrm>
        </p:spPr>
        <p:txBody>
          <a:bodyPr/>
          <a:lstStyle/>
          <a:p>
            <a:r>
              <a:rPr lang="en-US" dirty="0" smtClean="0"/>
              <a:t>Model structure</a:t>
            </a:r>
            <a:endParaRPr lang="en-US" dirty="0"/>
          </a:p>
        </p:txBody>
      </p:sp>
      <p:sp>
        <p:nvSpPr>
          <p:cNvPr id="5" name="Content Placeholder 2"/>
          <p:cNvSpPr>
            <a:spLocks noGrp="1"/>
          </p:cNvSpPr>
          <p:nvPr>
            <p:ph idx="1"/>
          </p:nvPr>
        </p:nvSpPr>
        <p:spPr>
          <a:xfrm>
            <a:off x="232752" y="717575"/>
            <a:ext cx="7934703" cy="6140423"/>
          </a:xfrm>
          <a:solidFill>
            <a:schemeClr val="bg1"/>
          </a:solidFill>
        </p:spPr>
        <p:txBody>
          <a:bodyPr>
            <a:noAutofit/>
          </a:bodyPr>
          <a:lstStyle/>
          <a:p>
            <a:r>
              <a:rPr lang="en-US" sz="2000" dirty="0" smtClean="0"/>
              <a:t>Natural </a:t>
            </a:r>
            <a:r>
              <a:rPr lang="en-US" sz="2000" dirty="0"/>
              <a:t>mortality – Fixed </a:t>
            </a:r>
          </a:p>
          <a:p>
            <a:pPr lvl="1"/>
            <a:r>
              <a:rPr lang="en-US" sz="2000" dirty="0"/>
              <a:t>M = 0.112 (Cooper et al. 2007)</a:t>
            </a:r>
          </a:p>
          <a:p>
            <a:pPr lvl="1"/>
            <a:r>
              <a:rPr lang="en-US" sz="2000" dirty="0"/>
              <a:t>Same for females and </a:t>
            </a:r>
            <a:r>
              <a:rPr lang="en-US" sz="2000" dirty="0" smtClean="0"/>
              <a:t>males</a:t>
            </a:r>
            <a:endParaRPr lang="en-US" sz="2000" dirty="0"/>
          </a:p>
          <a:p>
            <a:r>
              <a:rPr lang="en-US" sz="2000" dirty="0" smtClean="0"/>
              <a:t>Maturity </a:t>
            </a:r>
            <a:r>
              <a:rPr lang="en-US" sz="2000" dirty="0"/>
              <a:t>at </a:t>
            </a:r>
            <a:r>
              <a:rPr lang="en-US" sz="2000" dirty="0" smtClean="0"/>
              <a:t>length </a:t>
            </a:r>
            <a:r>
              <a:rPr lang="en-US" sz="2000" dirty="0"/>
              <a:t>– </a:t>
            </a:r>
            <a:r>
              <a:rPr lang="en-US" sz="2000" dirty="0" smtClean="0"/>
              <a:t>fixed parameters </a:t>
            </a:r>
          </a:p>
          <a:p>
            <a:pPr lvl="1"/>
            <a:r>
              <a:rPr lang="en-US" sz="2000" dirty="0" smtClean="0"/>
              <a:t>L50: 60 cm (</a:t>
            </a:r>
            <a:r>
              <a:rPr lang="en-US" sz="2000" dirty="0" err="1"/>
              <a:t>D’yakov</a:t>
            </a:r>
            <a:r>
              <a:rPr lang="en-US" sz="2000" dirty="0"/>
              <a:t> </a:t>
            </a:r>
            <a:r>
              <a:rPr lang="en-US" sz="2000" dirty="0" smtClean="0"/>
              <a:t>1982)</a:t>
            </a:r>
          </a:p>
          <a:p>
            <a:pPr lvl="1"/>
            <a:r>
              <a:rPr lang="en-US" sz="2000" dirty="0" smtClean="0"/>
              <a:t>Slope:  </a:t>
            </a:r>
            <a:r>
              <a:rPr lang="en-US" sz="2000" dirty="0"/>
              <a:t>-0.25 (</a:t>
            </a:r>
            <a:r>
              <a:rPr lang="en-US" sz="2000" dirty="0" err="1"/>
              <a:t>D’yakov</a:t>
            </a:r>
            <a:r>
              <a:rPr lang="en-US" sz="2000" dirty="0"/>
              <a:t> 1982</a:t>
            </a:r>
            <a:r>
              <a:rPr lang="en-US" sz="2000" dirty="0" smtClean="0"/>
              <a:t>)</a:t>
            </a:r>
          </a:p>
          <a:p>
            <a:r>
              <a:rPr lang="en-US" sz="2000" dirty="0" smtClean="0"/>
              <a:t>Weight-length relationship – fixed parameters</a:t>
            </a:r>
          </a:p>
          <a:p>
            <a:pPr lvl="1"/>
            <a:r>
              <a:rPr lang="en-US" sz="2000" dirty="0" smtClean="0"/>
              <a:t>Males: W = 3.4 x10</a:t>
            </a:r>
            <a:r>
              <a:rPr lang="en-US" sz="2000" baseline="30000" dirty="0" smtClean="0"/>
              <a:t>-6</a:t>
            </a:r>
            <a:r>
              <a:rPr lang="en-US" sz="2000" dirty="0" smtClean="0"/>
              <a:t>L</a:t>
            </a:r>
            <a:r>
              <a:rPr lang="en-US" sz="2000" baseline="30000" dirty="0" smtClean="0"/>
              <a:t>3.2189</a:t>
            </a:r>
          </a:p>
          <a:p>
            <a:pPr lvl="1"/>
            <a:r>
              <a:rPr lang="en-US" sz="2000" dirty="0" smtClean="0"/>
              <a:t>Females: W = 2.43x10</a:t>
            </a:r>
            <a:r>
              <a:rPr lang="en-US" sz="2000" baseline="30000" dirty="0" smtClean="0"/>
              <a:t>-6</a:t>
            </a:r>
            <a:r>
              <a:rPr lang="en-US" sz="2000" dirty="0" smtClean="0"/>
              <a:t>L</a:t>
            </a:r>
            <a:r>
              <a:rPr lang="en-US" sz="2000" baseline="30000" dirty="0" smtClean="0"/>
              <a:t>3.325</a:t>
            </a:r>
          </a:p>
          <a:p>
            <a:pPr lvl="1"/>
            <a:r>
              <a:rPr lang="en-US" sz="2000" dirty="0" err="1" smtClean="0"/>
              <a:t>Barbeaux</a:t>
            </a:r>
            <a:r>
              <a:rPr lang="en-US" sz="2000" dirty="0" smtClean="0"/>
              <a:t> et al. (2012) </a:t>
            </a:r>
            <a:endParaRPr lang="en-US" sz="2000" dirty="0"/>
          </a:p>
          <a:p>
            <a:r>
              <a:rPr lang="en-US" sz="2000" dirty="0"/>
              <a:t>von </a:t>
            </a:r>
            <a:r>
              <a:rPr lang="en-US" sz="2000" dirty="0" err="1"/>
              <a:t>Bertalanffy</a:t>
            </a:r>
            <a:r>
              <a:rPr lang="en-US" sz="2000" dirty="0"/>
              <a:t> growth</a:t>
            </a:r>
          </a:p>
          <a:p>
            <a:pPr lvl="1"/>
            <a:r>
              <a:rPr lang="en-US" sz="2000" dirty="0"/>
              <a:t>Length at minimum age (estimated)</a:t>
            </a:r>
          </a:p>
          <a:p>
            <a:pPr lvl="1"/>
            <a:r>
              <a:rPr lang="en-US" sz="2000" dirty="0"/>
              <a:t>Length at maximum age (estimated)</a:t>
            </a:r>
          </a:p>
          <a:p>
            <a:pPr lvl="1"/>
            <a:r>
              <a:rPr lang="en-US" sz="2000" dirty="0"/>
              <a:t>Growth coefficient (estimated)</a:t>
            </a:r>
          </a:p>
          <a:p>
            <a:pPr lvl="1"/>
            <a:r>
              <a:rPr lang="en-US" sz="2000" dirty="0"/>
              <a:t>CVs at young and old age (fixed)</a:t>
            </a:r>
          </a:p>
          <a:p>
            <a:pPr lvl="2"/>
            <a:r>
              <a:rPr lang="en-US" sz="1600" dirty="0"/>
              <a:t>15% </a:t>
            </a:r>
            <a:r>
              <a:rPr lang="en-US" sz="1600" dirty="0" smtClean="0"/>
              <a:t>young and 9</a:t>
            </a:r>
            <a:r>
              <a:rPr lang="en-US" sz="1600" dirty="0"/>
              <a:t>% </a:t>
            </a:r>
            <a:r>
              <a:rPr lang="en-US" sz="1600" dirty="0" smtClean="0"/>
              <a:t>old</a:t>
            </a:r>
            <a:endParaRPr lang="en-US" sz="1600" dirty="0"/>
          </a:p>
        </p:txBody>
      </p:sp>
    </p:spTree>
    <p:extLst>
      <p:ext uri="{BB962C8B-B14F-4D97-AF65-F5344CB8AC3E}">
        <p14:creationId xmlns:p14="http://schemas.microsoft.com/office/powerpoint/2010/main" val="4020531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047"/>
            <a:ext cx="8229600" cy="676014"/>
          </a:xfrm>
        </p:spPr>
        <p:txBody>
          <a:bodyPr/>
          <a:lstStyle/>
          <a:p>
            <a:r>
              <a:rPr lang="en-US" dirty="0" smtClean="0"/>
              <a:t>Model structure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33</a:t>
            </a:fld>
            <a:endParaRPr lang="en-US" dirty="0"/>
          </a:p>
        </p:txBody>
      </p:sp>
      <p:sp>
        <p:nvSpPr>
          <p:cNvPr id="5" name="Content Placeholder 2"/>
          <p:cNvSpPr>
            <a:spLocks noGrp="1"/>
          </p:cNvSpPr>
          <p:nvPr>
            <p:ph idx="1"/>
          </p:nvPr>
        </p:nvSpPr>
        <p:spPr>
          <a:xfrm>
            <a:off x="417934" y="756488"/>
            <a:ext cx="8308132" cy="5585944"/>
          </a:xfrm>
          <a:solidFill>
            <a:schemeClr val="bg1"/>
          </a:solidFill>
        </p:spPr>
        <p:txBody>
          <a:bodyPr>
            <a:noAutofit/>
          </a:bodyPr>
          <a:lstStyle/>
          <a:p>
            <a:r>
              <a:rPr lang="en-US" sz="2400" dirty="0" smtClean="0"/>
              <a:t>Stock-recruitment (</a:t>
            </a:r>
            <a:r>
              <a:rPr lang="en-US" sz="2400" dirty="0" err="1" smtClean="0"/>
              <a:t>Beverton</a:t>
            </a:r>
            <a:r>
              <a:rPr lang="en-US" sz="2400" dirty="0" smtClean="0"/>
              <a:t>-Holt)</a:t>
            </a:r>
          </a:p>
          <a:p>
            <a:pPr lvl="1"/>
            <a:r>
              <a:rPr lang="en-US" sz="2400" dirty="0" smtClean="0"/>
              <a:t>R0 – Estimated</a:t>
            </a:r>
          </a:p>
          <a:p>
            <a:pPr lvl="1"/>
            <a:r>
              <a:rPr lang="en-US" sz="2400" dirty="0"/>
              <a:t>Steepness - Fixed = </a:t>
            </a:r>
            <a:r>
              <a:rPr lang="en-US" sz="2400" dirty="0" smtClean="0"/>
              <a:t>0.79 (Myers et al. 1999)</a:t>
            </a:r>
            <a:endParaRPr lang="en-US" sz="2400" dirty="0"/>
          </a:p>
          <a:p>
            <a:pPr lvl="1"/>
            <a:r>
              <a:rPr lang="en-US" sz="2400" dirty="0"/>
              <a:t>Sigma R - Fixed = </a:t>
            </a:r>
            <a:r>
              <a:rPr lang="en-US" sz="2400" dirty="0" smtClean="0"/>
              <a:t>0.6</a:t>
            </a:r>
          </a:p>
          <a:p>
            <a:pPr lvl="1"/>
            <a:r>
              <a:rPr lang="en-US" sz="2400" dirty="0" smtClean="0"/>
              <a:t>Autocorrelation – Estimated</a:t>
            </a:r>
          </a:p>
          <a:p>
            <a:pPr lvl="2"/>
            <a:r>
              <a:rPr lang="en-US" sz="1800" dirty="0"/>
              <a:t>N</a:t>
            </a:r>
            <a:r>
              <a:rPr lang="en-US" sz="1800" dirty="0" smtClean="0"/>
              <a:t>ormal prior</a:t>
            </a:r>
          </a:p>
          <a:p>
            <a:pPr lvl="2"/>
            <a:r>
              <a:rPr lang="en-US" sz="1800" dirty="0" smtClean="0"/>
              <a:t>Mean = 0.473 and </a:t>
            </a:r>
            <a:r>
              <a:rPr lang="en-US" sz="1800" dirty="0" err="1" smtClean="0"/>
              <a:t>Stdev</a:t>
            </a:r>
            <a:r>
              <a:rPr lang="en-US" sz="1800" dirty="0" smtClean="0"/>
              <a:t> = 0.265 (Thorson et al. 2014)</a:t>
            </a:r>
          </a:p>
          <a:p>
            <a:pPr lvl="1"/>
            <a:r>
              <a:rPr lang="en-US" sz="2400" dirty="0" smtClean="0"/>
              <a:t>Recruitment deviations - Estimated</a:t>
            </a:r>
          </a:p>
          <a:p>
            <a:pPr lvl="2"/>
            <a:r>
              <a:rPr lang="en-US" sz="1800" dirty="0" smtClean="0"/>
              <a:t>Early: 1945 - 1970 </a:t>
            </a:r>
          </a:p>
          <a:p>
            <a:pPr lvl="2"/>
            <a:r>
              <a:rPr lang="en-US" sz="1800" dirty="0" smtClean="0"/>
              <a:t>Main: 1970 - 2013</a:t>
            </a:r>
          </a:p>
          <a:p>
            <a:pPr lvl="2"/>
            <a:r>
              <a:rPr lang="en-US" sz="1800" dirty="0" smtClean="0"/>
              <a:t>Forecast: 2014 - 2019</a:t>
            </a:r>
            <a:endParaRPr lang="en-US" sz="2400" dirty="0" smtClean="0"/>
          </a:p>
        </p:txBody>
      </p:sp>
    </p:spTree>
    <p:extLst>
      <p:ext uri="{BB962C8B-B14F-4D97-AF65-F5344CB8AC3E}">
        <p14:creationId xmlns:p14="http://schemas.microsoft.com/office/powerpoint/2010/main" val="6293366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28"/>
            <a:ext cx="8229600" cy="676014"/>
          </a:xfrm>
        </p:spPr>
        <p:txBody>
          <a:bodyPr/>
          <a:lstStyle/>
          <a:p>
            <a:r>
              <a:rPr lang="en-US" dirty="0" smtClean="0"/>
              <a:t>Model structure</a:t>
            </a:r>
            <a:endParaRPr lang="en-US" dirty="0"/>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34</a:t>
            </a:fld>
            <a:endParaRPr lang="en-US" dirty="0"/>
          </a:p>
        </p:txBody>
      </p:sp>
      <p:sp>
        <p:nvSpPr>
          <p:cNvPr id="5" name="Content Placeholder 2"/>
          <p:cNvSpPr>
            <a:spLocks noGrp="1"/>
          </p:cNvSpPr>
          <p:nvPr>
            <p:ph idx="1"/>
          </p:nvPr>
        </p:nvSpPr>
        <p:spPr>
          <a:xfrm>
            <a:off x="417934" y="1135869"/>
            <a:ext cx="8308132" cy="4846645"/>
          </a:xfrm>
        </p:spPr>
        <p:txBody>
          <a:bodyPr>
            <a:noAutofit/>
          </a:bodyPr>
          <a:lstStyle/>
          <a:p>
            <a:r>
              <a:rPr lang="en-US" sz="2000" dirty="0" smtClean="0"/>
              <a:t>Selectivity</a:t>
            </a:r>
          </a:p>
          <a:p>
            <a:pPr lvl="1"/>
            <a:r>
              <a:rPr lang="en-US" sz="2000" dirty="0" smtClean="0"/>
              <a:t>Sex-specific, size-based</a:t>
            </a:r>
          </a:p>
          <a:p>
            <a:pPr lvl="1"/>
            <a:r>
              <a:rPr lang="en-US" sz="1800" dirty="0" smtClean="0"/>
              <a:t>ABL </a:t>
            </a:r>
            <a:r>
              <a:rPr lang="en-US" sz="1800" dirty="0"/>
              <a:t>longline survey: Fixed </a:t>
            </a:r>
            <a:r>
              <a:rPr lang="en-US" sz="1800" dirty="0" smtClean="0"/>
              <a:t>logistic</a:t>
            </a:r>
            <a:endParaRPr lang="en-US" sz="2000" dirty="0" smtClean="0"/>
          </a:p>
          <a:p>
            <a:pPr lvl="1"/>
            <a:r>
              <a:rPr lang="en-US" sz="2000" dirty="0" smtClean="0"/>
              <a:t>Double normal pattern</a:t>
            </a:r>
          </a:p>
          <a:p>
            <a:pPr lvl="2"/>
            <a:r>
              <a:rPr lang="en-US" sz="1800" dirty="0" smtClean="0"/>
              <a:t>Trawl fishery, longline fishery, EBS shelf and slope surveys</a:t>
            </a:r>
          </a:p>
          <a:p>
            <a:pPr lvl="2"/>
            <a:r>
              <a:rPr lang="en-US" sz="1800" dirty="0"/>
              <a:t>Slope selectivity is constrained to be logistic</a:t>
            </a:r>
          </a:p>
          <a:p>
            <a:pPr lvl="2"/>
            <a:r>
              <a:rPr lang="en-US" sz="1800" dirty="0"/>
              <a:t>Female </a:t>
            </a:r>
            <a:r>
              <a:rPr lang="en-US" sz="1800" dirty="0" smtClean="0"/>
              <a:t>selectivity </a:t>
            </a:r>
            <a:r>
              <a:rPr lang="en-US" sz="1800" dirty="0"/>
              <a:t>offset from </a:t>
            </a:r>
            <a:r>
              <a:rPr lang="en-US" sz="1800" dirty="0" smtClean="0"/>
              <a:t>males for longline fishery and slope survey</a:t>
            </a:r>
            <a:endParaRPr lang="en-US" sz="1800" dirty="0"/>
          </a:p>
          <a:p>
            <a:pPr lvl="2"/>
            <a:r>
              <a:rPr lang="en-US" sz="1800" dirty="0"/>
              <a:t>Male </a:t>
            </a:r>
            <a:r>
              <a:rPr lang="en-US" sz="1800" dirty="0" smtClean="0"/>
              <a:t>selectivity </a:t>
            </a:r>
            <a:r>
              <a:rPr lang="en-US" sz="1800" dirty="0"/>
              <a:t>were offset from </a:t>
            </a:r>
            <a:r>
              <a:rPr lang="en-US" sz="1800" dirty="0" smtClean="0"/>
              <a:t>female for </a:t>
            </a:r>
            <a:r>
              <a:rPr lang="en-US" sz="1800" dirty="0"/>
              <a:t>trawl </a:t>
            </a:r>
            <a:r>
              <a:rPr lang="en-US" sz="1800" dirty="0" smtClean="0"/>
              <a:t>fishery and </a:t>
            </a:r>
            <a:r>
              <a:rPr lang="en-US" sz="1800" dirty="0"/>
              <a:t>shelf </a:t>
            </a:r>
            <a:r>
              <a:rPr lang="en-US" sz="1800" dirty="0" smtClean="0"/>
              <a:t>survey</a:t>
            </a:r>
          </a:p>
          <a:p>
            <a:pPr lvl="1"/>
            <a:r>
              <a:rPr lang="en-US" sz="2000" dirty="0" smtClean="0"/>
              <a:t>Time-varying selectivity using time blocks</a:t>
            </a:r>
          </a:p>
          <a:p>
            <a:pPr lvl="2"/>
            <a:r>
              <a:rPr lang="en-US" sz="1800" dirty="0" smtClean="0"/>
              <a:t>Trawl fishery: pre-1989 (10), 1989-2005 (14), 2006 -2018 (11)</a:t>
            </a:r>
          </a:p>
          <a:p>
            <a:pPr lvl="2"/>
            <a:r>
              <a:rPr lang="en-US" sz="1800" dirty="0" smtClean="0"/>
              <a:t>Longline fishery: pre-1991 (7), 1991-2007 (15), 2008-2018 (11)</a:t>
            </a:r>
          </a:p>
          <a:p>
            <a:pPr lvl="2"/>
            <a:r>
              <a:rPr lang="en-US" sz="1800" dirty="0" smtClean="0"/>
              <a:t>EBS shelf survey: pre-1992(5), 1992-1995 (4), 1996-2000 (5), 2001-2018 (18)</a:t>
            </a:r>
          </a:p>
          <a:p>
            <a:pPr lvl="2"/>
            <a:r>
              <a:rPr lang="en-US" sz="1800" dirty="0" smtClean="0"/>
              <a:t>EBS slope survey: pre-2002 (6), 2002-2010 (4), 2011-2018 (2)</a:t>
            </a:r>
          </a:p>
        </p:txBody>
      </p:sp>
    </p:spTree>
    <p:extLst>
      <p:ext uri="{BB962C8B-B14F-4D97-AF65-F5344CB8AC3E}">
        <p14:creationId xmlns:p14="http://schemas.microsoft.com/office/powerpoint/2010/main" val="1737591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ndex data for ABL_LONGLINE. Lines indicate 95% uncertainty interval around index values based on the model assumption of lognormal error. Thicker lines (if present) indicate input uncertainty before addition of estimated additional uncertainty paramete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048" y="1468008"/>
            <a:ext cx="3035808" cy="24323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Survey estimates</a:t>
            </a:r>
            <a:endParaRPr lang="en-US" dirty="0"/>
          </a:p>
        </p:txBody>
      </p:sp>
      <p:sp>
        <p:nvSpPr>
          <p:cNvPr id="3" name="Content Placeholder 2"/>
          <p:cNvSpPr>
            <a:spLocks noGrp="1"/>
          </p:cNvSpPr>
          <p:nvPr>
            <p:ph idx="1"/>
          </p:nvPr>
        </p:nvSpPr>
        <p:spPr>
          <a:xfrm>
            <a:off x="457200" y="3897086"/>
            <a:ext cx="8229600" cy="2195895"/>
          </a:xfrm>
        </p:spPr>
        <p:txBody>
          <a:bodyPr>
            <a:normAutofit fontScale="92500" lnSpcReduction="20000"/>
          </a:bodyPr>
          <a:lstStyle/>
          <a:p>
            <a:r>
              <a:rPr lang="en-US" sz="2400" dirty="0" smtClean="0"/>
              <a:t>Shelf </a:t>
            </a:r>
          </a:p>
          <a:p>
            <a:pPr lvl="1"/>
            <a:r>
              <a:rPr lang="en-US" sz="2400" dirty="0" smtClean="0"/>
              <a:t>Declined by 33% in 2021 </a:t>
            </a:r>
          </a:p>
          <a:p>
            <a:pPr lvl="1"/>
            <a:r>
              <a:rPr lang="en-US" sz="2400" dirty="0" smtClean="0"/>
              <a:t>Declined by 26% in 2022</a:t>
            </a:r>
          </a:p>
          <a:p>
            <a:r>
              <a:rPr lang="en-US" sz="2400" dirty="0" smtClean="0"/>
              <a:t>AFSC longline - RPN</a:t>
            </a:r>
          </a:p>
          <a:p>
            <a:pPr lvl="1"/>
            <a:r>
              <a:rPr lang="en-US" sz="2400" dirty="0" smtClean="0"/>
              <a:t>Increased by 30% in 2019 (Bering Sea surveyed)</a:t>
            </a:r>
          </a:p>
          <a:p>
            <a:pPr lvl="1"/>
            <a:r>
              <a:rPr lang="en-US" sz="2400" dirty="0" smtClean="0"/>
              <a:t>Declined by 53% in 2022 (Aleutian Islands surveyed)</a:t>
            </a: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a:t>
            </a:fld>
            <a:endParaRPr lang="en-US" dirty="0"/>
          </a:p>
        </p:txBody>
      </p:sp>
      <p:pic>
        <p:nvPicPr>
          <p:cNvPr id="3074" name="Picture 2" descr="C:\Users\meaghan.bryan\Desktop\2022\Assessments\BSAI_GT\Models\November\New folder\3_2withSlopeMnSAA\R_Plots\index1_cpuedata_SHEL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 y="1468008"/>
            <a:ext cx="3035808" cy="24301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dex data for SLOPE. Lines indicate 95% uncertainty interval around index values based on the model assumption of lognormal error. Thicker lines (if present) indicate input uncertainty before addition of estimated additional uncertainty paramete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4096" y="1468008"/>
            <a:ext cx="3035808" cy="24323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6869" y="1321663"/>
            <a:ext cx="2598345" cy="400110"/>
          </a:xfrm>
          <a:prstGeom prst="rect">
            <a:avLst/>
          </a:prstGeom>
          <a:noFill/>
        </p:spPr>
        <p:txBody>
          <a:bodyPr wrap="square" rtlCol="0">
            <a:spAutoFit/>
          </a:bodyPr>
          <a:lstStyle/>
          <a:p>
            <a:pPr algn="ctr"/>
            <a:r>
              <a:rPr lang="en-US" sz="2000" dirty="0" smtClean="0">
                <a:solidFill>
                  <a:srgbClr val="002060"/>
                </a:solidFill>
              </a:rPr>
              <a:t>Shelf</a:t>
            </a:r>
            <a:endParaRPr lang="en-US" sz="2000" dirty="0">
              <a:solidFill>
                <a:srgbClr val="002060"/>
              </a:solidFill>
            </a:endParaRPr>
          </a:p>
        </p:txBody>
      </p:sp>
      <p:sp>
        <p:nvSpPr>
          <p:cNvPr id="9" name="TextBox 8"/>
          <p:cNvSpPr txBox="1"/>
          <p:nvPr/>
        </p:nvSpPr>
        <p:spPr>
          <a:xfrm>
            <a:off x="3348266" y="1321663"/>
            <a:ext cx="2598345" cy="400110"/>
          </a:xfrm>
          <a:prstGeom prst="rect">
            <a:avLst/>
          </a:prstGeom>
          <a:noFill/>
        </p:spPr>
        <p:txBody>
          <a:bodyPr wrap="square" rtlCol="0">
            <a:spAutoFit/>
          </a:bodyPr>
          <a:lstStyle/>
          <a:p>
            <a:pPr algn="ctr"/>
            <a:r>
              <a:rPr lang="en-US" sz="2000" dirty="0" smtClean="0">
                <a:solidFill>
                  <a:srgbClr val="002060"/>
                </a:solidFill>
              </a:rPr>
              <a:t>Slope</a:t>
            </a:r>
            <a:endParaRPr lang="en-US" sz="2000" dirty="0">
              <a:solidFill>
                <a:srgbClr val="002060"/>
              </a:solidFill>
            </a:endParaRPr>
          </a:p>
        </p:txBody>
      </p:sp>
      <p:sp>
        <p:nvSpPr>
          <p:cNvPr id="10" name="TextBox 9"/>
          <p:cNvSpPr txBox="1"/>
          <p:nvPr/>
        </p:nvSpPr>
        <p:spPr>
          <a:xfrm>
            <a:off x="6379671" y="1321663"/>
            <a:ext cx="2598345" cy="400110"/>
          </a:xfrm>
          <a:prstGeom prst="rect">
            <a:avLst/>
          </a:prstGeom>
          <a:noFill/>
        </p:spPr>
        <p:txBody>
          <a:bodyPr wrap="square" rtlCol="0">
            <a:spAutoFit/>
          </a:bodyPr>
          <a:lstStyle/>
          <a:p>
            <a:pPr algn="ctr"/>
            <a:r>
              <a:rPr lang="en-US" sz="2000" dirty="0" smtClean="0">
                <a:solidFill>
                  <a:srgbClr val="002060"/>
                </a:solidFill>
              </a:rPr>
              <a:t>AFSC </a:t>
            </a:r>
            <a:r>
              <a:rPr lang="en-US" sz="2000" dirty="0">
                <a:solidFill>
                  <a:srgbClr val="002060"/>
                </a:solidFill>
              </a:rPr>
              <a:t>l</a:t>
            </a:r>
            <a:r>
              <a:rPr lang="en-US" sz="2000" dirty="0" smtClean="0">
                <a:solidFill>
                  <a:srgbClr val="002060"/>
                </a:solidFill>
              </a:rPr>
              <a:t>ongline</a:t>
            </a:r>
            <a:endParaRPr lang="en-US" sz="2000" dirty="0">
              <a:solidFill>
                <a:srgbClr val="002060"/>
              </a:solidFill>
            </a:endParaRPr>
          </a:p>
        </p:txBody>
      </p:sp>
    </p:spTree>
    <p:extLst>
      <p:ext uri="{BB962C8B-B14F-4D97-AF65-F5344CB8AC3E}">
        <p14:creationId xmlns:p14="http://schemas.microsoft.com/office/powerpoint/2010/main" val="2054458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46"/>
            <a:ext cx="8229600" cy="676014"/>
          </a:xfrm>
        </p:spPr>
        <p:txBody>
          <a:bodyPr>
            <a:normAutofit/>
          </a:bodyPr>
          <a:lstStyle/>
          <a:p>
            <a:r>
              <a:rPr lang="en-US" dirty="0" smtClean="0"/>
              <a:t>Length composition data</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a:t>
            </a:fld>
            <a:endParaRPr lang="en-US" dirty="0"/>
          </a:p>
        </p:txBody>
      </p:sp>
      <p:pic>
        <p:nvPicPr>
          <p:cNvPr id="7172" name="Picture 4" descr="C:\Users\meaghan.bryan\Desktop\2022\Assessments\BSAI_GT\Models\November\New folder\3_2withSlopeMnSAA - Copy\R_Plots\comp_lendat__multi-fleet_compari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651" y="675405"/>
            <a:ext cx="6157543" cy="61575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53194" y="5486400"/>
            <a:ext cx="1590806" cy="646331"/>
          </a:xfrm>
          <a:prstGeom prst="rect">
            <a:avLst/>
          </a:prstGeom>
          <a:noFill/>
        </p:spPr>
        <p:txBody>
          <a:bodyPr wrap="square" rtlCol="0">
            <a:spAutoFit/>
          </a:bodyPr>
          <a:lstStyle/>
          <a:p>
            <a:r>
              <a:rPr lang="en-US" dirty="0" smtClean="0">
                <a:solidFill>
                  <a:srgbClr val="002060"/>
                </a:solidFill>
              </a:rPr>
              <a:t>Models 16.4b and 16.4c</a:t>
            </a:r>
            <a:endParaRPr lang="en-US" dirty="0">
              <a:solidFill>
                <a:srgbClr val="002060"/>
              </a:solidFill>
            </a:endParaRPr>
          </a:p>
        </p:txBody>
      </p:sp>
    </p:spTree>
    <p:extLst>
      <p:ext uri="{BB962C8B-B14F-4D97-AF65-F5344CB8AC3E}">
        <p14:creationId xmlns:p14="http://schemas.microsoft.com/office/powerpoint/2010/main" val="4007174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meaghan.bryan\Desktop\2022\Assessments\BSAI_GT\Models\November\New folder\3_2withSlopeMnSAA\R_Plots\comp_gstagedat_bubflt3mkt0.pn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698" y="1457943"/>
            <a:ext cx="4343400" cy="334670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Length comp data, whole catch, SHELF (max=0.51) (plot 2 of 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61" y="1457943"/>
            <a:ext cx="4343400" cy="33467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EBS shelf survey length and age composition</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6</a:t>
            </a:fld>
            <a:endParaRPr lang="en-US" dirty="0"/>
          </a:p>
        </p:txBody>
      </p:sp>
    </p:spTree>
    <p:extLst>
      <p:ext uri="{BB962C8B-B14F-4D97-AF65-F5344CB8AC3E}">
        <p14:creationId xmlns:p14="http://schemas.microsoft.com/office/powerpoint/2010/main" val="4225608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length-at-age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7</a:t>
            </a:fld>
            <a:endParaRPr lang="en-US" dirty="0"/>
          </a:p>
        </p:txBody>
      </p:sp>
      <p:pic>
        <p:nvPicPr>
          <p:cNvPr id="6146" name="Picture 2" descr="Mean length at age data, whole catch, SHE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05" y="1604099"/>
            <a:ext cx="4280095" cy="4280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1905" y="1133214"/>
            <a:ext cx="4280095" cy="461665"/>
          </a:xfrm>
          <a:prstGeom prst="rect">
            <a:avLst/>
          </a:prstGeom>
          <a:noFill/>
        </p:spPr>
        <p:txBody>
          <a:bodyPr wrap="square" rtlCol="0">
            <a:spAutoFit/>
          </a:bodyPr>
          <a:lstStyle/>
          <a:p>
            <a:pPr algn="ctr"/>
            <a:r>
              <a:rPr lang="en-US" sz="2400" b="1" dirty="0" smtClean="0">
                <a:solidFill>
                  <a:srgbClr val="002060"/>
                </a:solidFill>
              </a:rPr>
              <a:t>Shelf</a:t>
            </a:r>
            <a:endParaRPr lang="en-US" sz="2400" b="1" dirty="0">
              <a:solidFill>
                <a:srgbClr val="002060"/>
              </a:solidFill>
            </a:endParaRPr>
          </a:p>
        </p:txBody>
      </p:sp>
      <p:pic>
        <p:nvPicPr>
          <p:cNvPr id="6148" name="Picture 4" descr="C:\Users\meaghan.bryan\Desktop\2022\Assessments\BSAI_GT\Models\November\New folder\3_2withSlopeMnSAA\R_Plots\comp_LAAdat_flt4mkt0.png"/>
          <p:cNvPicPr>
            <a:picLocks noChangeAspect="1" noChangeArrowheads="1"/>
          </p:cNvPicPr>
          <p:nvPr/>
        </p:nvPicPr>
        <p:blipFill rotWithShape="1">
          <a:blip r:embed="rId4">
            <a:extLst>
              <a:ext uri="{28A0092B-C50C-407E-A947-70E740481C1C}">
                <a14:useLocalDpi xmlns:a14="http://schemas.microsoft.com/office/drawing/2010/main" val="0"/>
              </a:ext>
            </a:extLst>
          </a:blip>
          <a:srcRect r="58922"/>
          <a:stretch/>
        </p:blipFill>
        <p:spPr bwMode="auto">
          <a:xfrm>
            <a:off x="5486399" y="1594879"/>
            <a:ext cx="1757865" cy="42793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83795" y="1133211"/>
            <a:ext cx="4280095" cy="461665"/>
          </a:xfrm>
          <a:prstGeom prst="rect">
            <a:avLst/>
          </a:prstGeom>
          <a:noFill/>
        </p:spPr>
        <p:txBody>
          <a:bodyPr wrap="square" rtlCol="0">
            <a:spAutoFit/>
          </a:bodyPr>
          <a:lstStyle/>
          <a:p>
            <a:pPr algn="ctr"/>
            <a:r>
              <a:rPr lang="en-US" sz="2400" b="1" dirty="0" smtClean="0">
                <a:solidFill>
                  <a:srgbClr val="002060"/>
                </a:solidFill>
              </a:rPr>
              <a:t>Slope (M16.4b and M16.4c)</a:t>
            </a:r>
            <a:endParaRPr lang="en-US" sz="2400" b="1" dirty="0">
              <a:solidFill>
                <a:srgbClr val="002060"/>
              </a:solidFill>
            </a:endParaRPr>
          </a:p>
        </p:txBody>
      </p:sp>
    </p:spTree>
    <p:extLst>
      <p:ext uri="{BB962C8B-B14F-4D97-AF65-F5344CB8AC3E}">
        <p14:creationId xmlns:p14="http://schemas.microsoft.com/office/powerpoint/2010/main" val="1962564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0208"/>
            <a:ext cx="9144000" cy="67577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Model structure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a:t>
            </a:fld>
            <a:endParaRPr lang="en-US" dirty="0"/>
          </a:p>
        </p:txBody>
      </p:sp>
      <p:pic>
        <p:nvPicPr>
          <p:cNvPr id="6" name="Picture 5"/>
          <p:cNvPicPr>
            <a:picLocks noChangeAspect="1"/>
          </p:cNvPicPr>
          <p:nvPr/>
        </p:nvPicPr>
        <p:blipFill>
          <a:blip r:embed="rId3"/>
          <a:stretch>
            <a:fillRect/>
          </a:stretch>
        </p:blipFill>
        <p:spPr>
          <a:xfrm>
            <a:off x="544320" y="1206398"/>
            <a:ext cx="7796462" cy="5102961"/>
          </a:xfrm>
          <a:prstGeom prst="rect">
            <a:avLst/>
          </a:prstGeom>
        </p:spPr>
      </p:pic>
    </p:spTree>
    <p:extLst>
      <p:ext uri="{BB962C8B-B14F-4D97-AF65-F5344CB8AC3E}">
        <p14:creationId xmlns:p14="http://schemas.microsoft.com/office/powerpoint/2010/main" val="1476267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0208"/>
            <a:ext cx="9144000" cy="67577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Model structure</a:t>
            </a:r>
            <a:endParaRPr lang="en-US" dirty="0"/>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9</a:t>
            </a:fld>
            <a:endParaRPr lang="en-US" dirty="0"/>
          </a:p>
        </p:txBody>
      </p:sp>
      <p:pic>
        <p:nvPicPr>
          <p:cNvPr id="15" name="Picture 14"/>
          <p:cNvPicPr>
            <a:picLocks noChangeAspect="1"/>
          </p:cNvPicPr>
          <p:nvPr/>
        </p:nvPicPr>
        <p:blipFill>
          <a:blip r:embed="rId3"/>
          <a:stretch>
            <a:fillRect/>
          </a:stretch>
        </p:blipFill>
        <p:spPr>
          <a:xfrm>
            <a:off x="1300000" y="1161729"/>
            <a:ext cx="6544001" cy="5679288"/>
          </a:xfrm>
          <a:prstGeom prst="rect">
            <a:avLst/>
          </a:prstGeom>
          <a:effectLst>
            <a:outerShdw blurRad="50800" dist="50800" dir="5400000" algn="ctr" rotWithShape="0">
              <a:schemeClr val="bg1"/>
            </a:outerShdw>
          </a:effectLst>
        </p:spPr>
      </p:pic>
      <p:sp>
        <p:nvSpPr>
          <p:cNvPr id="16" name="Rectangle 15"/>
          <p:cNvSpPr/>
          <p:nvPr/>
        </p:nvSpPr>
        <p:spPr>
          <a:xfrm>
            <a:off x="4449337" y="6523463"/>
            <a:ext cx="3860084" cy="23417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300000" y="1504309"/>
            <a:ext cx="584793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101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noaa_fisheries_presentation_template_final (1)</Template>
  <TotalTime>3245</TotalTime>
  <Words>2143</Words>
  <Application>Microsoft Office PowerPoint</Application>
  <PresentationFormat>On-screen Show (4:3)</PresentationFormat>
  <Paragraphs>317</Paragraphs>
  <Slides>34</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Arial</vt:lpstr>
      <vt:lpstr>Arial Narrow</vt:lpstr>
      <vt:lpstr>Arial Narrow Bold</vt:lpstr>
      <vt:lpstr>Calibri</vt:lpstr>
      <vt:lpstr>Times New Roman</vt:lpstr>
      <vt:lpstr>NOAA Fisheries Content Slides</vt:lpstr>
      <vt:lpstr>NOAA Divider Slides</vt:lpstr>
      <vt:lpstr>NOAA Title Options</vt:lpstr>
      <vt:lpstr>Assessment of BSAI Greenland turbot</vt:lpstr>
      <vt:lpstr>Model</vt:lpstr>
      <vt:lpstr>Fishery catch</vt:lpstr>
      <vt:lpstr>Survey estimates</vt:lpstr>
      <vt:lpstr>Length composition data</vt:lpstr>
      <vt:lpstr>EBS shelf survey length and age composition</vt:lpstr>
      <vt:lpstr>Mean length-at-age</vt:lpstr>
      <vt:lpstr>Model structure</vt:lpstr>
      <vt:lpstr>Model structure</vt:lpstr>
      <vt:lpstr>Model fit to EBS shelf survey mean size-at-age</vt:lpstr>
      <vt:lpstr>Model fit to EBS slope survey mean size-at-age</vt:lpstr>
      <vt:lpstr>Growth estimates</vt:lpstr>
      <vt:lpstr>Model fit to indices</vt:lpstr>
      <vt:lpstr>Fit to length composition estimates</vt:lpstr>
      <vt:lpstr>Mean length estimates</vt:lpstr>
      <vt:lpstr>PowerPoint Presentation</vt:lpstr>
      <vt:lpstr>PowerPoint Presentation</vt:lpstr>
      <vt:lpstr>PowerPoint Presentation</vt:lpstr>
      <vt:lpstr>PowerPoint Presentation</vt:lpstr>
      <vt:lpstr>PowerPoint Presentation</vt:lpstr>
      <vt:lpstr>Time series</vt:lpstr>
      <vt:lpstr>Time series</vt:lpstr>
      <vt:lpstr>Retrospective analysis</vt:lpstr>
      <vt:lpstr>Risk table</vt:lpstr>
      <vt:lpstr>Risk table</vt:lpstr>
      <vt:lpstr>Risk table</vt:lpstr>
      <vt:lpstr>Risk table</vt:lpstr>
      <vt:lpstr>Harvest recommendations</vt:lpstr>
      <vt:lpstr>Apportionment</vt:lpstr>
      <vt:lpstr>Future directions</vt:lpstr>
      <vt:lpstr>Divider Title</vt:lpstr>
      <vt:lpstr>Model structure</vt:lpstr>
      <vt:lpstr>Model structure</vt:lpstr>
      <vt:lpstr>Model structure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dc:title>
  <dc:creator>Meaghan.Bryan</dc:creator>
  <cp:lastModifiedBy>Meaghan.Bryan</cp:lastModifiedBy>
  <cp:revision>244</cp:revision>
  <dcterms:created xsi:type="dcterms:W3CDTF">2018-11-08T20:32:45Z</dcterms:created>
  <dcterms:modified xsi:type="dcterms:W3CDTF">2022-11-16T05:14:55Z</dcterms:modified>
</cp:coreProperties>
</file>