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9" r:id="rId1"/>
  </p:sldMasterIdLst>
  <p:notesMasterIdLst>
    <p:notesMasterId r:id="rId12"/>
  </p:notesMasterIdLst>
  <p:sldIdLst>
    <p:sldId id="276" r:id="rId2"/>
    <p:sldId id="351" r:id="rId3"/>
    <p:sldId id="327" r:id="rId4"/>
    <p:sldId id="340" r:id="rId5"/>
    <p:sldId id="348" r:id="rId6"/>
    <p:sldId id="349" r:id="rId7"/>
    <p:sldId id="352" r:id="rId8"/>
    <p:sldId id="346" r:id="rId9"/>
    <p:sldId id="353" r:id="rId10"/>
    <p:sldId id="34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99" autoAdjust="0"/>
    <p:restoredTop sz="89292" autoAdjust="0"/>
  </p:normalViewPr>
  <p:slideViewPr>
    <p:cSldViewPr snapToGrid="0">
      <p:cViewPr varScale="1">
        <p:scale>
          <a:sx n="114" d="100"/>
          <a:sy n="114" d="100"/>
        </p:scale>
        <p:origin x="1541" y="96"/>
      </p:cViewPr>
      <p:guideLst/>
    </p:cSldViewPr>
  </p:slideViewPr>
  <p:outlineViewPr>
    <p:cViewPr>
      <p:scale>
        <a:sx n="33" d="100"/>
        <a:sy n="33" d="100"/>
      </p:scale>
      <p:origin x="0" y="-3256"/>
    </p:cViewPr>
  </p:outlineViewPr>
  <p:notesTextViewPr>
    <p:cViewPr>
      <p:scale>
        <a:sx n="1" d="1"/>
        <a:sy n="1" d="1"/>
      </p:scale>
      <p:origin x="0" y="0"/>
    </p:cViewPr>
  </p:notesTextViewPr>
  <p:sorterViewPr>
    <p:cViewPr>
      <p:scale>
        <a:sx n="90" d="100"/>
        <a:sy n="90" d="100"/>
      </p:scale>
      <p:origin x="0" y="-2644"/>
    </p:cViewPr>
  </p:sorterViewPr>
  <p:notesViewPr>
    <p:cSldViewPr snapToGrid="0">
      <p:cViewPr varScale="1">
        <p:scale>
          <a:sx n="83" d="100"/>
          <a:sy n="83" d="100"/>
        </p:scale>
        <p:origin x="393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18AF3-E7B4-47D5-BEFF-E5A4AFE6E32E}" type="datetimeFigureOut">
              <a:rPr lang="en-US" smtClean="0"/>
              <a:t>11/17/2021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24F14-E311-4C5F-9AB6-83D1EF466029}" type="slidenum">
              <a:rPr lang="en-US" smtClean="0"/>
              <a:t>‹#›</a:t>
            </a:fld>
            <a:endParaRPr lang="en-US"/>
          </a:p>
        </p:txBody>
      </p:sp>
    </p:spTree>
    <p:extLst>
      <p:ext uri="{BB962C8B-B14F-4D97-AF65-F5344CB8AC3E}">
        <p14:creationId xmlns:p14="http://schemas.microsoft.com/office/powerpoint/2010/main" val="215550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Catch of Arrowtooth flounder decreased in all areas in 2021 compared to 2020 but remains within the range of the time series. About 49% of the catch was in the Arrowtooth and Kamchatka flounder fishery, with 4% in the </a:t>
            </a:r>
            <a:r>
              <a:rPr lang="en-US" dirty="0" err="1" smtClean="0"/>
              <a:t>pollock</a:t>
            </a:r>
            <a:r>
              <a:rPr lang="en-US" dirty="0" smtClean="0"/>
              <a:t> fishery, 6% in the rockfish fisheries, and the remainder mainly in the yellowfin sole and flathead sole fisheries. </a:t>
            </a:r>
          </a:p>
          <a:p>
            <a:endParaRPr lang="en-US" dirty="0" smtClean="0"/>
          </a:p>
          <a:p>
            <a:r>
              <a:rPr lang="en-US" dirty="0" smtClean="0"/>
              <a:t>The catch to biomass ratio for 1991-2021 has ranged from 0.008 in 2017 to 0.037 in 1991.</a:t>
            </a:r>
            <a:r>
              <a:rPr lang="en-US" baseline="0" dirty="0" smtClean="0"/>
              <a:t> </a:t>
            </a:r>
            <a:r>
              <a:rPr lang="en-US" dirty="0" smtClean="0"/>
              <a:t>The Arrowtooth flounder catch/biomass ratio has been steadily decreasing since 2012 (Figure 6.1). The catch to biomass ratio in 2021 was 0.009, and was 0.012 in 2020,</a:t>
            </a:r>
            <a:r>
              <a:rPr lang="en-US" baseline="0" dirty="0" smtClean="0"/>
              <a:t> decrease of 18%</a:t>
            </a:r>
            <a:endParaRPr lang="en-US" dirty="0"/>
          </a:p>
        </p:txBody>
      </p:sp>
      <p:sp>
        <p:nvSpPr>
          <p:cNvPr id="4" name="Slide Number Placeholder 3"/>
          <p:cNvSpPr>
            <a:spLocks noGrp="1"/>
          </p:cNvSpPr>
          <p:nvPr>
            <p:ph type="sldNum" sz="quarter" idx="10"/>
          </p:nvPr>
        </p:nvSpPr>
        <p:spPr/>
        <p:txBody>
          <a:bodyPr/>
          <a:lstStyle/>
          <a:p>
            <a:fld id="{4D424F14-E311-4C5F-9AB6-83D1EF466029}" type="slidenum">
              <a:rPr lang="en-US" smtClean="0"/>
              <a:t>2</a:t>
            </a:fld>
            <a:endParaRPr lang="en-US"/>
          </a:p>
        </p:txBody>
      </p:sp>
    </p:spTree>
    <p:extLst>
      <p:ext uri="{BB962C8B-B14F-4D97-AF65-F5344CB8AC3E}">
        <p14:creationId xmlns:p14="http://schemas.microsoft.com/office/powerpoint/2010/main" val="1073658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catch to biomass ratio for 1991-2021 has ranged from 0.008 in 2017 to 0.037 in 1991.</a:t>
            </a:r>
            <a:r>
              <a:rPr lang="en-US" baseline="0" dirty="0" smtClean="0"/>
              <a:t> </a:t>
            </a:r>
            <a:r>
              <a:rPr lang="en-US" dirty="0" smtClean="0"/>
              <a:t>The Arrowtooth flounder catch/biomass ratio has been steadily decreasing since 2012 (Figure 6.1). The catch to biomass ratio in 2021 was 0.009, and was 0.012 in 2020,</a:t>
            </a:r>
            <a:r>
              <a:rPr lang="en-US" baseline="0" dirty="0" smtClean="0"/>
              <a:t> decrease of 18%</a:t>
            </a:r>
            <a:endParaRPr lang="en-US" dirty="0"/>
          </a:p>
        </p:txBody>
      </p:sp>
      <p:sp>
        <p:nvSpPr>
          <p:cNvPr id="4" name="Slide Number Placeholder 3"/>
          <p:cNvSpPr>
            <a:spLocks noGrp="1"/>
          </p:cNvSpPr>
          <p:nvPr>
            <p:ph type="sldNum" sz="quarter" idx="10"/>
          </p:nvPr>
        </p:nvSpPr>
        <p:spPr/>
        <p:txBody>
          <a:bodyPr/>
          <a:lstStyle/>
          <a:p>
            <a:fld id="{4D424F14-E311-4C5F-9AB6-83D1EF466029}" type="slidenum">
              <a:rPr lang="en-US" smtClean="0"/>
              <a:t>3</a:t>
            </a:fld>
            <a:endParaRPr lang="en-US"/>
          </a:p>
        </p:txBody>
      </p:sp>
    </p:spTree>
    <p:extLst>
      <p:ext uri="{BB962C8B-B14F-4D97-AF65-F5344CB8AC3E}">
        <p14:creationId xmlns:p14="http://schemas.microsoft.com/office/powerpoint/2010/main" val="2360286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EBS Arrowtooth flounder biomass estimate from the EBS shelf BTS was 459,660 (t) for 2021, which was 21% lower than the 2019 survey, but at the long term average for the time series </a:t>
            </a:r>
            <a:endParaRPr lang="en-US" dirty="0"/>
          </a:p>
        </p:txBody>
      </p:sp>
      <p:sp>
        <p:nvSpPr>
          <p:cNvPr id="4" name="Slide Number Placeholder 3"/>
          <p:cNvSpPr>
            <a:spLocks noGrp="1"/>
          </p:cNvSpPr>
          <p:nvPr>
            <p:ph type="sldNum" sz="quarter" idx="10"/>
          </p:nvPr>
        </p:nvSpPr>
        <p:spPr/>
        <p:txBody>
          <a:bodyPr/>
          <a:lstStyle/>
          <a:p>
            <a:fld id="{4D424F14-E311-4C5F-9AB6-83D1EF466029}" type="slidenum">
              <a:rPr lang="en-US" smtClean="0"/>
              <a:t>4</a:t>
            </a:fld>
            <a:endParaRPr lang="en-US"/>
          </a:p>
        </p:txBody>
      </p:sp>
    </p:spTree>
    <p:extLst>
      <p:ext uri="{BB962C8B-B14F-4D97-AF65-F5344CB8AC3E}">
        <p14:creationId xmlns:p14="http://schemas.microsoft.com/office/powerpoint/2010/main" val="898232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Relative population number (RPN) estimates are available for Arrowtooth flounder and Kamchatka flounder combined in the Bering Sea and Aleutian Island areas from the AFSC longline survey. RPNs for Arrowtooth flounder increased by 79% since the 2020 survey and are now just below the long-term average for the time series</a:t>
            </a:r>
            <a:endParaRPr lang="en-US" dirty="0"/>
          </a:p>
        </p:txBody>
      </p:sp>
      <p:sp>
        <p:nvSpPr>
          <p:cNvPr id="4" name="Slide Number Placeholder 3"/>
          <p:cNvSpPr>
            <a:spLocks noGrp="1"/>
          </p:cNvSpPr>
          <p:nvPr>
            <p:ph type="sldNum" sz="quarter" idx="10"/>
          </p:nvPr>
        </p:nvSpPr>
        <p:spPr/>
        <p:txBody>
          <a:bodyPr/>
          <a:lstStyle/>
          <a:p>
            <a:fld id="{4D424F14-E311-4C5F-9AB6-83D1EF466029}" type="slidenum">
              <a:rPr lang="en-US" smtClean="0"/>
              <a:t>5</a:t>
            </a:fld>
            <a:endParaRPr lang="en-US"/>
          </a:p>
        </p:txBody>
      </p:sp>
    </p:spTree>
    <p:extLst>
      <p:ext uri="{BB962C8B-B14F-4D97-AF65-F5344CB8AC3E}">
        <p14:creationId xmlns:p14="http://schemas.microsoft.com/office/powerpoint/2010/main" val="3752457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RPN estimates are available for Arrowtooth flounder in the Bering Sea and Aleutian Island areas from the IPHC survey. RPNs for Arrowtooth flounder decreased by 52% from last year in the Aleutian Islands and by 51% in the Bering Sea. Both areas are well below the long-term average for the time series. </a:t>
            </a:r>
            <a:endParaRPr lang="en-US" dirty="0"/>
          </a:p>
        </p:txBody>
      </p:sp>
      <p:sp>
        <p:nvSpPr>
          <p:cNvPr id="4" name="Slide Number Placeholder 3"/>
          <p:cNvSpPr>
            <a:spLocks noGrp="1"/>
          </p:cNvSpPr>
          <p:nvPr>
            <p:ph type="sldNum" sz="quarter" idx="10"/>
          </p:nvPr>
        </p:nvSpPr>
        <p:spPr/>
        <p:txBody>
          <a:bodyPr/>
          <a:lstStyle/>
          <a:p>
            <a:fld id="{4D424F14-E311-4C5F-9AB6-83D1EF466029}" type="slidenum">
              <a:rPr lang="en-US" smtClean="0"/>
              <a:t>6</a:t>
            </a:fld>
            <a:endParaRPr lang="en-US"/>
          </a:p>
        </p:txBody>
      </p:sp>
    </p:spTree>
    <p:extLst>
      <p:ext uri="{BB962C8B-B14F-4D97-AF65-F5344CB8AC3E}">
        <p14:creationId xmlns:p14="http://schemas.microsoft.com/office/powerpoint/2010/main" val="2385431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424F14-E311-4C5F-9AB6-83D1EF466029}" type="slidenum">
              <a:rPr lang="en-US" smtClean="0"/>
              <a:t>7</a:t>
            </a:fld>
            <a:endParaRPr lang="en-US"/>
          </a:p>
        </p:txBody>
      </p:sp>
    </p:spTree>
    <p:extLst>
      <p:ext uri="{BB962C8B-B14F-4D97-AF65-F5344CB8AC3E}">
        <p14:creationId xmlns:p14="http://schemas.microsoft.com/office/powerpoint/2010/main" val="2014392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ABC for 2022 is 80, 389 t, which is</a:t>
            </a:r>
            <a:r>
              <a:rPr lang="en-US" baseline="0" dirty="0" smtClean="0"/>
              <a:t> a 4% increase from last year’s ABC and 0.1% increase from the 2022 projected ABC from last year’s assessment</a:t>
            </a:r>
          </a:p>
          <a:p>
            <a:r>
              <a:rPr lang="en-US" baseline="0" dirty="0" smtClean="0"/>
              <a:t>Official total catch for 2020 was 10,681 t which is less than the 2020 OFL of 84,057 t, stock is not being subjected to overfishing</a:t>
            </a:r>
          </a:p>
          <a:p>
            <a:r>
              <a:rPr lang="en-US" baseline="0" dirty="0" smtClean="0"/>
              <a:t>SSB for 2021 and 2023 from current projection model </a:t>
            </a:r>
            <a:r>
              <a:rPr lang="en-US" baseline="0" dirty="0" smtClean="0"/>
              <a:t>(497,740 t and 528,725 t</a:t>
            </a:r>
            <a:r>
              <a:rPr lang="en-US" baseline="0" dirty="0" smtClean="0"/>
              <a:t>) are well above B35% (195,589 t), stock is not currently overfished nor approaching an overfished condition</a:t>
            </a:r>
            <a:endParaRPr lang="en-US" dirty="0"/>
          </a:p>
        </p:txBody>
      </p:sp>
      <p:sp>
        <p:nvSpPr>
          <p:cNvPr id="4" name="Slide Number Placeholder 3"/>
          <p:cNvSpPr>
            <a:spLocks noGrp="1"/>
          </p:cNvSpPr>
          <p:nvPr>
            <p:ph type="sldNum" sz="quarter" idx="10"/>
          </p:nvPr>
        </p:nvSpPr>
        <p:spPr/>
        <p:txBody>
          <a:bodyPr/>
          <a:lstStyle/>
          <a:p>
            <a:fld id="{4D424F14-E311-4C5F-9AB6-83D1EF466029}" type="slidenum">
              <a:rPr lang="en-US" smtClean="0"/>
              <a:t>8</a:t>
            </a:fld>
            <a:endParaRPr lang="en-US"/>
          </a:p>
        </p:txBody>
      </p:sp>
    </p:spTree>
    <p:extLst>
      <p:ext uri="{BB962C8B-B14F-4D97-AF65-F5344CB8AC3E}">
        <p14:creationId xmlns:p14="http://schemas.microsoft.com/office/powerpoint/2010/main" val="1074540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424F14-E311-4C5F-9AB6-83D1EF466029}" type="slidenum">
              <a:rPr lang="en-US" smtClean="0"/>
              <a:t>9</a:t>
            </a:fld>
            <a:endParaRPr lang="en-US"/>
          </a:p>
        </p:txBody>
      </p:sp>
    </p:spTree>
    <p:extLst>
      <p:ext uri="{BB962C8B-B14F-4D97-AF65-F5344CB8AC3E}">
        <p14:creationId xmlns:p14="http://schemas.microsoft.com/office/powerpoint/2010/main" val="3495370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11/17/2021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37BCD15-EC06-4EE8-83F1-7F2667C66809}" type="slidenum">
              <a:rPr lang="en-US" smtClean="0"/>
              <a:pPr/>
              <a:t>‹#›</a:t>
            </a:fld>
            <a:endParaRPr lang="en-US" dirty="0"/>
          </a:p>
        </p:txBody>
      </p:sp>
    </p:spTree>
    <p:extLst>
      <p:ext uri="{BB962C8B-B14F-4D97-AF65-F5344CB8AC3E}">
        <p14:creationId xmlns:p14="http://schemas.microsoft.com/office/powerpoint/2010/main" val="405267382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7BCD15-EC06-4EE8-83F1-7F2667C66809}" type="slidenum">
              <a:rPr lang="en-US" smtClean="0"/>
              <a:pPr/>
              <a:t>‹#›</a:t>
            </a:fld>
            <a:endParaRPr lang="en-US" dirty="0"/>
          </a:p>
        </p:txBody>
      </p:sp>
    </p:spTree>
    <p:extLst>
      <p:ext uri="{BB962C8B-B14F-4D97-AF65-F5344CB8AC3E}">
        <p14:creationId xmlns:p14="http://schemas.microsoft.com/office/powerpoint/2010/main" val="243440079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B61BEF0D-F0BB-DE4B-95CE-6DB70DBA9567}" type="datetimeFigureOut">
              <a:rPr lang="en-US" smtClean="0"/>
              <a:pPr/>
              <a:t>11/17/2021</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37BCD15-EC06-4EE8-83F1-7F2667C66809}" type="slidenum">
              <a:rPr lang="en-US" smtClean="0"/>
              <a:pPr/>
              <a:t>‹#›</a:t>
            </a:fld>
            <a:endParaRPr lang="en-US" dirty="0"/>
          </a:p>
        </p:txBody>
      </p:sp>
    </p:spTree>
    <p:extLst>
      <p:ext uri="{BB962C8B-B14F-4D97-AF65-F5344CB8AC3E}">
        <p14:creationId xmlns:p14="http://schemas.microsoft.com/office/powerpoint/2010/main" val="364006035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27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435895" y="2495448"/>
            <a:ext cx="8245160" cy="590321"/>
          </a:xfrm>
        </p:spPr>
        <p:txBody>
          <a:bodyPr anchor="t">
            <a:normAutofit/>
          </a:bodyPr>
          <a:lstStyle>
            <a:lvl1pPr marL="0" indent="0" algn="l">
              <a:buNone/>
              <a:defRPr sz="135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5704464" y="5956140"/>
            <a:ext cx="1845572" cy="365125"/>
          </a:xfrm>
          <a:prstGeom prst="rect">
            <a:avLst/>
          </a:prstGeom>
        </p:spPr>
        <p:txBody>
          <a:bodyPr/>
          <a:lstStyle>
            <a:lvl1pPr>
              <a:defRPr>
                <a:solidFill>
                  <a:schemeClr val="accent1">
                    <a:lumMod val="75000"/>
                    <a:lumOff val="25000"/>
                  </a:schemeClr>
                </a:solidFill>
              </a:defRPr>
            </a:lvl1pPr>
          </a:lstStyle>
          <a:p>
            <a:fld id="{B5C1E9BA-EE2B-4BA2-B658-D38A26E0D901}" type="datetime9">
              <a:rPr lang="en-US" smtClean="0"/>
              <a:t>11/17/2021 4:50:16 PM</a:t>
            </a:fld>
            <a:endParaRPr lang="en-US"/>
          </a:p>
        </p:txBody>
      </p:sp>
      <p:sp>
        <p:nvSpPr>
          <p:cNvPr id="6" name="Slide Number Placeholder 5"/>
          <p:cNvSpPr>
            <a:spLocks noGrp="1"/>
          </p:cNvSpPr>
          <p:nvPr>
            <p:ph type="sldNum" sz="quarter" idx="12"/>
          </p:nvPr>
        </p:nvSpPr>
        <p:spPr>
          <a:xfrm>
            <a:off x="7631083" y="5956140"/>
            <a:ext cx="1049972" cy="365125"/>
          </a:xfrm>
        </p:spPr>
        <p:txBody>
          <a:bodyPr/>
          <a:lstStyle>
            <a:lvl1pPr>
              <a:defRPr sz="1200">
                <a:solidFill>
                  <a:schemeClr val="accent1">
                    <a:lumMod val="75000"/>
                    <a:lumOff val="25000"/>
                  </a:schemeClr>
                </a:solidFill>
              </a:defRPr>
            </a:lvl1pPr>
          </a:lstStyle>
          <a:p>
            <a:fld id="{C37BCD15-EC06-4EE8-83F1-7F2667C66809}" type="slidenum">
              <a:rPr lang="en-US" smtClean="0"/>
              <a:pPr/>
              <a:t>‹#›</a:t>
            </a:fld>
            <a:endParaRPr lang="en-US"/>
          </a:p>
        </p:txBody>
      </p:sp>
      <p:sp>
        <p:nvSpPr>
          <p:cNvPr id="9" name="Picture Placeholder 9">
            <a:extLst>
              <a:ext uri="{FF2B5EF4-FFF2-40B4-BE49-F238E27FC236}">
                <a16:creationId xmlns:a16="http://schemas.microsoft.com/office/drawing/2014/main" id="{75A3CBFD-9CE0-4863-8A1E-B5F8B36C01F5}"/>
              </a:ext>
            </a:extLst>
          </p:cNvPr>
          <p:cNvSpPr>
            <a:spLocks noGrp="1"/>
          </p:cNvSpPr>
          <p:nvPr>
            <p:ph type="pic" sz="quarter" idx="13" hasCustomPrompt="1"/>
          </p:nvPr>
        </p:nvSpPr>
        <p:spPr>
          <a:xfrm>
            <a:off x="334901" y="5681499"/>
            <a:ext cx="685800" cy="914400"/>
          </a:xfrm>
        </p:spPr>
        <p:txBody>
          <a:bodyPr>
            <a:noAutofit/>
          </a:bodyPr>
          <a:lstStyle>
            <a:lvl1pPr marL="0" indent="0">
              <a:buNone/>
              <a:defRPr sz="1050">
                <a:solidFill>
                  <a:schemeClr val="bg1">
                    <a:lumMod val="50000"/>
                  </a:schemeClr>
                </a:solidFill>
              </a:defRPr>
            </a:lvl1pPr>
          </a:lstStyle>
          <a:p>
            <a:r>
              <a:rPr lang="en-US" dirty="0"/>
              <a:t>Click to add Presenter Photo</a:t>
            </a:r>
          </a:p>
        </p:txBody>
      </p:sp>
    </p:spTree>
    <p:extLst>
      <p:ext uri="{BB962C8B-B14F-4D97-AF65-F5344CB8AC3E}">
        <p14:creationId xmlns:p14="http://schemas.microsoft.com/office/powerpoint/2010/main" val="710656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7"/>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normAutofit/>
          </a:bodyPr>
          <a:lstStyle>
            <a:lvl1pPr>
              <a:defRPr sz="2400"/>
            </a:lvl1pPr>
          </a:lstStyle>
          <a:p>
            <a:r>
              <a:rPr lang="en-US" dirty="0"/>
              <a:t>Click to edit Master title style</a:t>
            </a:r>
          </a:p>
        </p:txBody>
      </p:sp>
      <p:sp>
        <p:nvSpPr>
          <p:cNvPr id="3" name="Content Placeholder 2"/>
          <p:cNvSpPr>
            <a:spLocks noGrp="1"/>
          </p:cNvSpPr>
          <p:nvPr>
            <p:ph sz="half" idx="1"/>
          </p:nvPr>
        </p:nvSpPr>
        <p:spPr>
          <a:xfrm>
            <a:off x="435896" y="2228004"/>
            <a:ext cx="4066793" cy="3633047"/>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1313" y="2228004"/>
            <a:ext cx="4066794" cy="3633047"/>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5704465" y="5956140"/>
            <a:ext cx="2133599" cy="365125"/>
          </a:xfrm>
          <a:prstGeom prst="rect">
            <a:avLst/>
          </a:prstGeom>
        </p:spPr>
        <p:txBody>
          <a:bodyPr/>
          <a:lstStyle/>
          <a:p>
            <a:fld id="{6D24425D-5413-4BFA-884A-BC316C652384}" type="datetime9">
              <a:rPr lang="en-US" smtClean="0"/>
              <a:t>11/17/2021 4:50:16 PM</a:t>
            </a:fld>
            <a:endParaRPr lang="en-US"/>
          </a:p>
        </p:txBody>
      </p:sp>
      <p:sp>
        <p:nvSpPr>
          <p:cNvPr id="7" name="Slide Number Placeholder 6"/>
          <p:cNvSpPr>
            <a:spLocks noGrp="1"/>
          </p:cNvSpPr>
          <p:nvPr>
            <p:ph type="sldNum" sz="quarter" idx="12"/>
          </p:nvPr>
        </p:nvSpPr>
        <p:spPr>
          <a:xfrm>
            <a:off x="7918726" y="5956140"/>
            <a:ext cx="1108897" cy="365125"/>
          </a:xfrm>
        </p:spPr>
        <p:txBody>
          <a:bodyPr/>
          <a:lstStyle>
            <a:lvl1pPr>
              <a:defRPr sz="1200"/>
            </a:lvl1pPr>
          </a:lstStyle>
          <a:p>
            <a:fld id="{C37BCD15-EC06-4EE8-83F1-7F2667C66809}" type="slidenum">
              <a:rPr lang="en-US" smtClean="0"/>
              <a:pPr/>
              <a:t>‹#›</a:t>
            </a:fld>
            <a:endParaRPr lang="en-US" dirty="0"/>
          </a:p>
        </p:txBody>
      </p:sp>
      <p:sp>
        <p:nvSpPr>
          <p:cNvPr id="11" name="Picture Placeholder 9">
            <a:extLst>
              <a:ext uri="{FF2B5EF4-FFF2-40B4-BE49-F238E27FC236}">
                <a16:creationId xmlns:a16="http://schemas.microsoft.com/office/drawing/2014/main" id="{89410B1D-D901-4167-9B27-2F6378372BA3}"/>
              </a:ext>
            </a:extLst>
          </p:cNvPr>
          <p:cNvSpPr>
            <a:spLocks noGrp="1"/>
          </p:cNvSpPr>
          <p:nvPr>
            <p:ph type="pic" sz="quarter" idx="14" hasCustomPrompt="1"/>
          </p:nvPr>
        </p:nvSpPr>
        <p:spPr>
          <a:xfrm>
            <a:off x="435893" y="5671142"/>
            <a:ext cx="685800" cy="914400"/>
          </a:xfrm>
        </p:spPr>
        <p:txBody>
          <a:bodyPr>
            <a:noAutofit/>
          </a:bodyPr>
          <a:lstStyle>
            <a:lvl1pPr marL="0" indent="0">
              <a:buNone/>
              <a:defRPr sz="1050"/>
            </a:lvl1pPr>
          </a:lstStyle>
          <a:p>
            <a:r>
              <a:rPr lang="en-US" dirty="0"/>
              <a:t>Click to add Presenter Photo</a:t>
            </a:r>
          </a:p>
        </p:txBody>
      </p:sp>
    </p:spTree>
    <p:extLst>
      <p:ext uri="{BB962C8B-B14F-4D97-AF65-F5344CB8AC3E}">
        <p14:creationId xmlns:p14="http://schemas.microsoft.com/office/powerpoint/2010/main" val="1019135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883110-9C52-4EEB-A7DA-5EEA52D5F9D2}"/>
              </a:ext>
            </a:extLst>
          </p:cNvPr>
          <p:cNvSpPr>
            <a:spLocks noGrp="1"/>
          </p:cNvSpPr>
          <p:nvPr>
            <p:ph type="sldNum" sz="quarter" idx="10"/>
          </p:nvPr>
        </p:nvSpPr>
        <p:spPr/>
        <p:txBody>
          <a:bodyPr/>
          <a:lstStyle/>
          <a:p>
            <a:fld id="{C37BCD15-EC06-4EE8-83F1-7F2667C66809}" type="slidenum">
              <a:rPr lang="en-US" smtClean="0"/>
              <a:pPr/>
              <a:t>‹#›</a:t>
            </a:fld>
            <a:endParaRPr lang="en-US" dirty="0"/>
          </a:p>
        </p:txBody>
      </p:sp>
      <p:sp>
        <p:nvSpPr>
          <p:cNvPr id="4" name="Rectangle 3">
            <a:extLst>
              <a:ext uri="{FF2B5EF4-FFF2-40B4-BE49-F238E27FC236}">
                <a16:creationId xmlns:a16="http://schemas.microsoft.com/office/drawing/2014/main" id="{E9F8E6B6-7C4A-4A74-A15C-FF23A460C712}"/>
              </a:ext>
            </a:extLst>
          </p:cNvPr>
          <p:cNvSpPr>
            <a:spLocks noChangeAspect="1"/>
          </p:cNvSpPr>
          <p:nvPr userDrawn="1"/>
        </p:nvSpPr>
        <p:spPr>
          <a:xfrm>
            <a:off x="330512" y="606557"/>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8D02A6BE-269A-4FC9-BB77-68059134048D}"/>
              </a:ext>
            </a:extLst>
          </p:cNvPr>
          <p:cNvSpPr txBox="1">
            <a:spLocks/>
          </p:cNvSpPr>
          <p:nvPr userDrawn="1"/>
        </p:nvSpPr>
        <p:spPr>
          <a:xfrm>
            <a:off x="431921" y="729658"/>
            <a:ext cx="8272212" cy="988332"/>
          </a:xfrm>
          <a:prstGeom prst="rect">
            <a:avLst/>
          </a:prstGeom>
        </p:spPr>
        <p:txBody>
          <a:bodyPr vert="horz" lIns="68580" tIns="34290" rIns="68580" bIns="34290" rtlCol="0" anchor="b">
            <a:normAutofit/>
          </a:bodyPr>
          <a:lstStyle>
            <a:lvl1pPr algn="l" defTabSz="457200" rtl="0" eaLnBrk="1" latinLnBrk="0" hangingPunct="1">
              <a:spcBef>
                <a:spcPct val="0"/>
              </a:spcBef>
              <a:buNone/>
              <a:defRPr sz="32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t>Click to edit Master title style</a:t>
            </a:r>
          </a:p>
        </p:txBody>
      </p:sp>
    </p:spTree>
    <p:extLst>
      <p:ext uri="{BB962C8B-B14F-4D97-AF65-F5344CB8AC3E}">
        <p14:creationId xmlns:p14="http://schemas.microsoft.com/office/powerpoint/2010/main" val="119189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704465" y="5956140"/>
            <a:ext cx="2133599" cy="365125"/>
          </a:xfrm>
          <a:prstGeom prst="rect">
            <a:avLst/>
          </a:prstGeom>
        </p:spPr>
        <p:txBody>
          <a:bodyPr/>
          <a:lstStyle/>
          <a:p>
            <a:fld id="{2604D5CB-147E-4D02-B1F8-D5F3064C70E9}" type="datetime9">
              <a:rPr lang="en-US" smtClean="0"/>
              <a:t>11/17/2021 4:50:16 PM</a:t>
            </a:fld>
            <a:endParaRPr lang="en-US"/>
          </a:p>
        </p:txBody>
      </p:sp>
      <p:sp>
        <p:nvSpPr>
          <p:cNvPr id="4" name="Slide Number Placeholder 3"/>
          <p:cNvSpPr>
            <a:spLocks noGrp="1"/>
          </p:cNvSpPr>
          <p:nvPr>
            <p:ph type="sldNum" sz="quarter" idx="12"/>
          </p:nvPr>
        </p:nvSpPr>
        <p:spPr>
          <a:xfrm>
            <a:off x="7918725" y="5956140"/>
            <a:ext cx="1077724" cy="365125"/>
          </a:xfrm>
        </p:spPr>
        <p:txBody>
          <a:bodyPr/>
          <a:lstStyle>
            <a:lvl1pPr>
              <a:defRPr sz="1200"/>
            </a:lvl1pPr>
          </a:lstStyle>
          <a:p>
            <a:fld id="{C37BCD15-EC06-4EE8-83F1-7F2667C66809}" type="slidenum">
              <a:rPr lang="en-US" smtClean="0"/>
              <a:pPr/>
              <a:t>‹#›</a:t>
            </a:fld>
            <a:endParaRPr lang="en-US" dirty="0"/>
          </a:p>
        </p:txBody>
      </p:sp>
      <p:sp>
        <p:nvSpPr>
          <p:cNvPr id="6" name="Picture Placeholder 9">
            <a:extLst>
              <a:ext uri="{FF2B5EF4-FFF2-40B4-BE49-F238E27FC236}">
                <a16:creationId xmlns:a16="http://schemas.microsoft.com/office/drawing/2014/main" id="{4D5A4086-C60D-4BD2-8AA9-FDE8FEB4AD80}"/>
              </a:ext>
            </a:extLst>
          </p:cNvPr>
          <p:cNvSpPr>
            <a:spLocks noGrp="1"/>
          </p:cNvSpPr>
          <p:nvPr>
            <p:ph type="pic" sz="quarter" idx="13" hasCustomPrompt="1"/>
          </p:nvPr>
        </p:nvSpPr>
        <p:spPr>
          <a:xfrm>
            <a:off x="435894" y="5498937"/>
            <a:ext cx="685800" cy="914400"/>
          </a:xfrm>
        </p:spPr>
        <p:txBody>
          <a:bodyPr>
            <a:noAutofit/>
          </a:bodyPr>
          <a:lstStyle>
            <a:lvl1pPr marL="0" indent="0">
              <a:buNone/>
              <a:defRPr sz="1050"/>
            </a:lvl1pPr>
          </a:lstStyle>
          <a:p>
            <a:r>
              <a:rPr lang="en-US" dirty="0"/>
              <a:t>Click to add Presenter Photo</a:t>
            </a:r>
          </a:p>
        </p:txBody>
      </p:sp>
    </p:spTree>
    <p:extLst>
      <p:ext uri="{BB962C8B-B14F-4D97-AF65-F5344CB8AC3E}">
        <p14:creationId xmlns:p14="http://schemas.microsoft.com/office/powerpoint/2010/main" val="155486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dirty="0"/>
          </a:p>
        </p:txBody>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335862" y="601200"/>
            <a:ext cx="8469630" cy="4204800"/>
          </a:xfrm>
        </p:spPr>
        <p:txBody>
          <a:bodyPr anchor="t">
            <a:normAutofit/>
          </a:bodyPr>
          <a:lstStyle>
            <a:lvl1pPr>
              <a:defRPr sz="1800">
                <a:solidFill>
                  <a:schemeClr val="tx2"/>
                </a:solidFill>
              </a:defRPr>
            </a:lvl1pPr>
            <a:lvl2pPr>
              <a:defRPr sz="1500">
                <a:solidFill>
                  <a:schemeClr val="tx2"/>
                </a:solidFill>
              </a:defRPr>
            </a:lvl2pPr>
            <a:lvl3pPr>
              <a:defRPr sz="1350">
                <a:solidFill>
                  <a:schemeClr val="tx2"/>
                </a:solidFill>
              </a:defRPr>
            </a:lvl3pPr>
            <a:lvl4pPr>
              <a:defRPr sz="1200">
                <a:solidFill>
                  <a:schemeClr val="tx2"/>
                </a:solidFill>
              </a:defRPr>
            </a:lvl4pPr>
            <a:lvl5pPr>
              <a:defRPr sz="120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305619" y="5262299"/>
            <a:ext cx="4402490" cy="689515"/>
          </a:xfrm>
        </p:spPr>
        <p:txBody>
          <a:bodyPr anchor="ctr">
            <a:normAutofit/>
          </a:bodyPr>
          <a:lstStyle>
            <a:lvl1pPr marL="0" indent="0" algn="r">
              <a:buNone/>
              <a:defRPr sz="1200">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5704465" y="5956140"/>
            <a:ext cx="1745819" cy="365125"/>
          </a:xfrm>
          <a:prstGeom prst="rect">
            <a:avLst/>
          </a:prstGeom>
        </p:spPr>
        <p:txBody>
          <a:bodyPr/>
          <a:lstStyle>
            <a:lvl1pPr>
              <a:defRPr>
                <a:solidFill>
                  <a:schemeClr val="accent1">
                    <a:lumMod val="75000"/>
                    <a:lumOff val="25000"/>
                  </a:schemeClr>
                </a:solidFill>
              </a:defRPr>
            </a:lvl1pPr>
          </a:lstStyle>
          <a:p>
            <a:fld id="{2E7CA3F4-607E-45C1-86FA-2C382A14C5F9}" type="datetime9">
              <a:rPr lang="en-US" smtClean="0"/>
              <a:t>11/17/2021 4:50:16 PM</a:t>
            </a:fld>
            <a:endParaRPr lang="en-US"/>
          </a:p>
        </p:txBody>
      </p:sp>
      <p:sp>
        <p:nvSpPr>
          <p:cNvPr id="6" name="Footer Placeholder 5"/>
          <p:cNvSpPr>
            <a:spLocks noGrp="1"/>
          </p:cNvSpPr>
          <p:nvPr>
            <p:ph type="ftr" sz="quarter" idx="11"/>
          </p:nvPr>
        </p:nvSpPr>
        <p:spPr>
          <a:xfrm>
            <a:off x="435895" y="5951814"/>
            <a:ext cx="5187908" cy="365125"/>
          </a:xfrm>
          <a:prstGeom prst="rect">
            <a:avLst/>
          </a:prstGeom>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a:xfrm>
            <a:off x="7593677" y="5956140"/>
            <a:ext cx="1114431" cy="365125"/>
          </a:xfrm>
        </p:spPr>
        <p:txBody>
          <a:bodyPr/>
          <a:lstStyle>
            <a:lvl1pPr>
              <a:defRPr sz="1200">
                <a:solidFill>
                  <a:schemeClr val="accent1">
                    <a:lumMod val="75000"/>
                    <a:lumOff val="25000"/>
                  </a:schemeClr>
                </a:solidFill>
              </a:defRPr>
            </a:lvl1pPr>
          </a:lstStyle>
          <a:p>
            <a:fld id="{C37BCD15-EC06-4EE8-83F1-7F2667C66809}" type="slidenum">
              <a:rPr lang="en-US" smtClean="0"/>
              <a:pPr/>
              <a:t>‹#›</a:t>
            </a:fld>
            <a:endParaRPr lang="en-US" dirty="0"/>
          </a:p>
        </p:txBody>
      </p:sp>
      <p:pic>
        <p:nvPicPr>
          <p:cNvPr id="10" name="Picture 9">
            <a:extLst>
              <a:ext uri="{FF2B5EF4-FFF2-40B4-BE49-F238E27FC236}">
                <a16:creationId xmlns:a16="http://schemas.microsoft.com/office/drawing/2014/main" id="{F350B260-0932-4134-A776-6E631B93903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95893" y="5977474"/>
            <a:ext cx="309999" cy="348117"/>
          </a:xfrm>
          <a:prstGeom prst="rect">
            <a:avLst/>
          </a:prstGeom>
        </p:spPr>
      </p:pic>
      <p:sp>
        <p:nvSpPr>
          <p:cNvPr id="11" name="Picture Placeholder 9">
            <a:extLst>
              <a:ext uri="{FF2B5EF4-FFF2-40B4-BE49-F238E27FC236}">
                <a16:creationId xmlns:a16="http://schemas.microsoft.com/office/drawing/2014/main" id="{28C19FE1-EB7C-4C00-9378-4E4D5E87E33A}"/>
              </a:ext>
            </a:extLst>
          </p:cNvPr>
          <p:cNvSpPr>
            <a:spLocks noGrp="1"/>
          </p:cNvSpPr>
          <p:nvPr>
            <p:ph type="pic" sz="quarter" idx="14" hasCustomPrompt="1"/>
          </p:nvPr>
        </p:nvSpPr>
        <p:spPr>
          <a:xfrm>
            <a:off x="435893" y="5671142"/>
            <a:ext cx="685800" cy="914400"/>
          </a:xfrm>
        </p:spPr>
        <p:txBody>
          <a:bodyPr>
            <a:noAutofit/>
          </a:bodyPr>
          <a:lstStyle>
            <a:lvl1pPr marL="0" indent="0">
              <a:buNone/>
              <a:defRPr sz="1050">
                <a:solidFill>
                  <a:schemeClr val="bg1">
                    <a:lumMod val="50000"/>
                  </a:schemeClr>
                </a:solidFill>
              </a:defRPr>
            </a:lvl1pPr>
          </a:lstStyle>
          <a:p>
            <a:r>
              <a:rPr lang="en-US" dirty="0"/>
              <a:t>Click to add Presenter Photo</a:t>
            </a:r>
          </a:p>
        </p:txBody>
      </p:sp>
    </p:spTree>
    <p:extLst>
      <p:ext uri="{BB962C8B-B14F-4D97-AF65-F5344CB8AC3E}">
        <p14:creationId xmlns:p14="http://schemas.microsoft.com/office/powerpoint/2010/main" val="1464381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en-US" dirty="0"/>
              <a:t>Click to edit Master title style</a:t>
            </a:r>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435895" y="5260130"/>
            <a:ext cx="8272213" cy="598671"/>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5704465" y="5956140"/>
            <a:ext cx="2133599" cy="365125"/>
          </a:xfrm>
          <a:prstGeom prst="rect">
            <a:avLst/>
          </a:prstGeom>
        </p:spPr>
        <p:txBody>
          <a:bodyPr/>
          <a:lstStyle/>
          <a:p>
            <a:fld id="{2C1E8B71-BE46-4ECC-BB5C-37B14E533147}" type="datetime9">
              <a:rPr lang="en-US" smtClean="0"/>
              <a:t>11/17/2021 4:50:16 PM</a:t>
            </a:fld>
            <a:endParaRPr lang="en-US"/>
          </a:p>
        </p:txBody>
      </p:sp>
      <p:sp>
        <p:nvSpPr>
          <p:cNvPr id="7" name="Slide Number Placeholder 6"/>
          <p:cNvSpPr>
            <a:spLocks noGrp="1"/>
          </p:cNvSpPr>
          <p:nvPr>
            <p:ph type="sldNum" sz="quarter" idx="12"/>
          </p:nvPr>
        </p:nvSpPr>
        <p:spPr>
          <a:xfrm>
            <a:off x="7918725" y="5956140"/>
            <a:ext cx="1102662" cy="365125"/>
          </a:xfrm>
        </p:spPr>
        <p:txBody>
          <a:bodyPr/>
          <a:lstStyle>
            <a:lvl1pPr>
              <a:defRPr sz="1200"/>
            </a:lvl1pPr>
          </a:lstStyle>
          <a:p>
            <a:fld id="{C37BCD15-EC06-4EE8-83F1-7F2667C66809}" type="slidenum">
              <a:rPr lang="en-US" smtClean="0"/>
              <a:pPr/>
              <a:t>‹#›</a:t>
            </a:fld>
            <a:endParaRPr lang="en-US" dirty="0"/>
          </a:p>
        </p:txBody>
      </p:sp>
      <p:sp>
        <p:nvSpPr>
          <p:cNvPr id="9" name="Picture Placeholder 9">
            <a:extLst>
              <a:ext uri="{FF2B5EF4-FFF2-40B4-BE49-F238E27FC236}">
                <a16:creationId xmlns:a16="http://schemas.microsoft.com/office/drawing/2014/main" id="{AE54C8A8-5E7E-4E00-8C70-9CAA3DC2EAAE}"/>
              </a:ext>
            </a:extLst>
          </p:cNvPr>
          <p:cNvSpPr>
            <a:spLocks noGrp="1"/>
          </p:cNvSpPr>
          <p:nvPr>
            <p:ph type="pic" sz="quarter" idx="13" hasCustomPrompt="1"/>
          </p:nvPr>
        </p:nvSpPr>
        <p:spPr>
          <a:xfrm>
            <a:off x="435893" y="5681499"/>
            <a:ext cx="685800" cy="914400"/>
          </a:xfrm>
        </p:spPr>
        <p:txBody>
          <a:bodyPr>
            <a:noAutofit/>
          </a:bodyPr>
          <a:lstStyle>
            <a:lvl1pPr marL="0" indent="0">
              <a:buNone/>
              <a:defRPr sz="1050"/>
            </a:lvl1pPr>
          </a:lstStyle>
          <a:p>
            <a:r>
              <a:rPr lang="en-US" dirty="0"/>
              <a:t>Click to add Presenter Photo</a:t>
            </a:r>
          </a:p>
        </p:txBody>
      </p:sp>
    </p:spTree>
    <p:extLst>
      <p:ext uri="{BB962C8B-B14F-4D97-AF65-F5344CB8AC3E}">
        <p14:creationId xmlns:p14="http://schemas.microsoft.com/office/powerpoint/2010/main" val="397605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7BCD15-EC06-4EE8-83F1-7F2667C66809}" type="slidenum">
              <a:rPr lang="en-US" smtClean="0"/>
              <a:pPr/>
              <a:t>‹#›</a:t>
            </a:fld>
            <a:endParaRPr lang="en-US" dirty="0"/>
          </a:p>
        </p:txBody>
      </p:sp>
    </p:spTree>
    <p:extLst>
      <p:ext uri="{BB962C8B-B14F-4D97-AF65-F5344CB8AC3E}">
        <p14:creationId xmlns:p14="http://schemas.microsoft.com/office/powerpoint/2010/main" val="163871744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11/17/2021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37BCD15-EC06-4EE8-83F1-7F2667C66809}" type="slidenum">
              <a:rPr lang="en-US" smtClean="0"/>
              <a:pPr/>
              <a:t>‹#›</a:t>
            </a:fld>
            <a:endParaRPr lang="en-US" dirty="0"/>
          </a:p>
        </p:txBody>
      </p:sp>
    </p:spTree>
    <p:extLst>
      <p:ext uri="{BB962C8B-B14F-4D97-AF65-F5344CB8AC3E}">
        <p14:creationId xmlns:p14="http://schemas.microsoft.com/office/powerpoint/2010/main" val="156443602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7BCD15-EC06-4EE8-83F1-7F2667C66809}" type="slidenum">
              <a:rPr lang="en-US" smtClean="0"/>
              <a:pPr/>
              <a:t>‹#›</a:t>
            </a:fld>
            <a:endParaRPr lang="en-US" dirty="0"/>
          </a:p>
        </p:txBody>
      </p:sp>
    </p:spTree>
    <p:extLst>
      <p:ext uri="{BB962C8B-B14F-4D97-AF65-F5344CB8AC3E}">
        <p14:creationId xmlns:p14="http://schemas.microsoft.com/office/powerpoint/2010/main" val="7151333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7BCD15-EC06-4EE8-83F1-7F2667C66809}" type="slidenum">
              <a:rPr lang="en-US" smtClean="0"/>
              <a:pPr/>
              <a:t>‹#›</a:t>
            </a:fld>
            <a:endParaRPr lang="en-US" dirty="0"/>
          </a:p>
        </p:txBody>
      </p:sp>
    </p:spTree>
    <p:extLst>
      <p:ext uri="{BB962C8B-B14F-4D97-AF65-F5344CB8AC3E}">
        <p14:creationId xmlns:p14="http://schemas.microsoft.com/office/powerpoint/2010/main" val="92822507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7BCD15-EC06-4EE8-83F1-7F2667C66809}" type="slidenum">
              <a:rPr lang="en-US" smtClean="0"/>
              <a:pPr/>
              <a:t>‹#›</a:t>
            </a:fld>
            <a:endParaRPr lang="en-US" dirty="0"/>
          </a:p>
        </p:txBody>
      </p:sp>
    </p:spTree>
    <p:extLst>
      <p:ext uri="{BB962C8B-B14F-4D97-AF65-F5344CB8AC3E}">
        <p14:creationId xmlns:p14="http://schemas.microsoft.com/office/powerpoint/2010/main" val="304499390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7BCD15-EC06-4EE8-83F1-7F2667C66809}" type="slidenum">
              <a:rPr lang="en-US" smtClean="0"/>
              <a:pPr/>
              <a:t>‹#›</a:t>
            </a:fld>
            <a:endParaRPr lang="en-US" dirty="0"/>
          </a:p>
        </p:txBody>
      </p:sp>
    </p:spTree>
    <p:extLst>
      <p:ext uri="{BB962C8B-B14F-4D97-AF65-F5344CB8AC3E}">
        <p14:creationId xmlns:p14="http://schemas.microsoft.com/office/powerpoint/2010/main" val="100236781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11/17/2021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37BCD15-EC06-4EE8-83F1-7F2667C66809}" type="slidenum">
              <a:rPr lang="en-US" smtClean="0"/>
              <a:pPr/>
              <a:t>‹#›</a:t>
            </a:fld>
            <a:endParaRPr lang="en-US" dirty="0"/>
          </a:p>
        </p:txBody>
      </p:sp>
    </p:spTree>
    <p:extLst>
      <p:ext uri="{BB962C8B-B14F-4D97-AF65-F5344CB8AC3E}">
        <p14:creationId xmlns:p14="http://schemas.microsoft.com/office/powerpoint/2010/main" val="321675918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7BCD15-EC06-4EE8-83F1-7F2667C66809}" type="slidenum">
              <a:rPr lang="en-US" smtClean="0"/>
              <a:pPr/>
              <a:t>‹#›</a:t>
            </a:fld>
            <a:endParaRPr lang="en-US" dirty="0"/>
          </a:p>
        </p:txBody>
      </p:sp>
    </p:spTree>
    <p:extLst>
      <p:ext uri="{BB962C8B-B14F-4D97-AF65-F5344CB8AC3E}">
        <p14:creationId xmlns:p14="http://schemas.microsoft.com/office/powerpoint/2010/main" val="357145423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11/17/2021</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C37BCD15-EC06-4EE8-83F1-7F2667C66809}"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827EB8AC-B9B0-44AA-BCC6-55A57D54C2AE}"/>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8315056" y="5978820"/>
            <a:ext cx="309999" cy="348117"/>
          </a:xfrm>
          <a:prstGeom prst="rect">
            <a:avLst/>
          </a:prstGeom>
        </p:spPr>
      </p:pic>
    </p:spTree>
    <p:extLst>
      <p:ext uri="{BB962C8B-B14F-4D97-AF65-F5344CB8AC3E}">
        <p14:creationId xmlns:p14="http://schemas.microsoft.com/office/powerpoint/2010/main" val="344595412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3" r:id="rId13"/>
    <p:sldLayoutId id="2147483682" r:id="rId14"/>
    <p:sldLayoutId id="2147483679" r:id="rId15"/>
    <p:sldLayoutId id="2147483680" r:id="rId16"/>
    <p:sldLayoutId id="2147483681" r:id="rId17"/>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A190B01-07AA-4325-8F7E-B87154B50E48}"/>
              </a:ext>
            </a:extLst>
          </p:cNvPr>
          <p:cNvSpPr txBox="1">
            <a:spLocks/>
          </p:cNvSpPr>
          <p:nvPr/>
        </p:nvSpPr>
        <p:spPr>
          <a:xfrm>
            <a:off x="435894" y="3042930"/>
            <a:ext cx="8314405" cy="326728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350" kern="1200" cap="all">
                <a:solidFill>
                  <a:schemeClr val="accent2"/>
                </a:solidFill>
                <a:latin typeface="+mn-lt"/>
                <a:ea typeface="+mn-ea"/>
                <a:cs typeface="+mn-cs"/>
              </a:defRPr>
            </a:lvl1pPr>
            <a:lvl2pPr marL="3429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685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0287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17145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057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24003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endParaRPr lang="en-US" dirty="0" smtClean="0"/>
          </a:p>
          <a:p>
            <a:pPr>
              <a:defRPr/>
            </a:pPr>
            <a:r>
              <a:rPr lang="en-US" sz="2800" dirty="0" smtClean="0">
                <a:solidFill>
                  <a:schemeClr val="bg1"/>
                </a:solidFill>
              </a:rPr>
              <a:t>Partial assessment (full in EVEN years)</a:t>
            </a:r>
          </a:p>
          <a:p>
            <a:pPr>
              <a:defRPr/>
            </a:pPr>
            <a:r>
              <a:rPr lang="en-US" sz="2800" dirty="0" smtClean="0">
                <a:solidFill>
                  <a:schemeClr val="bg1"/>
                </a:solidFill>
              </a:rPr>
              <a:t>Tier 3</a:t>
            </a:r>
            <a:endParaRPr lang="en-US" sz="2400" dirty="0" smtClean="0">
              <a:solidFill>
                <a:schemeClr val="bg1"/>
              </a:solidFill>
            </a:endParaRPr>
          </a:p>
          <a:p>
            <a:pPr marL="685800" lvl="1" indent="-342900" algn="l">
              <a:lnSpc>
                <a:spcPct val="80000"/>
              </a:lnSpc>
              <a:buFont typeface="Arial" panose="020B0604020202020204" pitchFamily="34" charset="0"/>
              <a:buChar char="•"/>
              <a:defRPr/>
            </a:pPr>
            <a:r>
              <a:rPr lang="en-US" sz="2400" dirty="0" smtClean="0">
                <a:solidFill>
                  <a:schemeClr val="bg1"/>
                </a:solidFill>
              </a:rPr>
              <a:t>Projection model</a:t>
            </a:r>
          </a:p>
          <a:p>
            <a:pPr marL="685800" lvl="1" indent="-342900" algn="l">
              <a:lnSpc>
                <a:spcPct val="80000"/>
              </a:lnSpc>
              <a:buFont typeface="Arial" panose="020B0604020202020204" pitchFamily="34" charset="0"/>
              <a:buChar char="•"/>
              <a:defRPr/>
            </a:pPr>
            <a:r>
              <a:rPr lang="en-US" sz="2400" dirty="0" smtClean="0">
                <a:solidFill>
                  <a:schemeClr val="bg1"/>
                </a:solidFill>
              </a:rPr>
              <a:t>Recommendations for 2022:</a:t>
            </a:r>
          </a:p>
          <a:p>
            <a:pPr lvl="2" algn="l">
              <a:lnSpc>
                <a:spcPct val="80000"/>
              </a:lnSpc>
              <a:defRPr/>
            </a:pPr>
            <a:r>
              <a:rPr lang="en-US" sz="2100" dirty="0" smtClean="0">
                <a:solidFill>
                  <a:schemeClr val="bg1"/>
                </a:solidFill>
              </a:rPr>
              <a:t>	OFL </a:t>
            </a:r>
            <a:r>
              <a:rPr lang="en-US" sz="2100" dirty="0">
                <a:solidFill>
                  <a:schemeClr val="bg1"/>
                </a:solidFill>
              </a:rPr>
              <a:t>94,445 </a:t>
            </a:r>
            <a:r>
              <a:rPr lang="en-US" sz="2100" dirty="0" smtClean="0">
                <a:solidFill>
                  <a:schemeClr val="bg1"/>
                </a:solidFill>
              </a:rPr>
              <a:t>t</a:t>
            </a:r>
          </a:p>
          <a:p>
            <a:pPr lvl="2" algn="l">
              <a:lnSpc>
                <a:spcPct val="80000"/>
              </a:lnSpc>
              <a:defRPr/>
            </a:pPr>
            <a:r>
              <a:rPr lang="en-US" sz="2100" dirty="0" smtClean="0">
                <a:solidFill>
                  <a:schemeClr val="bg1"/>
                </a:solidFill>
              </a:rPr>
              <a:t>	ABC </a:t>
            </a:r>
            <a:r>
              <a:rPr lang="en-US" sz="2100" dirty="0">
                <a:solidFill>
                  <a:schemeClr val="bg1"/>
                </a:solidFill>
              </a:rPr>
              <a:t>80,389 </a:t>
            </a:r>
            <a:r>
              <a:rPr lang="en-US" sz="2100" dirty="0" smtClean="0">
                <a:solidFill>
                  <a:schemeClr val="bg1"/>
                </a:solidFill>
              </a:rPr>
              <a:t>t (4% increase from 2021)</a:t>
            </a:r>
          </a:p>
          <a:p>
            <a:endParaRPr lang="en-US" dirty="0"/>
          </a:p>
        </p:txBody>
      </p:sp>
      <p:sp>
        <p:nvSpPr>
          <p:cNvPr id="3" name="Subtitle 2">
            <a:extLst>
              <a:ext uri="{FF2B5EF4-FFF2-40B4-BE49-F238E27FC236}">
                <a16:creationId xmlns:a16="http://schemas.microsoft.com/office/drawing/2014/main" id="{95BB3304-D80D-4144-BAAD-38B171B98DA9}"/>
              </a:ext>
            </a:extLst>
          </p:cNvPr>
          <p:cNvSpPr>
            <a:spLocks noGrp="1"/>
          </p:cNvSpPr>
          <p:nvPr>
            <p:ph type="subTitle" idx="1"/>
          </p:nvPr>
        </p:nvSpPr>
        <p:spPr>
          <a:xfrm>
            <a:off x="435895" y="2207172"/>
            <a:ext cx="5253705" cy="835758"/>
          </a:xfrm>
        </p:spPr>
        <p:txBody>
          <a:bodyPr>
            <a:normAutofit/>
          </a:bodyPr>
          <a:lstStyle/>
          <a:p>
            <a:r>
              <a:rPr lang="en-US" sz="1600" cap="none" dirty="0" err="1" smtClean="0"/>
              <a:t>Kalei</a:t>
            </a:r>
            <a:r>
              <a:rPr lang="en-US" sz="1600" cap="none" dirty="0" smtClean="0"/>
              <a:t> </a:t>
            </a:r>
            <a:r>
              <a:rPr lang="en-US" sz="1600" cap="none" dirty="0" err="1"/>
              <a:t>Shotwell</a:t>
            </a:r>
            <a:r>
              <a:rPr lang="en-US" sz="1600" cap="none" dirty="0"/>
              <a:t>, Ingrid Spies, Lyle Britt, Meaghan Bryan, </a:t>
            </a:r>
            <a:r>
              <a:rPr lang="en-US" sz="1600" cap="none" dirty="0" smtClean="0"/>
              <a:t>Dana </a:t>
            </a:r>
            <a:r>
              <a:rPr lang="en-US" sz="1600" cap="none" dirty="0" err="1"/>
              <a:t>Hanselman</a:t>
            </a:r>
            <a:r>
              <a:rPr lang="en-US" sz="1600" cap="none" dirty="0"/>
              <a:t>, Daniel </a:t>
            </a:r>
            <a:r>
              <a:rPr lang="en-US" sz="1600" cap="none" dirty="0" smtClean="0"/>
              <a:t>Nichol</a:t>
            </a:r>
            <a:r>
              <a:rPr lang="en-US" sz="1600" cap="none" dirty="0"/>
              <a:t>, </a:t>
            </a:r>
            <a:r>
              <a:rPr lang="en-US" sz="1600" cap="none" dirty="0" smtClean="0"/>
              <a:t>Jerry </a:t>
            </a:r>
            <a:r>
              <a:rPr lang="en-US" sz="1600" cap="none" dirty="0"/>
              <a:t>Hoff, </a:t>
            </a:r>
            <a:r>
              <a:rPr lang="en-US" sz="1600" cap="none" dirty="0" smtClean="0"/>
              <a:t>Wayne </a:t>
            </a:r>
            <a:r>
              <a:rPr lang="en-US" sz="1600" cap="none" dirty="0" err="1"/>
              <a:t>Palsson</a:t>
            </a:r>
            <a:r>
              <a:rPr lang="en-US" sz="1600" cap="none" dirty="0"/>
              <a:t>, Kevin </a:t>
            </a:r>
            <a:r>
              <a:rPr lang="en-US" sz="1600" cap="none" dirty="0" err="1"/>
              <a:t>Siwicke</a:t>
            </a:r>
            <a:r>
              <a:rPr lang="en-US" sz="1600" cap="none" dirty="0"/>
              <a:t>, Jane Sullivan, Thomas </a:t>
            </a:r>
            <a:r>
              <a:rPr lang="en-US" sz="1600" cap="none" dirty="0" err="1" smtClean="0"/>
              <a:t>Wilderbuer</a:t>
            </a:r>
            <a:r>
              <a:rPr lang="en-US" sz="1600" cap="none" dirty="0"/>
              <a:t>, </a:t>
            </a:r>
            <a:r>
              <a:rPr lang="en-US" sz="1600" cap="none" dirty="0" err="1" smtClean="0"/>
              <a:t>Stephani</a:t>
            </a:r>
            <a:r>
              <a:rPr lang="en-US" sz="1600" cap="none" dirty="0" smtClean="0"/>
              <a:t> </a:t>
            </a:r>
            <a:r>
              <a:rPr lang="en-US" sz="1600" cap="none" dirty="0" err="1"/>
              <a:t>Zador</a:t>
            </a:r>
            <a:r>
              <a:rPr lang="en-US" sz="1600" cap="none" dirty="0"/>
              <a:t> </a:t>
            </a:r>
          </a:p>
        </p:txBody>
      </p:sp>
      <p:sp>
        <p:nvSpPr>
          <p:cNvPr id="7" name="Title 1">
            <a:extLst>
              <a:ext uri="{FF2B5EF4-FFF2-40B4-BE49-F238E27FC236}">
                <a16:creationId xmlns:a16="http://schemas.microsoft.com/office/drawing/2014/main" id="{643F9DBE-9C31-4C6E-8C4D-B41261BECD7E}"/>
              </a:ext>
            </a:extLst>
          </p:cNvPr>
          <p:cNvSpPr txBox="1">
            <a:spLocks/>
          </p:cNvSpPr>
          <p:nvPr/>
        </p:nvSpPr>
        <p:spPr>
          <a:xfrm>
            <a:off x="435895" y="503362"/>
            <a:ext cx="5135174" cy="1615213"/>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7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t>Arrowtooth Flounder</a:t>
            </a:r>
            <a:r>
              <a:rPr lang="en-US" sz="3000" dirty="0" smtClean="0"/>
              <a:t/>
            </a:r>
            <a:br>
              <a:rPr lang="en-US" sz="3000" dirty="0" smtClean="0"/>
            </a:br>
            <a:r>
              <a:rPr lang="en-US" sz="2000" dirty="0" smtClean="0"/>
              <a:t>BSAI </a:t>
            </a:r>
            <a:r>
              <a:rPr lang="en-US" sz="2000" dirty="0" err="1" smtClean="0"/>
              <a:t>Groundfish</a:t>
            </a:r>
            <a:r>
              <a:rPr lang="en-US" sz="2000" dirty="0" smtClean="0"/>
              <a:t> plan Team, Nov 202</a:t>
            </a:r>
            <a:r>
              <a:rPr lang="en-US" sz="2000" dirty="0" smtClean="0">
                <a:latin typeface="Arial" panose="020B0604020202020204" pitchFamily="34" charset="0"/>
                <a:cs typeface="Arial" panose="020B0604020202020204" pitchFamily="34" charset="0"/>
              </a:rPr>
              <a:t>1</a:t>
            </a:r>
            <a:endParaRPr lang="en-US"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33230" y="673792"/>
            <a:ext cx="1710244" cy="2280325"/>
          </a:xfrm>
          <a:prstGeom prst="rect">
            <a:avLst/>
          </a:prstGeom>
          <a:ln w="12700">
            <a:solidFill>
              <a:schemeClr val="tx1"/>
            </a:solidFill>
          </a:ln>
        </p:spPr>
      </p:pic>
    </p:spTree>
    <p:extLst>
      <p:ext uri="{BB962C8B-B14F-4D97-AF65-F5344CB8AC3E}">
        <p14:creationId xmlns:p14="http://schemas.microsoft.com/office/powerpoint/2010/main" val="2340598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h4.googleusercontent.com/j3rp4MYGUYa3EaRM0lqzAir5_0HM22xqsu1GlwK-u8F-R90y4MXrRraY_IA8H-RtVgLuMbv-Mfk2FbDuiN_CIB9s8pG0Bj8E2as7pe2sZUBkxvvQV-R6-uPJJsh2yVeX1uR_MZ976Y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4EEA3E-EC1B-485D-AD61-1F7287BA04B6}"/>
              </a:ext>
            </a:extLst>
          </p:cNvPr>
          <p:cNvSpPr>
            <a:spLocks noGrp="1"/>
          </p:cNvSpPr>
          <p:nvPr>
            <p:ph type="title"/>
          </p:nvPr>
        </p:nvSpPr>
        <p:spPr/>
        <p:txBody>
          <a:bodyPr>
            <a:normAutofit/>
          </a:bodyPr>
          <a:lstStyle/>
          <a:p>
            <a:pPr algn="r"/>
            <a:r>
              <a:rPr lang="en-US" sz="3600" dirty="0" smtClean="0">
                <a:cs typeface="Times New Roman" pitchFamily="18" charset="0"/>
              </a:rPr>
              <a:t>Questions</a:t>
            </a:r>
            <a:endParaRPr lang="en-US" sz="3600" dirty="0"/>
          </a:p>
        </p:txBody>
      </p:sp>
      <p:sp>
        <p:nvSpPr>
          <p:cNvPr id="3" name="Content Placeholder 2">
            <a:extLst>
              <a:ext uri="{FF2B5EF4-FFF2-40B4-BE49-F238E27FC236}">
                <a16:creationId xmlns:a16="http://schemas.microsoft.com/office/drawing/2014/main" id="{8BBCE84A-DA66-495B-A2DB-4DAF7C8DD697}"/>
              </a:ext>
            </a:extLst>
          </p:cNvPr>
          <p:cNvSpPr>
            <a:spLocks noGrp="1"/>
          </p:cNvSpPr>
          <p:nvPr>
            <p:ph sz="half" idx="1"/>
          </p:nvPr>
        </p:nvSpPr>
        <p:spPr>
          <a:xfrm>
            <a:off x="435896" y="2228004"/>
            <a:ext cx="8272211" cy="3975946"/>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solidFill>
                <a:schemeClr val="bg1">
                  <a:lumMod val="95000"/>
                </a:schemeClr>
              </a:solidFill>
            </a:endParaRPr>
          </a:p>
          <a:p>
            <a:pPr marL="0" indent="0">
              <a:buNone/>
            </a:pPr>
            <a:r>
              <a:rPr lang="en-US" dirty="0" smtClean="0">
                <a:solidFill>
                  <a:schemeClr val="bg1">
                    <a:lumMod val="95000"/>
                  </a:schemeClr>
                </a:solidFill>
              </a:rPr>
              <a:t>Kalei.Shotwell@noaa.gov</a:t>
            </a:r>
            <a:endParaRPr lang="en-US" dirty="0">
              <a:solidFill>
                <a:schemeClr val="bg1">
                  <a:lumMod val="95000"/>
                </a:schemeClr>
              </a:solidFill>
            </a:endParaRPr>
          </a:p>
        </p:txBody>
      </p:sp>
      <p:sp>
        <p:nvSpPr>
          <p:cNvPr id="5" name="Slide Number Placeholder 4">
            <a:extLst>
              <a:ext uri="{FF2B5EF4-FFF2-40B4-BE49-F238E27FC236}">
                <a16:creationId xmlns:a16="http://schemas.microsoft.com/office/drawing/2014/main" id="{4EC61BED-1CC7-4C43-95D5-506C1450602C}"/>
              </a:ext>
            </a:extLst>
          </p:cNvPr>
          <p:cNvSpPr>
            <a:spLocks noGrp="1"/>
          </p:cNvSpPr>
          <p:nvPr>
            <p:ph type="sldNum" sz="quarter" idx="12"/>
          </p:nvPr>
        </p:nvSpPr>
        <p:spPr/>
        <p:txBody>
          <a:bodyPr/>
          <a:lstStyle/>
          <a:p>
            <a:fld id="{C37BCD15-EC06-4EE8-83F1-7F2667C66809}" type="slidenum">
              <a:rPr lang="en-US" smtClean="0"/>
              <a:pPr/>
              <a:t>10</a:t>
            </a:fld>
            <a:endParaRPr lang="en-US" dirty="0"/>
          </a:p>
        </p:txBody>
      </p:sp>
    </p:spTree>
    <p:extLst>
      <p:ext uri="{BB962C8B-B14F-4D97-AF65-F5344CB8AC3E}">
        <p14:creationId xmlns:p14="http://schemas.microsoft.com/office/powerpoint/2010/main" val="246397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EA3E-EC1B-485D-AD61-1F7287BA04B6}"/>
              </a:ext>
            </a:extLst>
          </p:cNvPr>
          <p:cNvSpPr>
            <a:spLocks noGrp="1"/>
          </p:cNvSpPr>
          <p:nvPr>
            <p:ph type="title"/>
          </p:nvPr>
        </p:nvSpPr>
        <p:spPr/>
        <p:txBody>
          <a:bodyPr>
            <a:normAutofit/>
          </a:bodyPr>
          <a:lstStyle/>
          <a:p>
            <a:r>
              <a:rPr lang="en-US" sz="3200" dirty="0" smtClean="0"/>
              <a:t>Fishery trends</a:t>
            </a:r>
            <a:endParaRPr lang="en-US" dirty="0"/>
          </a:p>
        </p:txBody>
      </p:sp>
      <p:sp>
        <p:nvSpPr>
          <p:cNvPr id="5" name="Slide Number Placeholder 4">
            <a:extLst>
              <a:ext uri="{FF2B5EF4-FFF2-40B4-BE49-F238E27FC236}">
                <a16:creationId xmlns:a16="http://schemas.microsoft.com/office/drawing/2014/main" id="{4EC61BED-1CC7-4C43-95D5-506C1450602C}"/>
              </a:ext>
            </a:extLst>
          </p:cNvPr>
          <p:cNvSpPr>
            <a:spLocks noGrp="1"/>
          </p:cNvSpPr>
          <p:nvPr>
            <p:ph type="sldNum" sz="quarter" idx="12"/>
          </p:nvPr>
        </p:nvSpPr>
        <p:spPr/>
        <p:txBody>
          <a:bodyPr/>
          <a:lstStyle/>
          <a:p>
            <a:fld id="{C37BCD15-EC06-4EE8-83F1-7F2667C66809}" type="slidenum">
              <a:rPr lang="en-US" smtClean="0"/>
              <a:pPr/>
              <a:t>2</a:t>
            </a:fld>
            <a:endParaRPr lang="en-US" dirty="0"/>
          </a:p>
        </p:txBody>
      </p:sp>
      <p:sp>
        <p:nvSpPr>
          <p:cNvPr id="6" name="Content Placeholder 3"/>
          <p:cNvSpPr>
            <a:spLocks noGrp="1"/>
          </p:cNvSpPr>
          <p:nvPr>
            <p:ph idx="1"/>
          </p:nvPr>
        </p:nvSpPr>
        <p:spPr>
          <a:xfrm>
            <a:off x="581192" y="3606857"/>
            <a:ext cx="7989752" cy="2648800"/>
          </a:xfrm>
        </p:spPr>
        <p:txBody>
          <a:bodyPr>
            <a:normAutofit/>
          </a:bodyPr>
          <a:lstStyle/>
          <a:p>
            <a:r>
              <a:rPr lang="en-US" dirty="0" smtClean="0"/>
              <a:t>Catch decreased in all areas in 2021 compared to 2020 </a:t>
            </a:r>
          </a:p>
          <a:p>
            <a:pPr lvl="1"/>
            <a:r>
              <a:rPr lang="en-US" dirty="0" smtClean="0"/>
              <a:t>49% of catch in the Arrowtooth and Kamchatka flounder fishery</a:t>
            </a:r>
          </a:p>
          <a:p>
            <a:pPr lvl="1"/>
            <a:r>
              <a:rPr lang="en-US" dirty="0" smtClean="0"/>
              <a:t>32% in the Yellowfin sole and Flathead sole fisheries</a:t>
            </a:r>
          </a:p>
          <a:p>
            <a:pPr lvl="1"/>
            <a:r>
              <a:rPr lang="en-US" dirty="0" smtClean="0"/>
              <a:t>4% in the </a:t>
            </a:r>
            <a:r>
              <a:rPr lang="en-US" dirty="0" err="1" smtClean="0"/>
              <a:t>pollock</a:t>
            </a:r>
            <a:r>
              <a:rPr lang="en-US" dirty="0" smtClean="0"/>
              <a:t> fishery, 6% in rockfish fisheries</a:t>
            </a:r>
          </a:p>
          <a:p>
            <a:r>
              <a:rPr lang="en-US" dirty="0" smtClean="0"/>
              <a:t>Low catch likely attributed to poor markets and COVID-19 related issues (e.g., increased downtime, loss of crew to illness, restaurant closures)</a:t>
            </a:r>
          </a:p>
        </p:txBody>
      </p:sp>
      <p:pic>
        <p:nvPicPr>
          <p:cNvPr id="7" name="Picture 6"/>
          <p:cNvPicPr>
            <a:picLocks noChangeAspect="1"/>
          </p:cNvPicPr>
          <p:nvPr/>
        </p:nvPicPr>
        <p:blipFill>
          <a:blip r:embed="rId3"/>
          <a:stretch>
            <a:fillRect/>
          </a:stretch>
        </p:blipFill>
        <p:spPr>
          <a:xfrm>
            <a:off x="348785" y="2236371"/>
            <a:ext cx="8446431" cy="1175202"/>
          </a:xfrm>
          <a:prstGeom prst="rect">
            <a:avLst/>
          </a:prstGeom>
        </p:spPr>
      </p:pic>
    </p:spTree>
    <p:extLst>
      <p:ext uri="{BB962C8B-B14F-4D97-AF65-F5344CB8AC3E}">
        <p14:creationId xmlns:p14="http://schemas.microsoft.com/office/powerpoint/2010/main" val="3607628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EA3E-EC1B-485D-AD61-1F7287BA04B6}"/>
              </a:ext>
            </a:extLst>
          </p:cNvPr>
          <p:cNvSpPr>
            <a:spLocks noGrp="1"/>
          </p:cNvSpPr>
          <p:nvPr>
            <p:ph type="title"/>
          </p:nvPr>
        </p:nvSpPr>
        <p:spPr/>
        <p:txBody>
          <a:bodyPr>
            <a:normAutofit/>
          </a:bodyPr>
          <a:lstStyle/>
          <a:p>
            <a:r>
              <a:rPr lang="en-US" sz="3200" dirty="0" smtClean="0"/>
              <a:t>Catch/biomass</a:t>
            </a:r>
            <a:endParaRPr lang="en-US" dirty="0"/>
          </a:p>
        </p:txBody>
      </p:sp>
      <p:sp>
        <p:nvSpPr>
          <p:cNvPr id="5" name="Slide Number Placeholder 4">
            <a:extLst>
              <a:ext uri="{FF2B5EF4-FFF2-40B4-BE49-F238E27FC236}">
                <a16:creationId xmlns:a16="http://schemas.microsoft.com/office/drawing/2014/main" id="{4EC61BED-1CC7-4C43-95D5-506C1450602C}"/>
              </a:ext>
            </a:extLst>
          </p:cNvPr>
          <p:cNvSpPr>
            <a:spLocks noGrp="1"/>
          </p:cNvSpPr>
          <p:nvPr>
            <p:ph type="sldNum" sz="quarter" idx="12"/>
          </p:nvPr>
        </p:nvSpPr>
        <p:spPr/>
        <p:txBody>
          <a:bodyPr/>
          <a:lstStyle/>
          <a:p>
            <a:fld id="{C37BCD15-EC06-4EE8-83F1-7F2667C66809}" type="slidenum">
              <a:rPr lang="en-US" smtClean="0"/>
              <a:pPr/>
              <a:t>3</a:t>
            </a:fld>
            <a:endParaRPr lang="en-US" dirty="0"/>
          </a:p>
        </p:txBody>
      </p:sp>
      <p:pic>
        <p:nvPicPr>
          <p:cNvPr id="1027" name="Picture 3" descr="catch_to_biomass_bsaiat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502" y="1997179"/>
            <a:ext cx="6999969" cy="466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438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EA3E-EC1B-485D-AD61-1F7287BA04B6}"/>
              </a:ext>
            </a:extLst>
          </p:cNvPr>
          <p:cNvSpPr>
            <a:spLocks noGrp="1"/>
          </p:cNvSpPr>
          <p:nvPr>
            <p:ph type="title"/>
          </p:nvPr>
        </p:nvSpPr>
        <p:spPr/>
        <p:txBody>
          <a:bodyPr anchor="t">
            <a:noAutofit/>
          </a:bodyPr>
          <a:lstStyle/>
          <a:p>
            <a:r>
              <a:rPr lang="en-US" sz="3200" dirty="0" smtClean="0"/>
              <a:t>Survey trends – </a:t>
            </a:r>
            <a:br>
              <a:rPr lang="en-US" sz="3200" dirty="0" smtClean="0"/>
            </a:br>
            <a:r>
              <a:rPr lang="en-US" sz="3200" dirty="0" smtClean="0"/>
              <a:t>EBS Shelf bottom trawl survey</a:t>
            </a:r>
            <a:endParaRPr lang="en-US" dirty="0"/>
          </a:p>
        </p:txBody>
      </p:sp>
      <p:sp>
        <p:nvSpPr>
          <p:cNvPr id="5" name="Slide Number Placeholder 4">
            <a:extLst>
              <a:ext uri="{FF2B5EF4-FFF2-40B4-BE49-F238E27FC236}">
                <a16:creationId xmlns:a16="http://schemas.microsoft.com/office/drawing/2014/main" id="{4EC61BED-1CC7-4C43-95D5-506C1450602C}"/>
              </a:ext>
            </a:extLst>
          </p:cNvPr>
          <p:cNvSpPr>
            <a:spLocks noGrp="1"/>
          </p:cNvSpPr>
          <p:nvPr>
            <p:ph type="sldNum" sz="quarter" idx="12"/>
          </p:nvPr>
        </p:nvSpPr>
        <p:spPr/>
        <p:txBody>
          <a:bodyPr/>
          <a:lstStyle/>
          <a:p>
            <a:fld id="{C37BCD15-EC06-4EE8-83F1-7F2667C66809}" type="slidenum">
              <a:rPr lang="en-US" smtClean="0"/>
              <a:pPr/>
              <a:t>4</a:t>
            </a:fld>
            <a:endParaRPr lang="en-US" dirty="0"/>
          </a:p>
        </p:txBody>
      </p:sp>
      <p:pic>
        <p:nvPicPr>
          <p:cNvPr id="8" name="Picture 7" descr="C:\Users\kalei.shotwell\AppData\Local\Microsoft\Windows\INetCache\Content.Word\Kam_ATF_bts.jpg"/>
          <p:cNvPicPr>
            <a:picLocks noChangeAspect="1"/>
          </p:cNvPicPr>
          <p:nvPr/>
        </p:nvPicPr>
        <p:blipFill>
          <a:blip r:embed="rId3">
            <a:extLst>
              <a:ext uri="{28A0092B-C50C-407E-A947-70E740481C1C}">
                <a14:useLocalDpi xmlns:a14="http://schemas.microsoft.com/office/drawing/2010/main" val="0"/>
              </a:ext>
            </a:extLst>
          </a:blip>
          <a:srcRect t="6837"/>
          <a:stretch>
            <a:fillRect/>
          </a:stretch>
        </p:blipFill>
        <p:spPr bwMode="auto">
          <a:xfrm>
            <a:off x="983342" y="1996830"/>
            <a:ext cx="6672943" cy="4662505"/>
          </a:xfrm>
          <a:prstGeom prst="rect">
            <a:avLst/>
          </a:prstGeom>
          <a:noFill/>
          <a:ln>
            <a:noFill/>
          </a:ln>
        </p:spPr>
      </p:pic>
    </p:spTree>
    <p:extLst>
      <p:ext uri="{BB962C8B-B14F-4D97-AF65-F5344CB8AC3E}">
        <p14:creationId xmlns:p14="http://schemas.microsoft.com/office/powerpoint/2010/main" val="2879205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C61BED-1CC7-4C43-95D5-506C1450602C}"/>
              </a:ext>
            </a:extLst>
          </p:cNvPr>
          <p:cNvSpPr>
            <a:spLocks noGrp="1"/>
          </p:cNvSpPr>
          <p:nvPr>
            <p:ph type="sldNum" sz="quarter" idx="12"/>
          </p:nvPr>
        </p:nvSpPr>
        <p:spPr/>
        <p:txBody>
          <a:bodyPr/>
          <a:lstStyle/>
          <a:p>
            <a:fld id="{C37BCD15-EC06-4EE8-83F1-7F2667C66809}" type="slidenum">
              <a:rPr lang="en-US" smtClean="0"/>
              <a:pPr/>
              <a:t>5</a:t>
            </a:fld>
            <a:endParaRPr lang="en-US" dirty="0"/>
          </a:p>
        </p:txBody>
      </p:sp>
      <p:pic>
        <p:nvPicPr>
          <p:cNvPr id="8" name="Picture 7" descr="C:\Users\kalei.shotwell\AppData\Local\Microsoft\Windows\INetCache\Content.Word\BSAI Kam_ATF.jpg"/>
          <p:cNvPicPr>
            <a:picLocks noChangeAspect="1"/>
          </p:cNvPicPr>
          <p:nvPr/>
        </p:nvPicPr>
        <p:blipFill>
          <a:blip r:embed="rId3" cstate="hqprint">
            <a:extLst>
              <a:ext uri="{28A0092B-C50C-407E-A947-70E740481C1C}">
                <a14:useLocalDpi xmlns:a14="http://schemas.microsoft.com/office/drawing/2010/main" val="0"/>
              </a:ext>
            </a:extLst>
          </a:blip>
          <a:srcRect t="7008"/>
          <a:stretch>
            <a:fillRect/>
          </a:stretch>
        </p:blipFill>
        <p:spPr bwMode="auto">
          <a:xfrm>
            <a:off x="997857" y="2038345"/>
            <a:ext cx="6578600" cy="4588152"/>
          </a:xfrm>
          <a:prstGeom prst="rect">
            <a:avLst/>
          </a:prstGeom>
          <a:noFill/>
          <a:ln>
            <a:noFill/>
          </a:ln>
        </p:spPr>
      </p:pic>
      <p:sp>
        <p:nvSpPr>
          <p:cNvPr id="9" name="Title 1">
            <a:extLst>
              <a:ext uri="{FF2B5EF4-FFF2-40B4-BE49-F238E27FC236}">
                <a16:creationId xmlns:a16="http://schemas.microsoft.com/office/drawing/2014/main" id="{894EEA3E-EC1B-485D-AD61-1F7287BA04B6}"/>
              </a:ext>
            </a:extLst>
          </p:cNvPr>
          <p:cNvSpPr>
            <a:spLocks noGrp="1"/>
          </p:cNvSpPr>
          <p:nvPr>
            <p:ph type="title"/>
          </p:nvPr>
        </p:nvSpPr>
        <p:spPr>
          <a:xfrm>
            <a:off x="435895" y="729658"/>
            <a:ext cx="8272212" cy="988332"/>
          </a:xfrm>
        </p:spPr>
        <p:txBody>
          <a:bodyPr anchor="t">
            <a:noAutofit/>
          </a:bodyPr>
          <a:lstStyle/>
          <a:p>
            <a:r>
              <a:rPr lang="en-US" sz="3200" dirty="0" smtClean="0"/>
              <a:t>Survey trends – </a:t>
            </a:r>
            <a:br>
              <a:rPr lang="en-US" sz="3200" dirty="0" smtClean="0"/>
            </a:br>
            <a:r>
              <a:rPr lang="en-US" sz="3200" dirty="0" err="1" smtClean="0"/>
              <a:t>afsc</a:t>
            </a:r>
            <a:r>
              <a:rPr lang="en-US" sz="3200" dirty="0" smtClean="0"/>
              <a:t> longline survey</a:t>
            </a:r>
            <a:endParaRPr lang="en-US" dirty="0"/>
          </a:p>
        </p:txBody>
      </p:sp>
    </p:spTree>
    <p:extLst>
      <p:ext uri="{BB962C8B-B14F-4D97-AF65-F5344CB8AC3E}">
        <p14:creationId xmlns:p14="http://schemas.microsoft.com/office/powerpoint/2010/main" val="2184062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C61BED-1CC7-4C43-95D5-506C1450602C}"/>
              </a:ext>
            </a:extLst>
          </p:cNvPr>
          <p:cNvSpPr>
            <a:spLocks noGrp="1"/>
          </p:cNvSpPr>
          <p:nvPr>
            <p:ph type="sldNum" sz="quarter" idx="12"/>
          </p:nvPr>
        </p:nvSpPr>
        <p:spPr/>
        <p:txBody>
          <a:bodyPr/>
          <a:lstStyle/>
          <a:p>
            <a:fld id="{C37BCD15-EC06-4EE8-83F1-7F2667C66809}" type="slidenum">
              <a:rPr lang="en-US" smtClean="0"/>
              <a:pPr/>
              <a:t>6</a:t>
            </a:fld>
            <a:endParaRPr lang="en-US" dirty="0"/>
          </a:p>
        </p:txBody>
      </p:sp>
      <p:grpSp>
        <p:nvGrpSpPr>
          <p:cNvPr id="3" name="Group 2"/>
          <p:cNvGrpSpPr>
            <a:grpSpLocks noChangeAspect="1"/>
          </p:cNvGrpSpPr>
          <p:nvPr/>
        </p:nvGrpSpPr>
        <p:grpSpPr>
          <a:xfrm>
            <a:off x="435895" y="2119086"/>
            <a:ext cx="7554367" cy="4202179"/>
            <a:chOff x="1444942" y="2557962"/>
            <a:chExt cx="5136515" cy="2857229"/>
          </a:xfrm>
        </p:grpSpPr>
        <p:pic>
          <p:nvPicPr>
            <p:cNvPr id="6" name="Picture 5"/>
            <p:cNvPicPr/>
            <p:nvPr/>
          </p:nvPicPr>
          <p:blipFill rotWithShape="1">
            <a:blip r:embed="rId3"/>
            <a:srcRect t="97756"/>
            <a:stretch/>
          </p:blipFill>
          <p:spPr bwMode="auto">
            <a:xfrm>
              <a:off x="1444942" y="5231041"/>
              <a:ext cx="5135880" cy="18415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a:srcRect b="67191"/>
            <a:stretch/>
          </p:blipFill>
          <p:spPr bwMode="auto">
            <a:xfrm>
              <a:off x="1444942" y="2557962"/>
              <a:ext cx="5136515" cy="2700020"/>
            </a:xfrm>
            <a:prstGeom prst="rect">
              <a:avLst/>
            </a:prstGeom>
            <a:ln>
              <a:noFill/>
            </a:ln>
            <a:extLst>
              <a:ext uri="{53640926-AAD7-44D8-BBD7-CCE9431645EC}">
                <a14:shadowObscured xmlns:a14="http://schemas.microsoft.com/office/drawing/2010/main"/>
              </a:ext>
            </a:extLst>
          </p:spPr>
        </p:pic>
      </p:grpSp>
      <p:sp>
        <p:nvSpPr>
          <p:cNvPr id="9" name="Title 1">
            <a:extLst>
              <a:ext uri="{FF2B5EF4-FFF2-40B4-BE49-F238E27FC236}">
                <a16:creationId xmlns:a16="http://schemas.microsoft.com/office/drawing/2014/main" id="{894EEA3E-EC1B-485D-AD61-1F7287BA04B6}"/>
              </a:ext>
            </a:extLst>
          </p:cNvPr>
          <p:cNvSpPr>
            <a:spLocks noGrp="1"/>
          </p:cNvSpPr>
          <p:nvPr>
            <p:ph type="title"/>
          </p:nvPr>
        </p:nvSpPr>
        <p:spPr>
          <a:xfrm>
            <a:off x="435895" y="729658"/>
            <a:ext cx="8272212" cy="988332"/>
          </a:xfrm>
        </p:spPr>
        <p:txBody>
          <a:bodyPr anchor="t">
            <a:noAutofit/>
          </a:bodyPr>
          <a:lstStyle/>
          <a:p>
            <a:r>
              <a:rPr lang="en-US" sz="3200" dirty="0" smtClean="0"/>
              <a:t>Survey trends – </a:t>
            </a:r>
            <a:br>
              <a:rPr lang="en-US" sz="3200" dirty="0" smtClean="0"/>
            </a:br>
            <a:r>
              <a:rPr lang="en-US" sz="3200" dirty="0" err="1" smtClean="0"/>
              <a:t>iphc</a:t>
            </a:r>
            <a:r>
              <a:rPr lang="en-US" sz="3200" dirty="0" smtClean="0"/>
              <a:t> longline survey</a:t>
            </a:r>
            <a:endParaRPr lang="en-US" dirty="0"/>
          </a:p>
        </p:txBody>
      </p:sp>
    </p:spTree>
    <p:extLst>
      <p:ext uri="{BB962C8B-B14F-4D97-AF65-F5344CB8AC3E}">
        <p14:creationId xmlns:p14="http://schemas.microsoft.com/office/powerpoint/2010/main" val="2004790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EA3E-EC1B-485D-AD61-1F7287BA04B6}"/>
              </a:ext>
            </a:extLst>
          </p:cNvPr>
          <p:cNvSpPr>
            <a:spLocks noGrp="1"/>
          </p:cNvSpPr>
          <p:nvPr>
            <p:ph type="title"/>
          </p:nvPr>
        </p:nvSpPr>
        <p:spPr/>
        <p:txBody>
          <a:bodyPr>
            <a:normAutofit/>
          </a:bodyPr>
          <a:lstStyle/>
          <a:p>
            <a:r>
              <a:rPr lang="en-US" sz="3200" dirty="0" smtClean="0"/>
              <a:t>Partial assessment</a:t>
            </a:r>
            <a:endParaRPr lang="en-US" dirty="0"/>
          </a:p>
        </p:txBody>
      </p:sp>
      <p:sp>
        <p:nvSpPr>
          <p:cNvPr id="5" name="Slide Number Placeholder 4">
            <a:extLst>
              <a:ext uri="{FF2B5EF4-FFF2-40B4-BE49-F238E27FC236}">
                <a16:creationId xmlns:a16="http://schemas.microsoft.com/office/drawing/2014/main" id="{4EC61BED-1CC7-4C43-95D5-506C1450602C}"/>
              </a:ext>
            </a:extLst>
          </p:cNvPr>
          <p:cNvSpPr>
            <a:spLocks noGrp="1"/>
          </p:cNvSpPr>
          <p:nvPr>
            <p:ph type="sldNum" sz="quarter" idx="12"/>
          </p:nvPr>
        </p:nvSpPr>
        <p:spPr/>
        <p:txBody>
          <a:bodyPr/>
          <a:lstStyle/>
          <a:p>
            <a:fld id="{C37BCD15-EC06-4EE8-83F1-7F2667C66809}" type="slidenum">
              <a:rPr lang="en-US" smtClean="0"/>
              <a:pPr/>
              <a:t>7</a:t>
            </a:fld>
            <a:endParaRPr lang="en-US" dirty="0"/>
          </a:p>
        </p:txBody>
      </p:sp>
      <p:sp>
        <p:nvSpPr>
          <p:cNvPr id="8" name="Content Placeholder 3"/>
          <p:cNvSpPr>
            <a:spLocks noGrp="1"/>
          </p:cNvSpPr>
          <p:nvPr>
            <p:ph idx="1"/>
          </p:nvPr>
        </p:nvSpPr>
        <p:spPr>
          <a:xfrm>
            <a:off x="581192" y="2228003"/>
            <a:ext cx="7989752" cy="3630795"/>
          </a:xfrm>
        </p:spPr>
        <p:txBody>
          <a:bodyPr>
            <a:normAutofit/>
          </a:bodyPr>
          <a:lstStyle/>
          <a:p>
            <a:r>
              <a:rPr lang="en-US" dirty="0" smtClean="0"/>
              <a:t>Do not rerun the assessment model</a:t>
            </a:r>
          </a:p>
          <a:p>
            <a:r>
              <a:rPr lang="en-US" dirty="0"/>
              <a:t>D</a:t>
            </a:r>
            <a:r>
              <a:rPr lang="en-US" dirty="0" smtClean="0"/>
              <a:t>o update the projection model with new catch	</a:t>
            </a:r>
          </a:p>
          <a:p>
            <a:pPr lvl="1"/>
            <a:r>
              <a:rPr lang="en-US" dirty="0" smtClean="0"/>
              <a:t>Updated 2020 catch </a:t>
            </a:r>
            <a:r>
              <a:rPr lang="en-US" dirty="0" smtClean="0"/>
              <a:t>= 10,681 t</a:t>
            </a:r>
            <a:endParaRPr lang="en-US" dirty="0" smtClean="0"/>
          </a:p>
          <a:p>
            <a:pPr lvl="1"/>
            <a:r>
              <a:rPr lang="en-US" dirty="0" smtClean="0"/>
              <a:t>Estimated 2021 catch with expansion factor of </a:t>
            </a:r>
            <a:r>
              <a:rPr lang="en-US" dirty="0" smtClean="0"/>
              <a:t>1.07 (based on average fraction of catch taken after Oct 30 in the last five complete catch years, 2016-2020) = 8,698 t</a:t>
            </a:r>
            <a:endParaRPr lang="en-US" dirty="0" smtClean="0"/>
          </a:p>
          <a:p>
            <a:pPr lvl="1"/>
            <a:r>
              <a:rPr lang="en-US" dirty="0" smtClean="0"/>
              <a:t>Estimated </a:t>
            </a:r>
            <a:r>
              <a:rPr lang="en-US" dirty="0" smtClean="0"/>
              <a:t>2022 and 2023 </a:t>
            </a:r>
            <a:r>
              <a:rPr lang="en-US" dirty="0" smtClean="0"/>
              <a:t>catch with yield ratio of </a:t>
            </a:r>
            <a:r>
              <a:rPr lang="en-US" dirty="0" smtClean="0"/>
              <a:t>0.13 (based on average of th</a:t>
            </a:r>
            <a:r>
              <a:rPr lang="en-US" dirty="0" smtClean="0"/>
              <a:t>e ration of catch to ABC for the last five complete catch years, 2016-2020)</a:t>
            </a:r>
          </a:p>
          <a:p>
            <a:pPr lvl="2"/>
            <a:r>
              <a:rPr lang="en-US" dirty="0" smtClean="0"/>
              <a:t>2022 = 9,272 t and 2023 = 8,806 t</a:t>
            </a:r>
            <a:endParaRPr lang="en-US" dirty="0" smtClean="0"/>
          </a:p>
        </p:txBody>
      </p:sp>
    </p:spTree>
    <p:extLst>
      <p:ext uri="{BB962C8B-B14F-4D97-AF65-F5344CB8AC3E}">
        <p14:creationId xmlns:p14="http://schemas.microsoft.com/office/powerpoint/2010/main" val="2385082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EA3E-EC1B-485D-AD61-1F7287BA04B6}"/>
              </a:ext>
            </a:extLst>
          </p:cNvPr>
          <p:cNvSpPr>
            <a:spLocks noGrp="1"/>
          </p:cNvSpPr>
          <p:nvPr>
            <p:ph type="title"/>
          </p:nvPr>
        </p:nvSpPr>
        <p:spPr/>
        <p:txBody>
          <a:bodyPr>
            <a:normAutofit/>
          </a:bodyPr>
          <a:lstStyle/>
          <a:p>
            <a:r>
              <a:rPr lang="en-US" sz="3200" dirty="0" smtClean="0"/>
              <a:t>Summary table</a:t>
            </a:r>
            <a:endParaRPr lang="en-US" dirty="0"/>
          </a:p>
        </p:txBody>
      </p:sp>
      <p:sp>
        <p:nvSpPr>
          <p:cNvPr id="5" name="Slide Number Placeholder 4">
            <a:extLst>
              <a:ext uri="{FF2B5EF4-FFF2-40B4-BE49-F238E27FC236}">
                <a16:creationId xmlns:a16="http://schemas.microsoft.com/office/drawing/2014/main" id="{4EC61BED-1CC7-4C43-95D5-506C1450602C}"/>
              </a:ext>
            </a:extLst>
          </p:cNvPr>
          <p:cNvSpPr>
            <a:spLocks noGrp="1"/>
          </p:cNvSpPr>
          <p:nvPr>
            <p:ph type="sldNum" sz="quarter" idx="12"/>
          </p:nvPr>
        </p:nvSpPr>
        <p:spPr/>
        <p:txBody>
          <a:bodyPr/>
          <a:lstStyle/>
          <a:p>
            <a:fld id="{C37BCD15-EC06-4EE8-83F1-7F2667C66809}" type="slidenum">
              <a:rPr lang="en-US" smtClean="0"/>
              <a:pPr/>
              <a:t>8</a:t>
            </a:fld>
            <a:endParaRPr lang="en-US" dirty="0"/>
          </a:p>
        </p:txBody>
      </p:sp>
      <p:pic>
        <p:nvPicPr>
          <p:cNvPr id="6" name="Picture 5"/>
          <p:cNvPicPr>
            <a:picLocks noChangeAspect="1"/>
          </p:cNvPicPr>
          <p:nvPr/>
        </p:nvPicPr>
        <p:blipFill>
          <a:blip r:embed="rId3"/>
          <a:stretch>
            <a:fillRect/>
          </a:stretch>
        </p:blipFill>
        <p:spPr>
          <a:xfrm>
            <a:off x="1153432" y="1953227"/>
            <a:ext cx="6837137" cy="4746600"/>
          </a:xfrm>
          <a:prstGeom prst="rect">
            <a:avLst/>
          </a:prstGeom>
        </p:spPr>
      </p:pic>
      <p:sp>
        <p:nvSpPr>
          <p:cNvPr id="4" name="Rectangle 3"/>
          <p:cNvSpPr/>
          <p:nvPr/>
        </p:nvSpPr>
        <p:spPr>
          <a:xfrm>
            <a:off x="6016171" y="5319486"/>
            <a:ext cx="834572" cy="210457"/>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019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EA3E-EC1B-485D-AD61-1F7287BA04B6}"/>
              </a:ext>
            </a:extLst>
          </p:cNvPr>
          <p:cNvSpPr>
            <a:spLocks noGrp="1"/>
          </p:cNvSpPr>
          <p:nvPr>
            <p:ph type="title"/>
          </p:nvPr>
        </p:nvSpPr>
        <p:spPr/>
        <p:txBody>
          <a:bodyPr>
            <a:normAutofit/>
          </a:bodyPr>
          <a:lstStyle/>
          <a:p>
            <a:r>
              <a:rPr lang="en-US" sz="3200" dirty="0" smtClean="0"/>
              <a:t>SSC/</a:t>
            </a:r>
            <a:r>
              <a:rPr lang="en-US" sz="3200" dirty="0" err="1" smtClean="0"/>
              <a:t>pt</a:t>
            </a:r>
            <a:r>
              <a:rPr lang="en-US" sz="3200" dirty="0" smtClean="0"/>
              <a:t> comments</a:t>
            </a:r>
            <a:endParaRPr lang="en-US" dirty="0"/>
          </a:p>
        </p:txBody>
      </p:sp>
      <p:sp>
        <p:nvSpPr>
          <p:cNvPr id="5" name="Slide Number Placeholder 4">
            <a:extLst>
              <a:ext uri="{FF2B5EF4-FFF2-40B4-BE49-F238E27FC236}">
                <a16:creationId xmlns:a16="http://schemas.microsoft.com/office/drawing/2014/main" id="{4EC61BED-1CC7-4C43-95D5-506C1450602C}"/>
              </a:ext>
            </a:extLst>
          </p:cNvPr>
          <p:cNvSpPr>
            <a:spLocks noGrp="1"/>
          </p:cNvSpPr>
          <p:nvPr>
            <p:ph type="sldNum" sz="quarter" idx="12"/>
          </p:nvPr>
        </p:nvSpPr>
        <p:spPr/>
        <p:txBody>
          <a:bodyPr/>
          <a:lstStyle/>
          <a:p>
            <a:fld id="{C37BCD15-EC06-4EE8-83F1-7F2667C66809}" type="slidenum">
              <a:rPr lang="en-US" smtClean="0"/>
              <a:pPr/>
              <a:t>9</a:t>
            </a:fld>
            <a:endParaRPr lang="en-US" dirty="0"/>
          </a:p>
        </p:txBody>
      </p:sp>
      <p:sp>
        <p:nvSpPr>
          <p:cNvPr id="8" name="Content Placeholder 3"/>
          <p:cNvSpPr>
            <a:spLocks noGrp="1"/>
          </p:cNvSpPr>
          <p:nvPr>
            <p:ph idx="1"/>
          </p:nvPr>
        </p:nvSpPr>
        <p:spPr>
          <a:xfrm>
            <a:off x="581192" y="2228003"/>
            <a:ext cx="7989752" cy="3630795"/>
          </a:xfrm>
        </p:spPr>
        <p:txBody>
          <a:bodyPr>
            <a:normAutofit/>
          </a:bodyPr>
          <a:lstStyle/>
          <a:p>
            <a:r>
              <a:rPr lang="en-US" dirty="0"/>
              <a:t>The SSC recommends that the authors check the parameterization for selectivity and the estimated selectivity curves for the shelf survey to verify that the peaks of the domed shape failing to reach a value of 1.0 does not create any unexpected artifacts in the calculations or change the interpretation of catchability or other model </a:t>
            </a:r>
            <a:r>
              <a:rPr lang="en-US" dirty="0" smtClean="0"/>
              <a:t>results. The </a:t>
            </a:r>
            <a:r>
              <a:rPr lang="en-US" dirty="0"/>
              <a:t>SSC requests the authors bring forward historical information on the rationale used for the selectivity parameterizations used in the assessment</a:t>
            </a:r>
            <a:r>
              <a:rPr lang="en-US" dirty="0" smtClean="0"/>
              <a:t>. </a:t>
            </a:r>
          </a:p>
          <a:p>
            <a:pPr lvl="1"/>
            <a:r>
              <a:rPr lang="en-US" dirty="0"/>
              <a:t>We plan to bring forward historical information on the rationale used for the selectivity parameterizations in the next full assessment to the extent possible given multiple lead authors on this assessment. </a:t>
            </a:r>
            <a:endParaRPr lang="en-US" dirty="0" smtClean="0"/>
          </a:p>
        </p:txBody>
      </p:sp>
    </p:spTree>
    <p:extLst>
      <p:ext uri="{BB962C8B-B14F-4D97-AF65-F5344CB8AC3E}">
        <p14:creationId xmlns:p14="http://schemas.microsoft.com/office/powerpoint/2010/main" val="438805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8294</TotalTime>
  <Words>814</Words>
  <Application>Microsoft Office PowerPoint</Application>
  <PresentationFormat>On-screen Show (4:3)</PresentationFormat>
  <Paragraphs>67</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Gill Sans MT</vt:lpstr>
      <vt:lpstr>Times New Roman</vt:lpstr>
      <vt:lpstr>Wingdings 2</vt:lpstr>
      <vt:lpstr>Dividend</vt:lpstr>
      <vt:lpstr>PowerPoint Presentation</vt:lpstr>
      <vt:lpstr>Fishery trends</vt:lpstr>
      <vt:lpstr>Catch/biomass</vt:lpstr>
      <vt:lpstr>Survey trends –  EBS Shelf bottom trawl survey</vt:lpstr>
      <vt:lpstr>Survey trends –  afsc longline survey</vt:lpstr>
      <vt:lpstr>Survey trends –  iphc longline survey</vt:lpstr>
      <vt:lpstr>Partial assessment</vt:lpstr>
      <vt:lpstr>Summary table</vt:lpstr>
      <vt:lpstr>SSC/pt comments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NPFMC PPT Template</dc:title>
  <dc:creator>Sarah LaBelle</dc:creator>
  <cp:lastModifiedBy>Kalei.Shotwell</cp:lastModifiedBy>
  <cp:revision>133</cp:revision>
  <dcterms:created xsi:type="dcterms:W3CDTF">2019-04-12T17:56:05Z</dcterms:created>
  <dcterms:modified xsi:type="dcterms:W3CDTF">2021-11-18T07:32:19Z</dcterms:modified>
</cp:coreProperties>
</file>