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60" r:id="rId1"/>
  </p:sldMasterIdLst>
  <p:notesMasterIdLst>
    <p:notesMasterId r:id="rId86"/>
  </p:notesMasterIdLst>
  <p:sldIdLst>
    <p:sldId id="260" r:id="rId2"/>
    <p:sldId id="331" r:id="rId3"/>
    <p:sldId id="328" r:id="rId4"/>
    <p:sldId id="329" r:id="rId5"/>
    <p:sldId id="330" r:id="rId6"/>
    <p:sldId id="333" r:id="rId7"/>
    <p:sldId id="334" r:id="rId8"/>
    <p:sldId id="342" r:id="rId9"/>
    <p:sldId id="263" r:id="rId10"/>
    <p:sldId id="348" r:id="rId11"/>
    <p:sldId id="351" r:id="rId12"/>
    <p:sldId id="349" r:id="rId13"/>
    <p:sldId id="340" r:id="rId14"/>
    <p:sldId id="352" r:id="rId15"/>
    <p:sldId id="356" r:id="rId16"/>
    <p:sldId id="261" r:id="rId17"/>
    <p:sldId id="262" r:id="rId18"/>
    <p:sldId id="339" r:id="rId19"/>
    <p:sldId id="344" r:id="rId20"/>
    <p:sldId id="353" r:id="rId21"/>
    <p:sldId id="355" r:id="rId22"/>
    <p:sldId id="357" r:id="rId23"/>
    <p:sldId id="264" r:id="rId24"/>
    <p:sldId id="265" r:id="rId25"/>
    <p:sldId id="268" r:id="rId26"/>
    <p:sldId id="267" r:id="rId27"/>
    <p:sldId id="266" r:id="rId28"/>
    <p:sldId id="269" r:id="rId29"/>
    <p:sldId id="360" r:id="rId30"/>
    <p:sldId id="361" r:id="rId31"/>
    <p:sldId id="358" r:id="rId32"/>
    <p:sldId id="359" r:id="rId33"/>
    <p:sldId id="374" r:id="rId34"/>
    <p:sldId id="363" r:id="rId35"/>
    <p:sldId id="270" r:id="rId36"/>
    <p:sldId id="271" r:id="rId37"/>
    <p:sldId id="275" r:id="rId38"/>
    <p:sldId id="276" r:id="rId39"/>
    <p:sldId id="282" r:id="rId40"/>
    <p:sldId id="288" r:id="rId41"/>
    <p:sldId id="289" r:id="rId42"/>
    <p:sldId id="366" r:id="rId43"/>
    <p:sldId id="367" r:id="rId44"/>
    <p:sldId id="368" r:id="rId45"/>
    <p:sldId id="290" r:id="rId46"/>
    <p:sldId id="291" r:id="rId47"/>
    <p:sldId id="292" r:id="rId48"/>
    <p:sldId id="293" r:id="rId49"/>
    <p:sldId id="294" r:id="rId50"/>
    <p:sldId id="295" r:id="rId51"/>
    <p:sldId id="296" r:id="rId52"/>
    <p:sldId id="297" r:id="rId53"/>
    <p:sldId id="298" r:id="rId54"/>
    <p:sldId id="299" r:id="rId55"/>
    <p:sldId id="300" r:id="rId56"/>
    <p:sldId id="369" r:id="rId57"/>
    <p:sldId id="370" r:id="rId58"/>
    <p:sldId id="371" r:id="rId59"/>
    <p:sldId id="372" r:id="rId60"/>
    <p:sldId id="373" r:id="rId61"/>
    <p:sldId id="302" r:id="rId62"/>
    <p:sldId id="375" r:id="rId63"/>
    <p:sldId id="303" r:id="rId64"/>
    <p:sldId id="304" r:id="rId65"/>
    <p:sldId id="305" r:id="rId66"/>
    <p:sldId id="306" r:id="rId67"/>
    <p:sldId id="307" r:id="rId68"/>
    <p:sldId id="308" r:id="rId69"/>
    <p:sldId id="309" r:id="rId70"/>
    <p:sldId id="310" r:id="rId71"/>
    <p:sldId id="311" r:id="rId72"/>
    <p:sldId id="312" r:id="rId73"/>
    <p:sldId id="313" r:id="rId74"/>
    <p:sldId id="314" r:id="rId75"/>
    <p:sldId id="315" r:id="rId76"/>
    <p:sldId id="316" r:id="rId77"/>
    <p:sldId id="317" r:id="rId78"/>
    <p:sldId id="376" r:id="rId79"/>
    <p:sldId id="326" r:id="rId80"/>
    <p:sldId id="324" r:id="rId81"/>
    <p:sldId id="319" r:id="rId82"/>
    <p:sldId id="318" r:id="rId83"/>
    <p:sldId id="354" r:id="rId84"/>
    <p:sldId id="362" r:id="rId8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7" d="100"/>
          <a:sy n="77" d="100"/>
        </p:scale>
        <p:origin x="96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900B49-6513-467C-A7E7-530B07C77D98}" type="datetimeFigureOut">
              <a:rPr lang="en-US" smtClean="0"/>
              <a:t>11/16/2021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F5BA21-56C6-4AB7-83CC-2F1385E1A7B5}" type="slidenum">
              <a:rPr lang="en-US" smtClean="0"/>
              <a:t>‹#›</a:t>
            </a:fld>
            <a:endParaRPr lang="en-US"/>
          </a:p>
        </p:txBody>
      </p:sp>
    </p:spTree>
    <p:extLst>
      <p:ext uri="{BB962C8B-B14F-4D97-AF65-F5344CB8AC3E}">
        <p14:creationId xmlns:p14="http://schemas.microsoft.com/office/powerpoint/2010/main" val="1938663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16F73BB-3B44-4D96-968A-B4BF25D0EF58}" type="datetime9">
              <a:rPr lang="en-US" smtClean="0"/>
              <a:t>11/16/2021 8:01:59 PM</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
        <p:nvSpPr>
          <p:cNvPr id="8" name="Picture Placeholder 9">
            <a:extLst>
              <a:ext uri="{FF2B5EF4-FFF2-40B4-BE49-F238E27FC236}">
                <a16:creationId xmlns:a16="http://schemas.microsoft.com/office/drawing/2014/main" id="{60462B74-C9F4-401F-B8E1-FBD4792E56FA}"/>
              </a:ext>
            </a:extLst>
          </p:cNvPr>
          <p:cNvSpPr>
            <a:spLocks noGrp="1"/>
          </p:cNvSpPr>
          <p:nvPr>
            <p:ph type="pic" sz="quarter" idx="13" hasCustomPrompt="1"/>
          </p:nvPr>
        </p:nvSpPr>
        <p:spPr>
          <a:xfrm>
            <a:off x="251175" y="5681499"/>
            <a:ext cx="762329" cy="914400"/>
          </a:xfrm>
        </p:spPr>
        <p:txBody>
          <a:bodyPr>
            <a:noAutofit/>
          </a:bodyPr>
          <a:lstStyle>
            <a:lvl1pPr marL="0" indent="0">
              <a:buNone/>
              <a:defRPr sz="788">
                <a:solidFill>
                  <a:schemeClr val="bg1">
                    <a:lumMod val="50000"/>
                  </a:schemeClr>
                </a:solidFill>
              </a:defRPr>
            </a:lvl1pPr>
          </a:lstStyle>
          <a:p>
            <a:r>
              <a:rPr lang="en-US" dirty="0"/>
              <a:t>Click to add Presenter Photo</a:t>
            </a:r>
          </a:p>
        </p:txBody>
      </p:sp>
    </p:spTree>
    <p:extLst>
      <p:ext uri="{BB962C8B-B14F-4D97-AF65-F5344CB8AC3E}">
        <p14:creationId xmlns:p14="http://schemas.microsoft.com/office/powerpoint/2010/main" val="2839875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0A67E-12D6-45C7-87B8-00426FCA6F49}" type="datetime9">
              <a:rPr lang="en-US" smtClean="0"/>
              <a:t>11/16/2021 8:01:59 PM</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Picture Placeholder 9">
            <a:extLst>
              <a:ext uri="{FF2B5EF4-FFF2-40B4-BE49-F238E27FC236}">
                <a16:creationId xmlns:a16="http://schemas.microsoft.com/office/drawing/2014/main" id="{BC280C83-0990-4DBA-9150-E5E4C5A3D4E5}"/>
              </a:ext>
            </a:extLst>
          </p:cNvPr>
          <p:cNvSpPr>
            <a:spLocks noGrp="1"/>
          </p:cNvSpPr>
          <p:nvPr>
            <p:ph type="pic" sz="quarter" idx="13" hasCustomPrompt="1"/>
          </p:nvPr>
        </p:nvSpPr>
        <p:spPr>
          <a:xfrm>
            <a:off x="251175" y="5681499"/>
            <a:ext cx="762329" cy="914400"/>
          </a:xfrm>
        </p:spPr>
        <p:txBody>
          <a:bodyPr>
            <a:noAutofit/>
          </a:bodyPr>
          <a:lstStyle>
            <a:lvl1pPr marL="0" indent="0">
              <a:buNone/>
              <a:defRPr sz="788">
                <a:solidFill>
                  <a:schemeClr val="bg1">
                    <a:lumMod val="50000"/>
                  </a:schemeClr>
                </a:solidFill>
              </a:defRPr>
            </a:lvl1pPr>
          </a:lstStyle>
          <a:p>
            <a:r>
              <a:rPr lang="en-US" dirty="0"/>
              <a:t>Click to add Presenter Photo</a:t>
            </a:r>
          </a:p>
        </p:txBody>
      </p:sp>
      <p:sp>
        <p:nvSpPr>
          <p:cNvPr id="9" name="Rectangle 8">
            <a:extLst>
              <a:ext uri="{FF2B5EF4-FFF2-40B4-BE49-F238E27FC236}">
                <a16:creationId xmlns:a16="http://schemas.microsoft.com/office/drawing/2014/main" id="{51DB7A51-2938-4A7B-A5C7-3F00ABC704F2}"/>
              </a:ext>
            </a:extLst>
          </p:cNvPr>
          <p:cNvSpPr>
            <a:spLocks noChangeAspect="1"/>
          </p:cNvSpPr>
          <p:nvPr userDrawn="1"/>
        </p:nvSpPr>
        <p:spPr>
          <a:xfrm>
            <a:off x="448093" y="599725"/>
            <a:ext cx="8243624" cy="8357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Title 1">
            <a:extLst>
              <a:ext uri="{FF2B5EF4-FFF2-40B4-BE49-F238E27FC236}">
                <a16:creationId xmlns:a16="http://schemas.microsoft.com/office/drawing/2014/main" id="{4B96872D-199B-4969-8936-9714E4BE6D9F}"/>
              </a:ext>
            </a:extLst>
          </p:cNvPr>
          <p:cNvSpPr>
            <a:spLocks noGrp="1"/>
          </p:cNvSpPr>
          <p:nvPr>
            <p:ph type="title"/>
          </p:nvPr>
        </p:nvSpPr>
        <p:spPr>
          <a:xfrm>
            <a:off x="581192" y="687474"/>
            <a:ext cx="7579582" cy="630049"/>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847376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6"/>
            <a:ext cx="947672" cy="365125"/>
          </a:xfrm>
        </p:spPr>
        <p:txBody>
          <a:bodyPr/>
          <a:lstStyle>
            <a:lvl1pPr>
              <a:defRPr>
                <a:solidFill>
                  <a:schemeClr val="accent1">
                    <a:lumMod val="75000"/>
                    <a:lumOff val="25000"/>
                  </a:schemeClr>
                </a:solidFill>
              </a:defRPr>
            </a:lvl1pPr>
          </a:lstStyle>
          <a:p>
            <a:fld id="{0008BDB1-8207-438C-B05F-73622B91E51A}" type="datetime9">
              <a:rPr lang="en-US" smtClean="0"/>
              <a:t>11/16/2021 8:01:59 PM</a:t>
            </a:fld>
            <a:endParaRPr lang="en-US" dirty="0"/>
          </a:p>
        </p:txBody>
      </p:sp>
      <p:sp>
        <p:nvSpPr>
          <p:cNvPr id="5" name="Footer Placeholder 4"/>
          <p:cNvSpPr>
            <a:spLocks noGrp="1"/>
          </p:cNvSpPr>
          <p:nvPr>
            <p:ph type="ftr" sz="quarter" idx="11"/>
          </p:nvPr>
        </p:nvSpPr>
        <p:spPr>
          <a:xfrm>
            <a:off x="581192" y="5951810"/>
            <a:ext cx="5922209" cy="365125"/>
          </a:xfrm>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
        <p:nvSpPr>
          <p:cNvPr id="8" name="Picture Placeholder 9">
            <a:extLst>
              <a:ext uri="{FF2B5EF4-FFF2-40B4-BE49-F238E27FC236}">
                <a16:creationId xmlns:a16="http://schemas.microsoft.com/office/drawing/2014/main" id="{D354B163-6C4F-45DB-A034-51A5B30DD427}"/>
              </a:ext>
            </a:extLst>
          </p:cNvPr>
          <p:cNvSpPr>
            <a:spLocks noGrp="1"/>
          </p:cNvSpPr>
          <p:nvPr>
            <p:ph type="pic" sz="quarter" idx="13" hasCustomPrompt="1"/>
          </p:nvPr>
        </p:nvSpPr>
        <p:spPr>
          <a:xfrm>
            <a:off x="251175" y="5681499"/>
            <a:ext cx="762329" cy="914400"/>
          </a:xfrm>
        </p:spPr>
        <p:txBody>
          <a:bodyPr>
            <a:noAutofit/>
          </a:bodyPr>
          <a:lstStyle>
            <a:lvl1pPr marL="0" indent="0">
              <a:buNone/>
              <a:defRPr sz="788">
                <a:solidFill>
                  <a:schemeClr val="bg1">
                    <a:lumMod val="50000"/>
                  </a:schemeClr>
                </a:solidFill>
              </a:defRPr>
            </a:lvl1pPr>
          </a:lstStyle>
          <a:p>
            <a:r>
              <a:rPr lang="en-US" dirty="0"/>
              <a:t>Click to add Presenter Photo</a:t>
            </a:r>
          </a:p>
        </p:txBody>
      </p:sp>
    </p:spTree>
    <p:extLst>
      <p:ext uri="{BB962C8B-B14F-4D97-AF65-F5344CB8AC3E}">
        <p14:creationId xmlns:p14="http://schemas.microsoft.com/office/powerpoint/2010/main" val="1492188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Rectangle 7"/>
          <p:cNvSpPr>
            <a:spLocks noChangeAspect="1"/>
          </p:cNvSpPr>
          <p:nvPr/>
        </p:nvSpPr>
        <p:spPr>
          <a:xfrm>
            <a:off x="335863" y="5141975"/>
            <a:ext cx="8468145"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3043911"/>
            <a:ext cx="8272211" cy="1497507"/>
          </a:xfrm>
        </p:spPr>
        <p:txBody>
          <a:bodyPr anchor="b">
            <a:normAutofit/>
          </a:bodyPr>
          <a:lstStyle>
            <a:lvl1pPr algn="l">
              <a:defRPr sz="2700" b="0" cap="all">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35895" y="4541417"/>
            <a:ext cx="8272211" cy="600556"/>
          </a:xfrm>
        </p:spPr>
        <p:txBody>
          <a:bodyPr anchor="t">
            <a:normAutofit/>
          </a:bodyPr>
          <a:lstStyle>
            <a:lvl1pPr marL="0" indent="0" algn="l">
              <a:buNone/>
              <a:defRPr sz="1350" cap="all">
                <a:solidFill>
                  <a:schemeClr val="accent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E9F67B5E-2315-4740-ACC4-5F0FD51292D4}" type="datetime9">
              <a:rPr lang="en-US" smtClean="0"/>
              <a:t>11/16/2021 8:01:59 PM</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
        <p:nvSpPr>
          <p:cNvPr id="9" name="Picture Placeholder 9">
            <a:extLst>
              <a:ext uri="{FF2B5EF4-FFF2-40B4-BE49-F238E27FC236}">
                <a16:creationId xmlns:a16="http://schemas.microsoft.com/office/drawing/2014/main" id="{60ECD88C-B2CE-4747-BF15-020C37E38D42}"/>
              </a:ext>
            </a:extLst>
          </p:cNvPr>
          <p:cNvSpPr>
            <a:spLocks noGrp="1"/>
          </p:cNvSpPr>
          <p:nvPr>
            <p:ph type="pic" sz="quarter" idx="13" hasCustomPrompt="1"/>
          </p:nvPr>
        </p:nvSpPr>
        <p:spPr>
          <a:xfrm>
            <a:off x="251175" y="5681499"/>
            <a:ext cx="770467" cy="914400"/>
          </a:xfrm>
        </p:spPr>
        <p:txBody>
          <a:bodyPr>
            <a:noAutofit/>
          </a:bodyPr>
          <a:lstStyle>
            <a:lvl1pPr marL="0" indent="0">
              <a:buNone/>
              <a:defRPr sz="788">
                <a:solidFill>
                  <a:schemeClr val="bg1">
                    <a:lumMod val="50000"/>
                  </a:schemeClr>
                </a:solidFill>
              </a:defRPr>
            </a:lvl1pPr>
          </a:lstStyle>
          <a:p>
            <a:r>
              <a:rPr lang="en-US" dirty="0"/>
              <a:t>Click to add Presenter Photo</a:t>
            </a:r>
          </a:p>
        </p:txBody>
      </p:sp>
      <p:sp>
        <p:nvSpPr>
          <p:cNvPr id="10" name="Picture Placeholder 9">
            <a:extLst>
              <a:ext uri="{FF2B5EF4-FFF2-40B4-BE49-F238E27FC236}">
                <a16:creationId xmlns:a16="http://schemas.microsoft.com/office/drawing/2014/main" id="{4745BCAC-898A-4739-BD0E-5F07CEE60A79}"/>
              </a:ext>
            </a:extLst>
          </p:cNvPr>
          <p:cNvSpPr>
            <a:spLocks noGrp="1"/>
          </p:cNvSpPr>
          <p:nvPr>
            <p:ph type="pic" sz="quarter" idx="14" hasCustomPrompt="1"/>
          </p:nvPr>
        </p:nvSpPr>
        <p:spPr>
          <a:xfrm>
            <a:off x="8124340" y="5900198"/>
            <a:ext cx="378152" cy="511293"/>
          </a:xfrm>
        </p:spPr>
        <p:txBody>
          <a:bodyPr>
            <a:noAutofit/>
          </a:bodyPr>
          <a:lstStyle>
            <a:lvl1pPr marL="0" indent="0">
              <a:buNone/>
              <a:defRPr sz="788">
                <a:solidFill>
                  <a:schemeClr val="bg1">
                    <a:lumMod val="50000"/>
                  </a:schemeClr>
                </a:solidFill>
              </a:defRPr>
            </a:lvl1pPr>
          </a:lstStyle>
          <a:p>
            <a:r>
              <a:rPr lang="en-US" dirty="0"/>
              <a:t>Click to add logo</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014002A-CF14-41E0-9D3A-B227D22D5DC1}" type="datetime9">
              <a:rPr lang="en-US" smtClean="0"/>
              <a:t>11/16/2021 8:01:59 PM</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9" name="Picture Placeholder 9">
            <a:extLst>
              <a:ext uri="{FF2B5EF4-FFF2-40B4-BE49-F238E27FC236}">
                <a16:creationId xmlns:a16="http://schemas.microsoft.com/office/drawing/2014/main" id="{6E537A51-93E5-4A33-A30C-A1ABDBE1842D}"/>
              </a:ext>
            </a:extLst>
          </p:cNvPr>
          <p:cNvSpPr>
            <a:spLocks noGrp="1"/>
          </p:cNvSpPr>
          <p:nvPr>
            <p:ph type="pic" sz="quarter" idx="13" hasCustomPrompt="1"/>
          </p:nvPr>
        </p:nvSpPr>
        <p:spPr>
          <a:xfrm>
            <a:off x="251175" y="5681499"/>
            <a:ext cx="770467" cy="914400"/>
          </a:xfrm>
        </p:spPr>
        <p:txBody>
          <a:bodyPr>
            <a:noAutofit/>
          </a:bodyPr>
          <a:lstStyle>
            <a:lvl1pPr marL="0" indent="0">
              <a:buNone/>
              <a:defRPr sz="788">
                <a:solidFill>
                  <a:schemeClr val="bg1">
                    <a:lumMod val="50000"/>
                  </a:schemeClr>
                </a:solidFill>
              </a:defRPr>
            </a:lvl1pPr>
          </a:lstStyle>
          <a:p>
            <a:r>
              <a:rPr lang="en-US" dirty="0"/>
              <a:t>Click to add Presenter Photo</a:t>
            </a:r>
          </a:p>
        </p:txBody>
      </p:sp>
      <p:sp>
        <p:nvSpPr>
          <p:cNvPr id="10" name="Picture Placeholder 9">
            <a:extLst>
              <a:ext uri="{FF2B5EF4-FFF2-40B4-BE49-F238E27FC236}">
                <a16:creationId xmlns:a16="http://schemas.microsoft.com/office/drawing/2014/main" id="{86C967C7-6CE4-46B2-804B-B59D271138B7}"/>
              </a:ext>
            </a:extLst>
          </p:cNvPr>
          <p:cNvSpPr>
            <a:spLocks noGrp="1"/>
          </p:cNvSpPr>
          <p:nvPr>
            <p:ph type="pic" sz="quarter" idx="14" hasCustomPrompt="1"/>
          </p:nvPr>
        </p:nvSpPr>
        <p:spPr>
          <a:xfrm>
            <a:off x="8124340" y="5900198"/>
            <a:ext cx="378152" cy="511293"/>
          </a:xfrm>
        </p:spPr>
        <p:txBody>
          <a:bodyPr>
            <a:noAutofit/>
          </a:bodyPr>
          <a:lstStyle>
            <a:lvl1pPr marL="0" indent="0">
              <a:buNone/>
              <a:defRPr sz="788">
                <a:solidFill>
                  <a:schemeClr val="bg1">
                    <a:lumMod val="50000"/>
                  </a:schemeClr>
                </a:solidFill>
              </a:defRPr>
            </a:lvl1pPr>
          </a:lstStyle>
          <a:p>
            <a:r>
              <a:rPr lang="en-US" dirty="0"/>
              <a:t>Click to add logo</a:t>
            </a:r>
          </a:p>
        </p:txBody>
      </p:sp>
      <p:sp>
        <p:nvSpPr>
          <p:cNvPr id="11" name="Rectangle 10">
            <a:extLst>
              <a:ext uri="{FF2B5EF4-FFF2-40B4-BE49-F238E27FC236}">
                <a16:creationId xmlns:a16="http://schemas.microsoft.com/office/drawing/2014/main" id="{D1D1FA29-4768-4E60-A6D7-D432703E8E04}"/>
              </a:ext>
            </a:extLst>
          </p:cNvPr>
          <p:cNvSpPr>
            <a:spLocks noChangeAspect="1"/>
          </p:cNvSpPr>
          <p:nvPr userDrawn="1"/>
        </p:nvSpPr>
        <p:spPr>
          <a:xfrm>
            <a:off x="448093" y="599725"/>
            <a:ext cx="8243624" cy="8357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a:extLst>
              <a:ext uri="{FF2B5EF4-FFF2-40B4-BE49-F238E27FC236}">
                <a16:creationId xmlns:a16="http://schemas.microsoft.com/office/drawing/2014/main" id="{70ECD76F-89E0-4FB1-A1F5-F9C9E494EAF3}"/>
              </a:ext>
            </a:extLst>
          </p:cNvPr>
          <p:cNvSpPr>
            <a:spLocks noGrp="1"/>
          </p:cNvSpPr>
          <p:nvPr>
            <p:ph type="title"/>
          </p:nvPr>
        </p:nvSpPr>
        <p:spPr>
          <a:xfrm>
            <a:off x="581192" y="687474"/>
            <a:ext cx="7579582" cy="630049"/>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2615A1-9E26-4EA6-9D8B-B4D818EA55AD}" type="datetime9">
              <a:rPr lang="en-US" smtClean="0"/>
              <a:t>11/16/2021 8:01:59 PM</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Picture Placeholder 9">
            <a:extLst>
              <a:ext uri="{FF2B5EF4-FFF2-40B4-BE49-F238E27FC236}">
                <a16:creationId xmlns:a16="http://schemas.microsoft.com/office/drawing/2014/main" id="{0D165EC4-2C00-48CD-B2A1-12555C9EA0ED}"/>
              </a:ext>
            </a:extLst>
          </p:cNvPr>
          <p:cNvSpPr>
            <a:spLocks noGrp="1"/>
          </p:cNvSpPr>
          <p:nvPr>
            <p:ph type="pic" sz="quarter" idx="13" hasCustomPrompt="1"/>
          </p:nvPr>
        </p:nvSpPr>
        <p:spPr>
          <a:xfrm>
            <a:off x="251175" y="5681499"/>
            <a:ext cx="770467" cy="914400"/>
          </a:xfrm>
        </p:spPr>
        <p:txBody>
          <a:bodyPr>
            <a:noAutofit/>
          </a:bodyPr>
          <a:lstStyle>
            <a:lvl1pPr marL="0" indent="0">
              <a:buNone/>
              <a:defRPr sz="788">
                <a:solidFill>
                  <a:schemeClr val="bg1">
                    <a:lumMod val="50000"/>
                  </a:schemeClr>
                </a:solidFill>
              </a:defRPr>
            </a:lvl1pPr>
          </a:lstStyle>
          <a:p>
            <a:r>
              <a:rPr lang="en-US" dirty="0"/>
              <a:t>Click to add Presenter Photo</a:t>
            </a:r>
          </a:p>
        </p:txBody>
      </p:sp>
      <p:sp>
        <p:nvSpPr>
          <p:cNvPr id="6" name="Picture Placeholder 9">
            <a:extLst>
              <a:ext uri="{FF2B5EF4-FFF2-40B4-BE49-F238E27FC236}">
                <a16:creationId xmlns:a16="http://schemas.microsoft.com/office/drawing/2014/main" id="{BCE72FD7-7235-43F1-835C-35F26640CB3C}"/>
              </a:ext>
            </a:extLst>
          </p:cNvPr>
          <p:cNvSpPr>
            <a:spLocks noGrp="1"/>
          </p:cNvSpPr>
          <p:nvPr>
            <p:ph type="pic" sz="quarter" idx="14" hasCustomPrompt="1"/>
          </p:nvPr>
        </p:nvSpPr>
        <p:spPr>
          <a:xfrm>
            <a:off x="8124340" y="5900198"/>
            <a:ext cx="378152" cy="511293"/>
          </a:xfrm>
        </p:spPr>
        <p:txBody>
          <a:bodyPr>
            <a:noAutofit/>
          </a:bodyPr>
          <a:lstStyle>
            <a:lvl1pPr marL="0" indent="0">
              <a:buNone/>
              <a:defRPr sz="788">
                <a:solidFill>
                  <a:schemeClr val="bg1">
                    <a:lumMod val="50000"/>
                  </a:schemeClr>
                </a:solidFill>
              </a:defRPr>
            </a:lvl1pPr>
          </a:lstStyle>
          <a:p>
            <a:r>
              <a:rPr lang="en-US" dirty="0"/>
              <a:t>Click to add logo</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335863" y="5141973"/>
            <a:ext cx="847365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5262296"/>
            <a:ext cx="3682084" cy="689514"/>
          </a:xfrm>
        </p:spPr>
        <p:txBody>
          <a:bodyPr anchor="ctr"/>
          <a:lstStyle>
            <a:lvl1pPr algn="l">
              <a:defRPr sz="15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335862" y="601200"/>
            <a:ext cx="8469630" cy="4204800"/>
          </a:xfrm>
        </p:spPr>
        <p:txBody>
          <a:bodyPr anchor="ctr">
            <a:normAutofit/>
          </a:bodyPr>
          <a:lstStyle>
            <a:lvl1pPr>
              <a:defRPr sz="1500">
                <a:solidFill>
                  <a:schemeClr val="tx2"/>
                </a:solidFill>
              </a:defRPr>
            </a:lvl1pPr>
            <a:lvl2pPr>
              <a:defRPr sz="1350">
                <a:solidFill>
                  <a:schemeClr val="tx2"/>
                </a:solidFill>
              </a:defRPr>
            </a:lvl2pPr>
            <a:lvl3pPr>
              <a:defRPr sz="1200">
                <a:solidFill>
                  <a:schemeClr val="tx2"/>
                </a:solidFill>
              </a:defRPr>
            </a:lvl3pPr>
            <a:lvl4pPr>
              <a:defRPr sz="1050">
                <a:solidFill>
                  <a:schemeClr val="tx2"/>
                </a:solidFill>
              </a:defRPr>
            </a:lvl4pPr>
            <a:lvl5pPr>
              <a:defRPr sz="1050">
                <a:solidFill>
                  <a:schemeClr val="tx2"/>
                </a:solidFill>
              </a:defRPr>
            </a:lvl5pPr>
            <a:lvl6pPr>
              <a:defRPr sz="1050">
                <a:solidFill>
                  <a:schemeClr val="tx2"/>
                </a:solidFill>
              </a:defRPr>
            </a:lvl6pPr>
            <a:lvl7pPr>
              <a:defRPr sz="1050">
                <a:solidFill>
                  <a:schemeClr val="tx2"/>
                </a:solidFill>
              </a:defRPr>
            </a:lvl7pPr>
            <a:lvl8pPr>
              <a:defRPr sz="1050">
                <a:solidFill>
                  <a:schemeClr val="tx2"/>
                </a:solidFill>
              </a:defRPr>
            </a:lvl8pPr>
            <a:lvl9pPr>
              <a:defRPr sz="105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8" y="5262297"/>
            <a:ext cx="4402490" cy="689515"/>
          </a:xfrm>
        </p:spPr>
        <p:txBody>
          <a:bodyPr anchor="ctr">
            <a:normAutofit/>
          </a:bodyPr>
          <a:lstStyle>
            <a:lvl1pPr marL="0" indent="0" algn="r">
              <a:buNone/>
              <a:defRPr sz="825">
                <a:solidFill>
                  <a:schemeClr val="bg1"/>
                </a:solidFill>
              </a:defRPr>
            </a:lvl1pPr>
            <a:lvl2pPr marL="342900" indent="0">
              <a:buNone/>
              <a:defRPr sz="825"/>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F6959D04-DB06-449D-88EF-22FDF65F61A3}" type="datetime9">
              <a:rPr lang="en-US" smtClean="0"/>
              <a:t>11/16/2021 8:01:59 PM</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
        <p:nvSpPr>
          <p:cNvPr id="10" name="Picture Placeholder 9">
            <a:extLst>
              <a:ext uri="{FF2B5EF4-FFF2-40B4-BE49-F238E27FC236}">
                <a16:creationId xmlns:a16="http://schemas.microsoft.com/office/drawing/2014/main" id="{FA4FFB8C-88C5-469B-BBE5-2F9578EB3B2E}"/>
              </a:ext>
            </a:extLst>
          </p:cNvPr>
          <p:cNvSpPr>
            <a:spLocks noGrp="1"/>
          </p:cNvSpPr>
          <p:nvPr>
            <p:ph type="pic" sz="quarter" idx="13" hasCustomPrompt="1"/>
          </p:nvPr>
        </p:nvSpPr>
        <p:spPr>
          <a:xfrm>
            <a:off x="251175" y="5681499"/>
            <a:ext cx="770467" cy="914400"/>
          </a:xfrm>
        </p:spPr>
        <p:txBody>
          <a:bodyPr>
            <a:noAutofit/>
          </a:bodyPr>
          <a:lstStyle>
            <a:lvl1pPr marL="0" indent="0">
              <a:buNone/>
              <a:defRPr sz="788">
                <a:solidFill>
                  <a:schemeClr val="bg1">
                    <a:lumMod val="50000"/>
                  </a:schemeClr>
                </a:solidFill>
              </a:defRPr>
            </a:lvl1pPr>
          </a:lstStyle>
          <a:p>
            <a:r>
              <a:rPr lang="en-US" dirty="0"/>
              <a:t>Click to add Presenter Photo</a:t>
            </a:r>
          </a:p>
        </p:txBody>
      </p:sp>
      <p:sp>
        <p:nvSpPr>
          <p:cNvPr id="11" name="Picture Placeholder 9">
            <a:extLst>
              <a:ext uri="{FF2B5EF4-FFF2-40B4-BE49-F238E27FC236}">
                <a16:creationId xmlns:a16="http://schemas.microsoft.com/office/drawing/2014/main" id="{0B06A6D8-59B6-48EF-97A3-580C263862AD}"/>
              </a:ext>
            </a:extLst>
          </p:cNvPr>
          <p:cNvSpPr>
            <a:spLocks noGrp="1"/>
          </p:cNvSpPr>
          <p:nvPr>
            <p:ph type="pic" sz="quarter" idx="14" hasCustomPrompt="1"/>
          </p:nvPr>
        </p:nvSpPr>
        <p:spPr>
          <a:xfrm>
            <a:off x="8124340" y="5900198"/>
            <a:ext cx="378152" cy="511293"/>
          </a:xfrm>
        </p:spPr>
        <p:txBody>
          <a:bodyPr>
            <a:noAutofit/>
          </a:bodyPr>
          <a:lstStyle>
            <a:lvl1pPr marL="0" indent="0">
              <a:buNone/>
              <a:defRPr sz="788">
                <a:solidFill>
                  <a:schemeClr val="bg1">
                    <a:lumMod val="50000"/>
                  </a:schemeClr>
                </a:solidFill>
              </a:defRPr>
            </a:lvl1pPr>
          </a:lstStyle>
          <a:p>
            <a:r>
              <a:rPr lang="en-US" dirty="0"/>
              <a:t>Click to add logo</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895" y="4693389"/>
            <a:ext cx="8272212" cy="566738"/>
          </a:xfrm>
        </p:spPr>
        <p:txBody>
          <a:bodyPr anchor="b">
            <a:normAutofit/>
          </a:bodyPr>
          <a:lstStyle>
            <a:lvl1pPr algn="l">
              <a:defRPr sz="18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35863" y="599725"/>
            <a:ext cx="8468144" cy="3557252"/>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435894" y="5260128"/>
            <a:ext cx="8272213" cy="598671"/>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DD3C40E4-7B10-490B-A735-DEBF7B8C22B1}" type="datetime9">
              <a:rPr lang="en-US" smtClean="0"/>
              <a:t>11/16/2021 8:01:59 PM</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Picture Placeholder 9">
            <a:extLst>
              <a:ext uri="{FF2B5EF4-FFF2-40B4-BE49-F238E27FC236}">
                <a16:creationId xmlns:a16="http://schemas.microsoft.com/office/drawing/2014/main" id="{27769484-71D0-4024-B237-583943195596}"/>
              </a:ext>
            </a:extLst>
          </p:cNvPr>
          <p:cNvSpPr>
            <a:spLocks noGrp="1"/>
          </p:cNvSpPr>
          <p:nvPr>
            <p:ph type="pic" sz="quarter" idx="13" hasCustomPrompt="1"/>
          </p:nvPr>
        </p:nvSpPr>
        <p:spPr>
          <a:xfrm>
            <a:off x="251175" y="5681499"/>
            <a:ext cx="770467" cy="914400"/>
          </a:xfrm>
        </p:spPr>
        <p:txBody>
          <a:bodyPr>
            <a:noAutofit/>
          </a:bodyPr>
          <a:lstStyle>
            <a:lvl1pPr marL="0" indent="0">
              <a:buNone/>
              <a:defRPr sz="788">
                <a:solidFill>
                  <a:schemeClr val="bg1">
                    <a:lumMod val="50000"/>
                  </a:schemeClr>
                </a:solidFill>
              </a:defRPr>
            </a:lvl1pPr>
          </a:lstStyle>
          <a:p>
            <a:r>
              <a:rPr lang="en-US" dirty="0"/>
              <a:t>Click to add Presenter Photo</a:t>
            </a:r>
          </a:p>
        </p:txBody>
      </p:sp>
      <p:sp>
        <p:nvSpPr>
          <p:cNvPr id="9" name="Picture Placeholder 9">
            <a:extLst>
              <a:ext uri="{FF2B5EF4-FFF2-40B4-BE49-F238E27FC236}">
                <a16:creationId xmlns:a16="http://schemas.microsoft.com/office/drawing/2014/main" id="{5C9C32F3-1DF0-4FA3-BD8A-B66513D842BD}"/>
              </a:ext>
            </a:extLst>
          </p:cNvPr>
          <p:cNvSpPr>
            <a:spLocks noGrp="1"/>
          </p:cNvSpPr>
          <p:nvPr>
            <p:ph type="pic" sz="quarter" idx="14" hasCustomPrompt="1"/>
          </p:nvPr>
        </p:nvSpPr>
        <p:spPr>
          <a:xfrm>
            <a:off x="8124340" y="5900198"/>
            <a:ext cx="378152" cy="511293"/>
          </a:xfrm>
        </p:spPr>
        <p:txBody>
          <a:bodyPr>
            <a:noAutofit/>
          </a:bodyPr>
          <a:lstStyle>
            <a:lvl1pPr marL="0" indent="0">
              <a:buNone/>
              <a:defRPr sz="788">
                <a:solidFill>
                  <a:schemeClr val="bg1">
                    <a:lumMod val="50000"/>
                  </a:schemeClr>
                </a:solidFill>
              </a:defRPr>
            </a:lvl1pPr>
          </a:lstStyle>
          <a:p>
            <a:r>
              <a:rPr lang="en-US" dirty="0"/>
              <a:t>Click to add logo</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581192" y="1523259"/>
            <a:ext cx="7989752" cy="4335538"/>
          </a:xfrm>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8B77E-0D65-4F0D-A448-22274F2EF76F}" type="datetime9">
              <a:rPr lang="en-US" smtClean="0"/>
              <a:t>11/16/2021 8:01:59 PM</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0" name="Picture Placeholder 9">
            <a:extLst>
              <a:ext uri="{FF2B5EF4-FFF2-40B4-BE49-F238E27FC236}">
                <a16:creationId xmlns:a16="http://schemas.microsoft.com/office/drawing/2014/main" id="{982CC4F0-86ED-48D1-9558-7307A0C81BD5}"/>
              </a:ext>
            </a:extLst>
          </p:cNvPr>
          <p:cNvSpPr>
            <a:spLocks noGrp="1"/>
          </p:cNvSpPr>
          <p:nvPr>
            <p:ph type="pic" sz="quarter" idx="13" hasCustomPrompt="1"/>
          </p:nvPr>
        </p:nvSpPr>
        <p:spPr>
          <a:xfrm>
            <a:off x="251175" y="5681499"/>
            <a:ext cx="770467" cy="914400"/>
          </a:xfrm>
        </p:spPr>
        <p:txBody>
          <a:bodyPr>
            <a:noAutofit/>
          </a:bodyPr>
          <a:lstStyle>
            <a:lvl1pPr marL="0" indent="0">
              <a:buNone/>
              <a:defRPr sz="788">
                <a:solidFill>
                  <a:schemeClr val="bg1">
                    <a:lumMod val="50000"/>
                  </a:schemeClr>
                </a:solidFill>
              </a:defRPr>
            </a:lvl1pPr>
          </a:lstStyle>
          <a:p>
            <a:r>
              <a:rPr lang="en-US" dirty="0"/>
              <a:t>Click to add Presenter Photo</a:t>
            </a:r>
          </a:p>
        </p:txBody>
      </p:sp>
      <p:sp>
        <p:nvSpPr>
          <p:cNvPr id="11" name="Picture Placeholder 9">
            <a:extLst>
              <a:ext uri="{FF2B5EF4-FFF2-40B4-BE49-F238E27FC236}">
                <a16:creationId xmlns:a16="http://schemas.microsoft.com/office/drawing/2014/main" id="{8E3E1CD5-CFCA-42EE-9113-0B154D972C8A}"/>
              </a:ext>
            </a:extLst>
          </p:cNvPr>
          <p:cNvSpPr>
            <a:spLocks noGrp="1"/>
          </p:cNvSpPr>
          <p:nvPr>
            <p:ph type="pic" sz="quarter" idx="14" hasCustomPrompt="1"/>
          </p:nvPr>
        </p:nvSpPr>
        <p:spPr>
          <a:xfrm>
            <a:off x="8124340" y="5900198"/>
            <a:ext cx="378152" cy="511293"/>
          </a:xfrm>
        </p:spPr>
        <p:txBody>
          <a:bodyPr>
            <a:noAutofit/>
          </a:bodyPr>
          <a:lstStyle>
            <a:lvl1pPr marL="0" indent="0">
              <a:buNone/>
              <a:defRPr sz="788">
                <a:solidFill>
                  <a:schemeClr val="bg1">
                    <a:lumMod val="50000"/>
                  </a:schemeClr>
                </a:solidFill>
              </a:defRPr>
            </a:lvl1pPr>
          </a:lstStyle>
          <a:p>
            <a:r>
              <a:rPr lang="en-US" dirty="0"/>
              <a:t>Click to add logo</a:t>
            </a:r>
          </a:p>
        </p:txBody>
      </p:sp>
      <p:sp>
        <p:nvSpPr>
          <p:cNvPr id="12" name="Rectangle 11">
            <a:extLst>
              <a:ext uri="{FF2B5EF4-FFF2-40B4-BE49-F238E27FC236}">
                <a16:creationId xmlns:a16="http://schemas.microsoft.com/office/drawing/2014/main" id="{66E8F43A-E827-4977-A0E1-A59D07237096}"/>
              </a:ext>
            </a:extLst>
          </p:cNvPr>
          <p:cNvSpPr>
            <a:spLocks noChangeAspect="1"/>
          </p:cNvSpPr>
          <p:nvPr userDrawn="1"/>
        </p:nvSpPr>
        <p:spPr>
          <a:xfrm>
            <a:off x="448093" y="599725"/>
            <a:ext cx="8243624" cy="8357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Title 1">
            <a:extLst>
              <a:ext uri="{FF2B5EF4-FFF2-40B4-BE49-F238E27FC236}">
                <a16:creationId xmlns:a16="http://schemas.microsoft.com/office/drawing/2014/main" id="{94554E60-40A6-46E8-BD15-27BDC40B01C5}"/>
              </a:ext>
            </a:extLst>
          </p:cNvPr>
          <p:cNvSpPr>
            <a:spLocks noGrp="1"/>
          </p:cNvSpPr>
          <p:nvPr>
            <p:ph type="title"/>
          </p:nvPr>
        </p:nvSpPr>
        <p:spPr>
          <a:xfrm>
            <a:off x="581192" y="687474"/>
            <a:ext cx="7579582" cy="630049"/>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1" y="599725"/>
            <a:ext cx="2180113"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1" y="675727"/>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3" y="675727"/>
            <a:ext cx="592220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8"/>
            <a:ext cx="996106" cy="365125"/>
          </a:xfrm>
        </p:spPr>
        <p:txBody>
          <a:bodyPr/>
          <a:lstStyle>
            <a:lvl1pPr>
              <a:defRPr>
                <a:solidFill>
                  <a:schemeClr val="accent1">
                    <a:lumMod val="75000"/>
                    <a:lumOff val="25000"/>
                  </a:schemeClr>
                </a:solidFill>
              </a:defRPr>
            </a:lvl1pPr>
          </a:lstStyle>
          <a:p>
            <a:fld id="{13B61589-5FEA-4BD5-9E88-03FA9D5565E5}" type="datetime9">
              <a:rPr lang="en-US" smtClean="0"/>
              <a:t>11/16/2021 8:01:59 PM</a:t>
            </a:fld>
            <a:endParaRPr lang="en-US" dirty="0"/>
          </a:p>
        </p:txBody>
      </p:sp>
      <p:sp>
        <p:nvSpPr>
          <p:cNvPr id="5" name="Footer Placeholder 4"/>
          <p:cNvSpPr>
            <a:spLocks noGrp="1"/>
          </p:cNvSpPr>
          <p:nvPr>
            <p:ph type="ftr" sz="quarter" idx="11"/>
          </p:nvPr>
        </p:nvSpPr>
        <p:spPr>
          <a:xfrm>
            <a:off x="581193" y="5951812"/>
            <a:ext cx="5922209" cy="365125"/>
          </a:xfrm>
        </p:spPr>
        <p:txBody>
          <a:bodyPr/>
          <a:lstStyle/>
          <a:p>
            <a:endParaRPr lang="en-US" dirty="0"/>
          </a:p>
        </p:txBody>
      </p:sp>
      <p:sp>
        <p:nvSpPr>
          <p:cNvPr id="6" name="Slide Number Placeholder 5"/>
          <p:cNvSpPr>
            <a:spLocks noGrp="1"/>
          </p:cNvSpPr>
          <p:nvPr>
            <p:ph type="sldNum" sz="quarter" idx="12"/>
          </p:nvPr>
        </p:nvSpPr>
        <p:spPr>
          <a:xfrm>
            <a:off x="7834962" y="5956138"/>
            <a:ext cx="873146"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
        <p:nvSpPr>
          <p:cNvPr id="8" name="Picture Placeholder 9">
            <a:extLst>
              <a:ext uri="{FF2B5EF4-FFF2-40B4-BE49-F238E27FC236}">
                <a16:creationId xmlns:a16="http://schemas.microsoft.com/office/drawing/2014/main" id="{B48ED5C0-EC13-437C-B526-EF7919E97CE6}"/>
              </a:ext>
            </a:extLst>
          </p:cNvPr>
          <p:cNvSpPr>
            <a:spLocks noGrp="1"/>
          </p:cNvSpPr>
          <p:nvPr>
            <p:ph type="pic" sz="quarter" idx="13" hasCustomPrompt="1"/>
          </p:nvPr>
        </p:nvSpPr>
        <p:spPr>
          <a:xfrm>
            <a:off x="251176" y="5681499"/>
            <a:ext cx="760300" cy="914400"/>
          </a:xfrm>
        </p:spPr>
        <p:txBody>
          <a:bodyPr>
            <a:noAutofit/>
          </a:bodyPr>
          <a:lstStyle>
            <a:lvl1pPr marL="0" indent="0">
              <a:buNone/>
              <a:defRPr sz="788">
                <a:solidFill>
                  <a:schemeClr val="bg1">
                    <a:lumMod val="50000"/>
                  </a:schemeClr>
                </a:solidFill>
              </a:defRPr>
            </a:lvl1pPr>
          </a:lstStyle>
          <a:p>
            <a:r>
              <a:rPr lang="en-US" dirty="0"/>
              <a:t>Click to add Presenter Photo</a:t>
            </a:r>
          </a:p>
        </p:txBody>
      </p:sp>
      <p:sp>
        <p:nvSpPr>
          <p:cNvPr id="9" name="Picture Placeholder 9">
            <a:extLst>
              <a:ext uri="{FF2B5EF4-FFF2-40B4-BE49-F238E27FC236}">
                <a16:creationId xmlns:a16="http://schemas.microsoft.com/office/drawing/2014/main" id="{91A95823-A39A-4BD7-9037-1A11F0730446}"/>
              </a:ext>
            </a:extLst>
          </p:cNvPr>
          <p:cNvSpPr>
            <a:spLocks noGrp="1"/>
          </p:cNvSpPr>
          <p:nvPr>
            <p:ph type="pic" sz="quarter" idx="14" hasCustomPrompt="1"/>
          </p:nvPr>
        </p:nvSpPr>
        <p:spPr>
          <a:xfrm>
            <a:off x="6152928" y="5900198"/>
            <a:ext cx="378152" cy="511293"/>
          </a:xfrm>
        </p:spPr>
        <p:txBody>
          <a:bodyPr>
            <a:noAutofit/>
          </a:bodyPr>
          <a:lstStyle>
            <a:lvl1pPr marL="0" indent="0">
              <a:buNone/>
              <a:defRPr sz="788">
                <a:solidFill>
                  <a:schemeClr val="bg1">
                    <a:lumMod val="50000"/>
                  </a:schemeClr>
                </a:solidFill>
              </a:defRPr>
            </a:lvl1pPr>
          </a:lstStyle>
          <a:p>
            <a:r>
              <a:rPr lang="en-US" dirty="0"/>
              <a:t>Click to add logo</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3" y="599725"/>
            <a:ext cx="8243624" cy="8357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687474"/>
            <a:ext cx="7579582" cy="630049"/>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581192" y="1616271"/>
            <a:ext cx="7989752" cy="43355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C5FBE3-22A5-44C1-BECD-AED1140F9AC9}" type="datetime9">
              <a:rPr lang="en-US" smtClean="0"/>
              <a:t>11/16/2021 8:01:59 PM</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Picture Placeholder 9">
            <a:extLst>
              <a:ext uri="{FF2B5EF4-FFF2-40B4-BE49-F238E27FC236}">
                <a16:creationId xmlns:a16="http://schemas.microsoft.com/office/drawing/2014/main" id="{A5A75BB0-413D-4F15-A1A8-96425951F208}"/>
              </a:ext>
            </a:extLst>
          </p:cNvPr>
          <p:cNvSpPr>
            <a:spLocks noGrp="1"/>
          </p:cNvSpPr>
          <p:nvPr>
            <p:ph type="pic" sz="quarter" idx="13" hasCustomPrompt="1"/>
          </p:nvPr>
        </p:nvSpPr>
        <p:spPr>
          <a:xfrm>
            <a:off x="251175" y="5681499"/>
            <a:ext cx="762329" cy="914400"/>
          </a:xfrm>
        </p:spPr>
        <p:txBody>
          <a:bodyPr>
            <a:noAutofit/>
          </a:bodyPr>
          <a:lstStyle>
            <a:lvl1pPr marL="0" indent="0">
              <a:buNone/>
              <a:defRPr sz="788">
                <a:solidFill>
                  <a:schemeClr val="bg1">
                    <a:lumMod val="50000"/>
                  </a:schemeClr>
                </a:solidFill>
              </a:defRPr>
            </a:lvl1pPr>
          </a:lstStyle>
          <a:p>
            <a:r>
              <a:rPr lang="en-US" dirty="0"/>
              <a:t>Click to add Presenter Photo</a:t>
            </a:r>
          </a:p>
        </p:txBody>
      </p:sp>
    </p:spTree>
    <p:extLst>
      <p:ext uri="{BB962C8B-B14F-4D97-AF65-F5344CB8AC3E}">
        <p14:creationId xmlns:p14="http://schemas.microsoft.com/office/powerpoint/2010/main" val="1903549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565058"/>
            <a:ext cx="8238707" cy="83574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ACEBB57C-3EE2-49B6-A8B0-CDF72F807241}" type="datetime9">
              <a:rPr lang="en-US" smtClean="0"/>
              <a:t>11/16/2021 8:01:59 PM</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
        <p:nvSpPr>
          <p:cNvPr id="9" name="Picture Placeholder 9">
            <a:extLst>
              <a:ext uri="{FF2B5EF4-FFF2-40B4-BE49-F238E27FC236}">
                <a16:creationId xmlns:a16="http://schemas.microsoft.com/office/drawing/2014/main" id="{18C50BD2-D693-4B76-839B-C2E20D3C1DA3}"/>
              </a:ext>
            </a:extLst>
          </p:cNvPr>
          <p:cNvSpPr>
            <a:spLocks noGrp="1"/>
          </p:cNvSpPr>
          <p:nvPr>
            <p:ph type="pic" sz="quarter" idx="13" hasCustomPrompt="1"/>
          </p:nvPr>
        </p:nvSpPr>
        <p:spPr>
          <a:xfrm>
            <a:off x="251175" y="5681499"/>
            <a:ext cx="762329" cy="914400"/>
          </a:xfrm>
        </p:spPr>
        <p:txBody>
          <a:bodyPr>
            <a:noAutofit/>
          </a:bodyPr>
          <a:lstStyle>
            <a:lvl1pPr marL="0" indent="0">
              <a:buNone/>
              <a:defRPr sz="788">
                <a:solidFill>
                  <a:schemeClr val="bg1">
                    <a:lumMod val="50000"/>
                  </a:schemeClr>
                </a:solidFill>
              </a:defRPr>
            </a:lvl1pPr>
          </a:lstStyle>
          <a:p>
            <a:r>
              <a:rPr lang="en-US" dirty="0"/>
              <a:t>Click to add Presenter Photo</a:t>
            </a:r>
          </a:p>
        </p:txBody>
      </p:sp>
    </p:spTree>
    <p:extLst>
      <p:ext uri="{BB962C8B-B14F-4D97-AF65-F5344CB8AC3E}">
        <p14:creationId xmlns:p14="http://schemas.microsoft.com/office/powerpoint/2010/main" val="2674728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81192" y="1523260"/>
            <a:ext cx="3899527" cy="433779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2" y="1523259"/>
            <a:ext cx="3907662" cy="433779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FBA3CF2-27F6-4367-9190-5CBAA7D66632}" type="datetime9">
              <a:rPr lang="en-US" smtClean="0"/>
              <a:t>11/16/2021 8:01:59 PM</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9" name="Picture Placeholder 9">
            <a:extLst>
              <a:ext uri="{FF2B5EF4-FFF2-40B4-BE49-F238E27FC236}">
                <a16:creationId xmlns:a16="http://schemas.microsoft.com/office/drawing/2014/main" id="{16ABAE74-18AB-4788-A9D2-A68293AFDA64}"/>
              </a:ext>
            </a:extLst>
          </p:cNvPr>
          <p:cNvSpPr>
            <a:spLocks noGrp="1"/>
          </p:cNvSpPr>
          <p:nvPr>
            <p:ph type="pic" sz="quarter" idx="13" hasCustomPrompt="1"/>
          </p:nvPr>
        </p:nvSpPr>
        <p:spPr>
          <a:xfrm>
            <a:off x="251175" y="5681499"/>
            <a:ext cx="762329" cy="914400"/>
          </a:xfrm>
        </p:spPr>
        <p:txBody>
          <a:bodyPr>
            <a:noAutofit/>
          </a:bodyPr>
          <a:lstStyle>
            <a:lvl1pPr marL="0" indent="0">
              <a:buNone/>
              <a:defRPr sz="788">
                <a:solidFill>
                  <a:schemeClr val="bg1">
                    <a:lumMod val="50000"/>
                  </a:schemeClr>
                </a:solidFill>
              </a:defRPr>
            </a:lvl1pPr>
          </a:lstStyle>
          <a:p>
            <a:r>
              <a:rPr lang="en-US" dirty="0"/>
              <a:t>Click to add Presenter Photo</a:t>
            </a:r>
          </a:p>
        </p:txBody>
      </p:sp>
      <p:sp>
        <p:nvSpPr>
          <p:cNvPr id="10" name="Rectangle 9">
            <a:extLst>
              <a:ext uri="{FF2B5EF4-FFF2-40B4-BE49-F238E27FC236}">
                <a16:creationId xmlns:a16="http://schemas.microsoft.com/office/drawing/2014/main" id="{2FD1BBA3-9CE9-49A9-85F2-D4CC59C4D783}"/>
              </a:ext>
            </a:extLst>
          </p:cNvPr>
          <p:cNvSpPr>
            <a:spLocks noChangeAspect="1"/>
          </p:cNvSpPr>
          <p:nvPr userDrawn="1"/>
        </p:nvSpPr>
        <p:spPr>
          <a:xfrm>
            <a:off x="448093" y="599725"/>
            <a:ext cx="8243624" cy="8357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Title 1">
            <a:extLst>
              <a:ext uri="{FF2B5EF4-FFF2-40B4-BE49-F238E27FC236}">
                <a16:creationId xmlns:a16="http://schemas.microsoft.com/office/drawing/2014/main" id="{EF83AA0A-6A4C-496D-8AAE-B2357AD9E370}"/>
              </a:ext>
            </a:extLst>
          </p:cNvPr>
          <p:cNvSpPr>
            <a:spLocks noGrp="1"/>
          </p:cNvSpPr>
          <p:nvPr>
            <p:ph type="title"/>
          </p:nvPr>
        </p:nvSpPr>
        <p:spPr>
          <a:xfrm>
            <a:off x="581192" y="687474"/>
            <a:ext cx="7579582" cy="630049"/>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072504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87219" y="1539745"/>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81192" y="2220243"/>
            <a:ext cx="3899527" cy="3640808"/>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969308" y="1539745"/>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63282" y="2220243"/>
            <a:ext cx="3907662" cy="3640808"/>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22A5740-FE4F-4AFC-8F73-3AEAA9BFAC1E}" type="datetime9">
              <a:rPr lang="en-US" smtClean="0"/>
              <a:t>11/16/2021 8:01:59 PM</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Picture Placeholder 9">
            <a:extLst>
              <a:ext uri="{FF2B5EF4-FFF2-40B4-BE49-F238E27FC236}">
                <a16:creationId xmlns:a16="http://schemas.microsoft.com/office/drawing/2014/main" id="{B9FF31F1-188B-434A-9752-B504C1706976}"/>
              </a:ext>
            </a:extLst>
          </p:cNvPr>
          <p:cNvSpPr>
            <a:spLocks noGrp="1"/>
          </p:cNvSpPr>
          <p:nvPr>
            <p:ph type="pic" sz="quarter" idx="13" hasCustomPrompt="1"/>
          </p:nvPr>
        </p:nvSpPr>
        <p:spPr>
          <a:xfrm>
            <a:off x="251175" y="5681499"/>
            <a:ext cx="762329" cy="914400"/>
          </a:xfrm>
        </p:spPr>
        <p:txBody>
          <a:bodyPr>
            <a:noAutofit/>
          </a:bodyPr>
          <a:lstStyle>
            <a:lvl1pPr marL="0" indent="0">
              <a:buNone/>
              <a:defRPr sz="788">
                <a:solidFill>
                  <a:schemeClr val="bg1">
                    <a:lumMod val="50000"/>
                  </a:schemeClr>
                </a:solidFill>
              </a:defRPr>
            </a:lvl1pPr>
          </a:lstStyle>
          <a:p>
            <a:r>
              <a:rPr lang="en-US" dirty="0"/>
              <a:t>Click to add Presenter Photo</a:t>
            </a:r>
          </a:p>
        </p:txBody>
      </p:sp>
      <p:sp>
        <p:nvSpPr>
          <p:cNvPr id="12" name="Rectangle 11">
            <a:extLst>
              <a:ext uri="{FF2B5EF4-FFF2-40B4-BE49-F238E27FC236}">
                <a16:creationId xmlns:a16="http://schemas.microsoft.com/office/drawing/2014/main" id="{84E29D9E-8ECB-48A5-9D5C-5B27EB79AB20}"/>
              </a:ext>
            </a:extLst>
          </p:cNvPr>
          <p:cNvSpPr>
            <a:spLocks noChangeAspect="1"/>
          </p:cNvSpPr>
          <p:nvPr userDrawn="1"/>
        </p:nvSpPr>
        <p:spPr>
          <a:xfrm>
            <a:off x="448093" y="599725"/>
            <a:ext cx="8243624" cy="8357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Title 1">
            <a:extLst>
              <a:ext uri="{FF2B5EF4-FFF2-40B4-BE49-F238E27FC236}">
                <a16:creationId xmlns:a16="http://schemas.microsoft.com/office/drawing/2014/main" id="{71345CE4-7F4F-45F5-80A4-11AF16253592}"/>
              </a:ext>
            </a:extLst>
          </p:cNvPr>
          <p:cNvSpPr>
            <a:spLocks noGrp="1"/>
          </p:cNvSpPr>
          <p:nvPr>
            <p:ph type="title"/>
          </p:nvPr>
        </p:nvSpPr>
        <p:spPr>
          <a:xfrm>
            <a:off x="581192" y="687474"/>
            <a:ext cx="7579582" cy="630049"/>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999398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1C1A7E0-6034-4DF7-835A-414B0F674D3A}" type="datetime9">
              <a:rPr lang="en-US" smtClean="0"/>
              <a:t>11/16/2021 8:01:59 PM</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Picture Placeholder 9">
            <a:extLst>
              <a:ext uri="{FF2B5EF4-FFF2-40B4-BE49-F238E27FC236}">
                <a16:creationId xmlns:a16="http://schemas.microsoft.com/office/drawing/2014/main" id="{78F32D63-4028-48AE-9C6D-CFE0636D8924}"/>
              </a:ext>
            </a:extLst>
          </p:cNvPr>
          <p:cNvSpPr>
            <a:spLocks noGrp="1"/>
          </p:cNvSpPr>
          <p:nvPr>
            <p:ph type="pic" sz="quarter" idx="13" hasCustomPrompt="1"/>
          </p:nvPr>
        </p:nvSpPr>
        <p:spPr>
          <a:xfrm>
            <a:off x="251175" y="5681499"/>
            <a:ext cx="762329" cy="914400"/>
          </a:xfrm>
        </p:spPr>
        <p:txBody>
          <a:bodyPr>
            <a:noAutofit/>
          </a:bodyPr>
          <a:lstStyle>
            <a:lvl1pPr marL="0" indent="0">
              <a:buNone/>
              <a:defRPr sz="788">
                <a:solidFill>
                  <a:schemeClr val="bg1">
                    <a:lumMod val="50000"/>
                  </a:schemeClr>
                </a:solidFill>
              </a:defRPr>
            </a:lvl1pPr>
          </a:lstStyle>
          <a:p>
            <a:r>
              <a:rPr lang="en-US" dirty="0"/>
              <a:t>Click to add Presenter Photo</a:t>
            </a:r>
          </a:p>
        </p:txBody>
      </p:sp>
      <p:sp>
        <p:nvSpPr>
          <p:cNvPr id="8" name="Rectangle 7">
            <a:extLst>
              <a:ext uri="{FF2B5EF4-FFF2-40B4-BE49-F238E27FC236}">
                <a16:creationId xmlns:a16="http://schemas.microsoft.com/office/drawing/2014/main" id="{16A5B7A0-A98C-4DF5-B8D3-01AD938FA37E}"/>
              </a:ext>
            </a:extLst>
          </p:cNvPr>
          <p:cNvSpPr>
            <a:spLocks noChangeAspect="1"/>
          </p:cNvSpPr>
          <p:nvPr userDrawn="1"/>
        </p:nvSpPr>
        <p:spPr>
          <a:xfrm>
            <a:off x="448093" y="599725"/>
            <a:ext cx="8243624" cy="8357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a:extLst>
              <a:ext uri="{FF2B5EF4-FFF2-40B4-BE49-F238E27FC236}">
                <a16:creationId xmlns:a16="http://schemas.microsoft.com/office/drawing/2014/main" id="{18FDDBEB-657F-41D9-AAD9-C0B4F145F0FE}"/>
              </a:ext>
            </a:extLst>
          </p:cNvPr>
          <p:cNvSpPr>
            <a:spLocks noGrp="1"/>
          </p:cNvSpPr>
          <p:nvPr>
            <p:ph type="title"/>
          </p:nvPr>
        </p:nvSpPr>
        <p:spPr>
          <a:xfrm>
            <a:off x="581192" y="687474"/>
            <a:ext cx="7579582" cy="630049"/>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244721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A434B1-BBF9-4789-A914-6677BD0FF7ED}" type="datetime9">
              <a:rPr lang="en-US" smtClean="0"/>
              <a:t>11/16/2021 8:01:59 PM</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Picture Placeholder 9">
            <a:extLst>
              <a:ext uri="{FF2B5EF4-FFF2-40B4-BE49-F238E27FC236}">
                <a16:creationId xmlns:a16="http://schemas.microsoft.com/office/drawing/2014/main" id="{B8CD5EE8-7E5B-4ED2-AAFF-162524991B80}"/>
              </a:ext>
            </a:extLst>
          </p:cNvPr>
          <p:cNvSpPr>
            <a:spLocks noGrp="1"/>
          </p:cNvSpPr>
          <p:nvPr>
            <p:ph type="pic" sz="quarter" idx="13" hasCustomPrompt="1"/>
          </p:nvPr>
        </p:nvSpPr>
        <p:spPr>
          <a:xfrm>
            <a:off x="251175" y="5681499"/>
            <a:ext cx="762329" cy="914400"/>
          </a:xfrm>
        </p:spPr>
        <p:txBody>
          <a:bodyPr>
            <a:noAutofit/>
          </a:bodyPr>
          <a:lstStyle>
            <a:lvl1pPr marL="0" indent="0">
              <a:buNone/>
              <a:defRPr sz="788">
                <a:solidFill>
                  <a:schemeClr val="bg1">
                    <a:lumMod val="50000"/>
                  </a:schemeClr>
                </a:solidFill>
              </a:defRPr>
            </a:lvl1pPr>
          </a:lstStyle>
          <a:p>
            <a:r>
              <a:rPr lang="en-US" dirty="0"/>
              <a:t>Click to add Presenter Photo</a:t>
            </a:r>
          </a:p>
        </p:txBody>
      </p:sp>
    </p:spTree>
    <p:extLst>
      <p:ext uri="{BB962C8B-B14F-4D97-AF65-F5344CB8AC3E}">
        <p14:creationId xmlns:p14="http://schemas.microsoft.com/office/powerpoint/2010/main" val="1619337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DB1AC1B4-70C1-45A7-ACCE-EF91F48BB3DE}" type="datetime9">
              <a:rPr lang="en-US" smtClean="0"/>
              <a:t>11/16/2021 8:01:59 PM</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
        <p:nvSpPr>
          <p:cNvPr id="10" name="Picture Placeholder 9">
            <a:extLst>
              <a:ext uri="{FF2B5EF4-FFF2-40B4-BE49-F238E27FC236}">
                <a16:creationId xmlns:a16="http://schemas.microsoft.com/office/drawing/2014/main" id="{31FAC6BA-7464-4C75-A91B-CE998EA13979}"/>
              </a:ext>
            </a:extLst>
          </p:cNvPr>
          <p:cNvSpPr>
            <a:spLocks noGrp="1"/>
          </p:cNvSpPr>
          <p:nvPr>
            <p:ph type="pic" sz="quarter" idx="13" hasCustomPrompt="1"/>
          </p:nvPr>
        </p:nvSpPr>
        <p:spPr>
          <a:xfrm>
            <a:off x="251175" y="5681499"/>
            <a:ext cx="762329" cy="914400"/>
          </a:xfrm>
        </p:spPr>
        <p:txBody>
          <a:bodyPr>
            <a:noAutofit/>
          </a:bodyPr>
          <a:lstStyle>
            <a:lvl1pPr marL="0" indent="0">
              <a:buNone/>
              <a:defRPr sz="788">
                <a:solidFill>
                  <a:schemeClr val="bg1">
                    <a:lumMod val="50000"/>
                  </a:schemeClr>
                </a:solidFill>
              </a:defRPr>
            </a:lvl1pPr>
          </a:lstStyle>
          <a:p>
            <a:r>
              <a:rPr lang="en-US" dirty="0"/>
              <a:t>Click to add Presenter Photo</a:t>
            </a:r>
          </a:p>
        </p:txBody>
      </p:sp>
    </p:spTree>
    <p:extLst>
      <p:ext uri="{BB962C8B-B14F-4D97-AF65-F5344CB8AC3E}">
        <p14:creationId xmlns:p14="http://schemas.microsoft.com/office/powerpoint/2010/main" val="2513318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C70B4F-5E80-4779-AB4E-5A81A3C3F447}" type="datetime9">
              <a:rPr lang="en-US" smtClean="0"/>
              <a:t>11/16/2021 8:01:59 PM</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Picture Placeholder 9">
            <a:extLst>
              <a:ext uri="{FF2B5EF4-FFF2-40B4-BE49-F238E27FC236}">
                <a16:creationId xmlns:a16="http://schemas.microsoft.com/office/drawing/2014/main" id="{C9B07230-655A-460D-B205-2888BE05A863}"/>
              </a:ext>
            </a:extLst>
          </p:cNvPr>
          <p:cNvSpPr>
            <a:spLocks noGrp="1"/>
          </p:cNvSpPr>
          <p:nvPr>
            <p:ph type="pic" sz="quarter" idx="13" hasCustomPrompt="1"/>
          </p:nvPr>
        </p:nvSpPr>
        <p:spPr>
          <a:xfrm>
            <a:off x="251175" y="5681499"/>
            <a:ext cx="762329" cy="914400"/>
          </a:xfrm>
        </p:spPr>
        <p:txBody>
          <a:bodyPr>
            <a:noAutofit/>
          </a:bodyPr>
          <a:lstStyle>
            <a:lvl1pPr marL="0" indent="0">
              <a:buNone/>
              <a:defRPr sz="788">
                <a:solidFill>
                  <a:schemeClr val="bg1">
                    <a:lumMod val="50000"/>
                  </a:schemeClr>
                </a:solidFill>
              </a:defRPr>
            </a:lvl1pPr>
          </a:lstStyle>
          <a:p>
            <a:r>
              <a:rPr lang="en-US" dirty="0"/>
              <a:t>Click to add Presenter Photo</a:t>
            </a:r>
          </a:p>
        </p:txBody>
      </p:sp>
    </p:spTree>
    <p:extLst>
      <p:ext uri="{BB962C8B-B14F-4D97-AF65-F5344CB8AC3E}">
        <p14:creationId xmlns:p14="http://schemas.microsoft.com/office/powerpoint/2010/main" val="4162519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latin typeface="Arial" panose="020B0604020202020204" pitchFamily="34" charset="0"/>
                <a:cs typeface="Arial" panose="020B0604020202020204" pitchFamily="34" charset="0"/>
              </a:defRPr>
            </a:lvl1pPr>
          </a:lstStyle>
          <a:p>
            <a:fld id="{F8CEE78F-E66B-4407-8E81-BBF2C1FACCE0}" type="datetime9">
              <a:rPr lang="en-US" smtClean="0"/>
              <a:t>11/16/2021 8:01:59 PM</a:t>
            </a:fld>
            <a:endParaRPr lang="en-US" dirty="0"/>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latin typeface="Arial" panose="020B0604020202020204" pitchFamily="34" charset="0"/>
                <a:cs typeface="Arial" panose="020B0604020202020204" pitchFamily="34" charset="0"/>
              </a:defRPr>
            </a:lvl1pPr>
          </a:lstStyle>
          <a:p>
            <a:fld id="{D57F1E4F-1CFF-5643-939E-217C01CDF565}" type="slidenum">
              <a:rPr lang="en-US" smtClean="0"/>
              <a:pPr/>
              <a:t>‹#›</a:t>
            </a:fld>
            <a:endParaRPr lang="en-US" dirty="0"/>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12" name="Picture 11">
            <a:extLst>
              <a:ext uri="{FF2B5EF4-FFF2-40B4-BE49-F238E27FC236}">
                <a16:creationId xmlns:a16="http://schemas.microsoft.com/office/drawing/2014/main" id="{25C9CD78-5C7C-4729-969B-090320421C67}"/>
              </a:ext>
            </a:extLst>
          </p:cNvPr>
          <p:cNvPicPr>
            <a:picLocks noChangeAspect="1"/>
          </p:cNvPicPr>
          <p:nvPr userDrawn="1"/>
        </p:nvPicPr>
        <p:blipFill>
          <a:blip r:embed="rId2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903598" y="5960313"/>
            <a:ext cx="346365" cy="348117"/>
          </a:xfrm>
          <a:prstGeom prst="rect">
            <a:avLst/>
          </a:prstGeom>
        </p:spPr>
      </p:pic>
    </p:spTree>
    <p:extLst>
      <p:ext uri="{BB962C8B-B14F-4D97-AF65-F5344CB8AC3E}">
        <p14:creationId xmlns:p14="http://schemas.microsoft.com/office/powerpoint/2010/main" val="7742002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51" r:id="rId12"/>
    <p:sldLayoutId id="2147483654" r:id="rId13"/>
    <p:sldLayoutId id="2147483655" r:id="rId14"/>
    <p:sldLayoutId id="2147483656" r:id="rId15"/>
    <p:sldLayoutId id="2147483657" r:id="rId16"/>
    <p:sldLayoutId id="2147483658" r:id="rId17"/>
    <p:sldLayoutId id="2147483659" r:id="rId18"/>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Arial" panose="020B0604020202020204" pitchFamily="34" charset="0"/>
          <a:ea typeface="+mn-ea"/>
          <a:cs typeface="Arial" panose="020B0604020202020204" pitchFamily="34" charset="0"/>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Arial" panose="020B0604020202020204" pitchFamily="34" charset="0"/>
          <a:ea typeface="+mn-ea"/>
          <a:cs typeface="Arial" panose="020B0604020202020204" pitchFamily="34" charset="0"/>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Arial" panose="020B0604020202020204" pitchFamily="34" charset="0"/>
          <a:ea typeface="+mn-ea"/>
          <a:cs typeface="Arial" panose="020B0604020202020204" pitchFamily="34" charset="0"/>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C5C-F7DD-4A71-9EF6-3848156372FE}"/>
              </a:ext>
            </a:extLst>
          </p:cNvPr>
          <p:cNvSpPr>
            <a:spLocks noGrp="1"/>
          </p:cNvSpPr>
          <p:nvPr>
            <p:ph type="ctrTitle"/>
          </p:nvPr>
        </p:nvSpPr>
        <p:spPr>
          <a:xfrm>
            <a:off x="438317" y="1022350"/>
            <a:ext cx="7989752" cy="1504844"/>
          </a:xfrm>
        </p:spPr>
        <p:txBody>
          <a:bodyPr>
            <a:normAutofit fontScale="90000"/>
          </a:bodyPr>
          <a:lstStyle/>
          <a:p>
            <a:r>
              <a:rPr lang="en-US" dirty="0"/>
              <a:t>Assessment of the </a:t>
            </a:r>
            <a:r>
              <a:rPr lang="en-US" dirty="0" err="1"/>
              <a:t>Yellowfin</a:t>
            </a:r>
            <a:r>
              <a:rPr lang="en-US" dirty="0"/>
              <a:t> sole stock in the </a:t>
            </a:r>
            <a:r>
              <a:rPr lang="en-US" dirty="0" err="1"/>
              <a:t>bering</a:t>
            </a:r>
            <a:r>
              <a:rPr lang="en-US" dirty="0"/>
              <a:t> </a:t>
            </a:r>
            <a:br>
              <a:rPr lang="en-US" dirty="0"/>
            </a:br>
            <a:r>
              <a:rPr lang="en-US" dirty="0"/>
              <a:t>sea and </a:t>
            </a:r>
            <a:r>
              <a:rPr lang="en-US" dirty="0" err="1"/>
              <a:t>aleutian</a:t>
            </a:r>
            <a:r>
              <a:rPr lang="en-US" dirty="0"/>
              <a:t> </a:t>
            </a:r>
            <a:br>
              <a:rPr lang="en-US" dirty="0"/>
            </a:br>
            <a:r>
              <a:rPr lang="en-US" dirty="0"/>
              <a:t>islands</a:t>
            </a:r>
          </a:p>
        </p:txBody>
      </p:sp>
      <p:sp>
        <p:nvSpPr>
          <p:cNvPr id="3" name="Subtitle 2">
            <a:extLst>
              <a:ext uri="{FF2B5EF4-FFF2-40B4-BE49-F238E27FC236}">
                <a16:creationId xmlns:a16="http://schemas.microsoft.com/office/drawing/2014/main" id="{04B1154E-7A69-49EA-A13E-915E0B1A3A7C}"/>
              </a:ext>
            </a:extLst>
          </p:cNvPr>
          <p:cNvSpPr>
            <a:spLocks noGrp="1"/>
          </p:cNvSpPr>
          <p:nvPr>
            <p:ph type="subTitle" idx="1"/>
          </p:nvPr>
        </p:nvSpPr>
        <p:spPr>
          <a:xfrm>
            <a:off x="581192" y="2574819"/>
            <a:ext cx="7989752" cy="590321"/>
          </a:xfrm>
        </p:spPr>
        <p:txBody>
          <a:bodyPr/>
          <a:lstStyle/>
          <a:p>
            <a:r>
              <a:rPr lang="en-US" dirty="0"/>
              <a:t>Ingrid Spies, November 16, 2021</a:t>
            </a:r>
          </a:p>
        </p:txBody>
      </p:sp>
      <p:pic>
        <p:nvPicPr>
          <p:cNvPr id="6" name="Picture Placeholder 5" descr="IMG_6337.jpg"/>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50218" t="34956" r="34650" b="39655"/>
          <a:stretch/>
        </p:blipFill>
        <p:spPr>
          <a:xfrm>
            <a:off x="731739" y="3404667"/>
            <a:ext cx="2204527" cy="2772884"/>
          </a:xfrm>
        </p:spPr>
      </p:pic>
      <p:pic>
        <p:nvPicPr>
          <p:cNvPr id="5" name="Picture 4">
            <a:extLst>
              <a:ext uri="{FF2B5EF4-FFF2-40B4-BE49-F238E27FC236}">
                <a16:creationId xmlns:a16="http://schemas.microsoft.com/office/drawing/2014/main" id="{684DFB2E-1767-4FBF-9891-C31940A8AD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6256" y="1436863"/>
            <a:ext cx="3214688" cy="2707481"/>
          </a:xfrm>
          <a:prstGeom prst="rect">
            <a:avLst/>
          </a:prstGeom>
        </p:spPr>
      </p:pic>
      <p:pic>
        <p:nvPicPr>
          <p:cNvPr id="4" name="Picture 3"/>
          <p:cNvPicPr>
            <a:picLocks noChangeAspect="1"/>
          </p:cNvPicPr>
          <p:nvPr/>
        </p:nvPicPr>
        <p:blipFill>
          <a:blip r:embed="rId4"/>
          <a:stretch>
            <a:fillRect/>
          </a:stretch>
        </p:blipFill>
        <p:spPr>
          <a:xfrm>
            <a:off x="5327650" y="4208537"/>
            <a:ext cx="3117850" cy="2074787"/>
          </a:xfrm>
          <a:prstGeom prst="rect">
            <a:avLst/>
          </a:prstGeom>
        </p:spPr>
      </p:pic>
    </p:spTree>
    <p:extLst>
      <p:ext uri="{BB962C8B-B14F-4D97-AF65-F5344CB8AC3E}">
        <p14:creationId xmlns:p14="http://schemas.microsoft.com/office/powerpoint/2010/main" val="3388156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29807"/>
            <a:ext cx="8083030" cy="630049"/>
          </a:xfrm>
        </p:spPr>
        <p:txBody>
          <a:bodyPr>
            <a:normAutofit/>
          </a:bodyPr>
          <a:lstStyle/>
          <a:p>
            <a:r>
              <a:rPr lang="en-US" dirty="0" err="1"/>
              <a:t>Yellowfin</a:t>
            </a:r>
            <a:r>
              <a:rPr lang="en-US" dirty="0"/>
              <a:t> sole early life history</a:t>
            </a:r>
          </a:p>
        </p:txBody>
      </p:sp>
      <p:sp>
        <p:nvSpPr>
          <p:cNvPr id="3" name="Content Placeholder 2"/>
          <p:cNvSpPr>
            <a:spLocks noGrp="1"/>
          </p:cNvSpPr>
          <p:nvPr>
            <p:ph idx="1"/>
          </p:nvPr>
        </p:nvSpPr>
        <p:spPr>
          <a:xfrm>
            <a:off x="383636" y="1509889"/>
            <a:ext cx="7998364" cy="2060222"/>
          </a:xfrm>
          <a:solidFill>
            <a:schemeClr val="bg1"/>
          </a:solidFill>
        </p:spPr>
        <p:txBody>
          <a:bodyPr/>
          <a:lstStyle/>
          <a:p>
            <a:r>
              <a:rPr lang="en-US" sz="2000" dirty="0"/>
              <a:t>It appears that YFS remain in the shallow </a:t>
            </a:r>
            <a:r>
              <a:rPr lang="en-US" sz="2000" dirty="0" err="1"/>
              <a:t>nearshore</a:t>
            </a:r>
            <a:r>
              <a:rPr lang="en-US" sz="2000" dirty="0"/>
              <a:t> nursery areas through at least their first 2 years post-settlement.</a:t>
            </a:r>
          </a:p>
          <a:p>
            <a:r>
              <a:rPr lang="en-US" sz="2000" dirty="0"/>
              <a:t> They begin to disperse offshore age 3-5 and by 5-8 years they follow adult migratory patterns.</a:t>
            </a:r>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10</a:t>
            </a:fld>
            <a:endParaRPr lang="en-US" dirty="0"/>
          </a:p>
        </p:txBody>
      </p:sp>
      <p:pic>
        <p:nvPicPr>
          <p:cNvPr id="5" name="Picture 4" descr="YellowfinSoleSpawningDistribution-B.pdf"/>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492125" y="3145552"/>
            <a:ext cx="3444875" cy="3496548"/>
          </a:xfrm>
          <a:prstGeom prst="rect">
            <a:avLst/>
          </a:prstGeom>
        </p:spPr>
      </p:pic>
    </p:spTree>
    <p:extLst>
      <p:ext uri="{BB962C8B-B14F-4D97-AF65-F5344CB8AC3E}">
        <p14:creationId xmlns:p14="http://schemas.microsoft.com/office/powerpoint/2010/main" val="3317805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43918"/>
            <a:ext cx="8083030" cy="630049"/>
          </a:xfrm>
        </p:spPr>
        <p:txBody>
          <a:bodyPr>
            <a:normAutofit fontScale="90000"/>
          </a:bodyPr>
          <a:lstStyle/>
          <a:p>
            <a:r>
              <a:rPr lang="en-US" dirty="0" err="1"/>
              <a:t>Yfs</a:t>
            </a:r>
            <a:r>
              <a:rPr lang="en-US" dirty="0"/>
              <a:t> settlement timing may reduce susceptibility to temperature</a:t>
            </a:r>
          </a:p>
        </p:txBody>
      </p:sp>
      <p:sp>
        <p:nvSpPr>
          <p:cNvPr id="3" name="Content Placeholder 2"/>
          <p:cNvSpPr>
            <a:spLocks noGrp="1"/>
          </p:cNvSpPr>
          <p:nvPr>
            <p:ph idx="1"/>
          </p:nvPr>
        </p:nvSpPr>
        <p:spPr>
          <a:xfrm>
            <a:off x="581192" y="1616271"/>
            <a:ext cx="7998364" cy="4691396"/>
          </a:xfrm>
        </p:spPr>
        <p:txBody>
          <a:bodyPr/>
          <a:lstStyle/>
          <a:p>
            <a:r>
              <a:rPr lang="en-US" sz="2000" dirty="0"/>
              <a:t>YFS may be less sensitive to temperature due to their settlement timing, relative to Northern Rock Sole, which seems to be sensitive to temperature. </a:t>
            </a:r>
          </a:p>
          <a:p>
            <a:r>
              <a:rPr lang="en-US" sz="2000" dirty="0"/>
              <a:t>YFS settle later in summer, when the influence of the cold pool is weaker and </a:t>
            </a:r>
            <a:r>
              <a:rPr lang="en-US" sz="2000" dirty="0" err="1"/>
              <a:t>nearshore</a:t>
            </a:r>
            <a:r>
              <a:rPr lang="en-US" sz="2000" dirty="0"/>
              <a:t> bottom temperature is relatively stable and high (</a:t>
            </a:r>
            <a:r>
              <a:rPr lang="en-US" sz="2000" dirty="0" err="1"/>
              <a:t>Yeung</a:t>
            </a:r>
            <a:r>
              <a:rPr lang="en-US" sz="2000" dirty="0"/>
              <a:t> and Yang, 2018).</a:t>
            </a:r>
          </a:p>
          <a:p>
            <a:r>
              <a:rPr lang="en-US" sz="2000" dirty="0"/>
              <a:t>YFS migrate across the shelf to spawn near their nursery habitat, rather than relying on currents for larval transport to nursery habitat (Nichol and </a:t>
            </a:r>
            <a:r>
              <a:rPr lang="en-US" sz="2000" dirty="0" err="1"/>
              <a:t>Acuna</a:t>
            </a:r>
            <a:r>
              <a:rPr lang="en-US" sz="2000" dirty="0"/>
              <a:t>, 2001).</a:t>
            </a:r>
          </a:p>
          <a:p>
            <a:r>
              <a:rPr lang="en-US" sz="2000" dirty="0"/>
              <a:t>Therefore, their larvae may be less susceptible to variable currents (</a:t>
            </a:r>
            <a:r>
              <a:rPr lang="en-US" sz="2000" dirty="0" err="1"/>
              <a:t>Yeung</a:t>
            </a:r>
            <a:r>
              <a:rPr lang="en-US" sz="2000" dirty="0"/>
              <a:t> and Cooper 2019).</a:t>
            </a:r>
            <a:endParaRPr lang="en-US" dirty="0"/>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1346632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C55CD9-0D4A-4552-A2A4-17287A3365CA}"/>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
        <p:nvSpPr>
          <p:cNvPr id="6" name="Title 5">
            <a:extLst>
              <a:ext uri="{FF2B5EF4-FFF2-40B4-BE49-F238E27FC236}">
                <a16:creationId xmlns:a16="http://schemas.microsoft.com/office/drawing/2014/main" id="{64FDD31A-A5E7-47E5-ABB3-4A2D4F7614A5}"/>
              </a:ext>
            </a:extLst>
          </p:cNvPr>
          <p:cNvSpPr>
            <a:spLocks noGrp="1"/>
          </p:cNvSpPr>
          <p:nvPr>
            <p:ph type="title"/>
          </p:nvPr>
        </p:nvSpPr>
        <p:spPr>
          <a:xfrm>
            <a:off x="385311" y="730281"/>
            <a:ext cx="8262780" cy="630049"/>
          </a:xfrm>
        </p:spPr>
        <p:txBody>
          <a:bodyPr>
            <a:noAutofit/>
          </a:bodyPr>
          <a:lstStyle/>
          <a:p>
            <a:r>
              <a:rPr lang="en-US" sz="2400" dirty="0" err="1"/>
              <a:t>Yellowfin</a:t>
            </a:r>
            <a:r>
              <a:rPr lang="en-US" sz="2400" dirty="0"/>
              <a:t> Sole length-at-age anomalies, for 5-year olds, and bottom temp. anomalies</a:t>
            </a:r>
          </a:p>
        </p:txBody>
      </p:sp>
      <p:pic>
        <p:nvPicPr>
          <p:cNvPr id="2" name="Picture 1"/>
          <p:cNvPicPr>
            <a:picLocks noChangeAspect="1"/>
          </p:cNvPicPr>
          <p:nvPr/>
        </p:nvPicPr>
        <p:blipFill>
          <a:blip r:embed="rId2"/>
          <a:stretch>
            <a:fillRect/>
          </a:stretch>
        </p:blipFill>
        <p:spPr>
          <a:xfrm>
            <a:off x="0" y="1508414"/>
            <a:ext cx="7859889" cy="5368671"/>
          </a:xfrm>
          <a:prstGeom prst="rect">
            <a:avLst/>
          </a:prstGeom>
        </p:spPr>
      </p:pic>
      <p:sp>
        <p:nvSpPr>
          <p:cNvPr id="3" name="TextBox 2"/>
          <p:cNvSpPr txBox="1"/>
          <p:nvPr/>
        </p:nvSpPr>
        <p:spPr>
          <a:xfrm>
            <a:off x="6457128" y="1610305"/>
            <a:ext cx="2573983" cy="1754327"/>
          </a:xfrm>
          <a:prstGeom prst="rect">
            <a:avLst/>
          </a:prstGeom>
          <a:noFill/>
        </p:spPr>
        <p:txBody>
          <a:bodyPr wrap="square" rtlCol="0">
            <a:spAutoFit/>
          </a:bodyPr>
          <a:lstStyle/>
          <a:p>
            <a:r>
              <a:rPr lang="en-US" dirty="0"/>
              <a:t>Late 1980s and early 1990s pattern may be a density-dependent response in growth from the large 1981 and 1983 year-classes. </a:t>
            </a:r>
          </a:p>
        </p:txBody>
      </p:sp>
      <p:sp>
        <p:nvSpPr>
          <p:cNvPr id="5" name="Rectangle 4"/>
          <p:cNvSpPr/>
          <p:nvPr/>
        </p:nvSpPr>
        <p:spPr>
          <a:xfrm>
            <a:off x="550334" y="1542113"/>
            <a:ext cx="4572000" cy="923330"/>
          </a:xfrm>
          <a:prstGeom prst="rect">
            <a:avLst/>
          </a:prstGeom>
        </p:spPr>
        <p:txBody>
          <a:bodyPr>
            <a:spAutoFit/>
          </a:bodyPr>
          <a:lstStyle/>
          <a:p>
            <a:r>
              <a:rPr lang="en-US" dirty="0"/>
              <a:t>Bottom temperature anomalies were scaled up by a factor of 10 to demonstrate the pattern and match length anomalies. </a:t>
            </a:r>
          </a:p>
        </p:txBody>
      </p:sp>
    </p:spTree>
    <p:extLst>
      <p:ext uri="{BB962C8B-B14F-4D97-AF65-F5344CB8AC3E}">
        <p14:creationId xmlns:p14="http://schemas.microsoft.com/office/powerpoint/2010/main" val="3495316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C55CD9-0D4A-4552-A2A4-17287A3365CA}"/>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
        <p:nvSpPr>
          <p:cNvPr id="6" name="Title 5">
            <a:extLst>
              <a:ext uri="{FF2B5EF4-FFF2-40B4-BE49-F238E27FC236}">
                <a16:creationId xmlns:a16="http://schemas.microsoft.com/office/drawing/2014/main" id="{64FDD31A-A5E7-47E5-ABB3-4A2D4F7614A5}"/>
              </a:ext>
            </a:extLst>
          </p:cNvPr>
          <p:cNvSpPr>
            <a:spLocks noGrp="1"/>
          </p:cNvSpPr>
          <p:nvPr>
            <p:ph type="title"/>
          </p:nvPr>
        </p:nvSpPr>
        <p:spPr>
          <a:xfrm>
            <a:off x="385311" y="650875"/>
            <a:ext cx="8262780" cy="709455"/>
          </a:xfrm>
        </p:spPr>
        <p:txBody>
          <a:bodyPr>
            <a:noAutofit/>
          </a:bodyPr>
          <a:lstStyle/>
          <a:p>
            <a:r>
              <a:rPr lang="en-US" sz="2400" dirty="0"/>
              <a:t>Distribution of </a:t>
            </a:r>
            <a:r>
              <a:rPr lang="en-US" sz="2400" dirty="0" err="1"/>
              <a:t>yfs</a:t>
            </a:r>
            <a:r>
              <a:rPr lang="en-US" sz="2400" dirty="0"/>
              <a:t> in the e. and N. Bering Sea based on surveys in 2010, 2017, 2019, and 2021</a:t>
            </a:r>
          </a:p>
        </p:txBody>
      </p:sp>
      <p:pic>
        <p:nvPicPr>
          <p:cNvPr id="2" name="Picture 1" descr="000_003_fig_2_fig_idw_yellowfin_sole.png"/>
          <p:cNvPicPr>
            <a:picLocks noChangeAspect="1"/>
          </p:cNvPicPr>
          <p:nvPr/>
        </p:nvPicPr>
        <p:blipFill rotWithShape="1">
          <a:blip r:embed="rId2">
            <a:extLst>
              <a:ext uri="{28A0092B-C50C-407E-A947-70E740481C1C}">
                <a14:useLocalDpi xmlns:a14="http://schemas.microsoft.com/office/drawing/2010/main" val="0"/>
              </a:ext>
            </a:extLst>
          </a:blip>
          <a:srcRect l="15801" b="22610"/>
          <a:stretch/>
        </p:blipFill>
        <p:spPr>
          <a:xfrm>
            <a:off x="555625" y="1415395"/>
            <a:ext cx="5921375" cy="5442605"/>
          </a:xfrm>
          <a:prstGeom prst="rect">
            <a:avLst/>
          </a:prstGeom>
        </p:spPr>
      </p:pic>
      <p:pic>
        <p:nvPicPr>
          <p:cNvPr id="5" name="Picture 4" descr="000_003_fig_2_fig_idw_yellowfin_sole.png"/>
          <p:cNvPicPr>
            <a:picLocks noChangeAspect="1"/>
          </p:cNvPicPr>
          <p:nvPr/>
        </p:nvPicPr>
        <p:blipFill rotWithShape="1">
          <a:blip r:embed="rId2">
            <a:extLst>
              <a:ext uri="{28A0092B-C50C-407E-A947-70E740481C1C}">
                <a14:useLocalDpi xmlns:a14="http://schemas.microsoft.com/office/drawing/2010/main" val="0"/>
              </a:ext>
            </a:extLst>
          </a:blip>
          <a:srcRect l="19096" t="82104" r="11558"/>
          <a:stretch/>
        </p:blipFill>
        <p:spPr>
          <a:xfrm>
            <a:off x="6191249" y="1635126"/>
            <a:ext cx="2952751" cy="762000"/>
          </a:xfrm>
          <a:prstGeom prst="rect">
            <a:avLst/>
          </a:prstGeom>
        </p:spPr>
      </p:pic>
      <p:sp>
        <p:nvSpPr>
          <p:cNvPr id="3" name="Rectangle 2"/>
          <p:cNvSpPr/>
          <p:nvPr/>
        </p:nvSpPr>
        <p:spPr>
          <a:xfrm>
            <a:off x="5757334" y="2572224"/>
            <a:ext cx="3217333" cy="1938992"/>
          </a:xfrm>
          <a:prstGeom prst="rect">
            <a:avLst/>
          </a:prstGeom>
        </p:spPr>
        <p:txBody>
          <a:bodyPr wrap="square">
            <a:spAutoFit/>
          </a:bodyPr>
          <a:lstStyle/>
          <a:p>
            <a:r>
              <a:rPr lang="en-US" sz="2400" dirty="0"/>
              <a:t>There is inconclusive evidence that </a:t>
            </a:r>
            <a:r>
              <a:rPr lang="en-US" sz="2400" dirty="0" err="1"/>
              <a:t>Yellowfin</a:t>
            </a:r>
            <a:r>
              <a:rPr lang="en-US" sz="2400" dirty="0"/>
              <a:t> sole have shifted distribution in response to climate changes.</a:t>
            </a:r>
          </a:p>
        </p:txBody>
      </p:sp>
    </p:spTree>
    <p:extLst>
      <p:ext uri="{BB962C8B-B14F-4D97-AF65-F5344CB8AC3E}">
        <p14:creationId xmlns:p14="http://schemas.microsoft.com/office/powerpoint/2010/main" val="1998095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C55CD9-0D4A-4552-A2A4-17287A3365CA}"/>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
        <p:nvSpPr>
          <p:cNvPr id="6" name="Title 5">
            <a:extLst>
              <a:ext uri="{FF2B5EF4-FFF2-40B4-BE49-F238E27FC236}">
                <a16:creationId xmlns:a16="http://schemas.microsoft.com/office/drawing/2014/main" id="{64FDD31A-A5E7-47E5-ABB3-4A2D4F7614A5}"/>
              </a:ext>
            </a:extLst>
          </p:cNvPr>
          <p:cNvSpPr>
            <a:spLocks noGrp="1"/>
          </p:cNvSpPr>
          <p:nvPr>
            <p:ph type="title"/>
          </p:nvPr>
        </p:nvSpPr>
        <p:spPr>
          <a:xfrm>
            <a:off x="385311" y="730281"/>
            <a:ext cx="8262780" cy="630049"/>
          </a:xfrm>
        </p:spPr>
        <p:txBody>
          <a:bodyPr>
            <a:noAutofit/>
          </a:bodyPr>
          <a:lstStyle/>
          <a:p>
            <a:r>
              <a:rPr lang="en-US" sz="2400" dirty="0"/>
              <a:t>Average catch per unit effort (CPUE) of YFS in Norton Sound, ADF&amp;G survey 1976 - 2021.</a:t>
            </a:r>
          </a:p>
        </p:txBody>
      </p:sp>
      <p:pic>
        <p:nvPicPr>
          <p:cNvPr id="2" name="Picture 1"/>
          <p:cNvPicPr>
            <a:picLocks noChangeAspect="1"/>
          </p:cNvPicPr>
          <p:nvPr/>
        </p:nvPicPr>
        <p:blipFill>
          <a:blip r:embed="rId2"/>
          <a:stretch>
            <a:fillRect/>
          </a:stretch>
        </p:blipFill>
        <p:spPr>
          <a:xfrm>
            <a:off x="0" y="1519257"/>
            <a:ext cx="7366000" cy="5031322"/>
          </a:xfrm>
          <a:prstGeom prst="rect">
            <a:avLst/>
          </a:prstGeom>
        </p:spPr>
      </p:pic>
    </p:spTree>
    <p:extLst>
      <p:ext uri="{BB962C8B-B14F-4D97-AF65-F5344CB8AC3E}">
        <p14:creationId xmlns:p14="http://schemas.microsoft.com/office/powerpoint/2010/main" val="205694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15</a:t>
            </a:fld>
            <a:endParaRPr lang="en-US" dirty="0"/>
          </a:p>
        </p:txBody>
      </p:sp>
      <p:pic>
        <p:nvPicPr>
          <p:cNvPr id="7" name="Picture 6"/>
          <p:cNvPicPr>
            <a:picLocks noChangeAspect="1"/>
          </p:cNvPicPr>
          <p:nvPr/>
        </p:nvPicPr>
        <p:blipFill>
          <a:blip r:embed="rId2"/>
          <a:stretch>
            <a:fillRect/>
          </a:stretch>
        </p:blipFill>
        <p:spPr>
          <a:xfrm>
            <a:off x="691444" y="3955343"/>
            <a:ext cx="3668889" cy="2751667"/>
          </a:xfrm>
          <a:prstGeom prst="rect">
            <a:avLst/>
          </a:prstGeom>
        </p:spPr>
      </p:pic>
      <p:sp>
        <p:nvSpPr>
          <p:cNvPr id="3" name="Rectangle 2"/>
          <p:cNvSpPr/>
          <p:nvPr/>
        </p:nvSpPr>
        <p:spPr>
          <a:xfrm>
            <a:off x="747889" y="1299612"/>
            <a:ext cx="7902222" cy="1938992"/>
          </a:xfrm>
          <a:prstGeom prst="rect">
            <a:avLst/>
          </a:prstGeom>
        </p:spPr>
        <p:txBody>
          <a:bodyPr wrap="square">
            <a:spAutoFit/>
          </a:bodyPr>
          <a:lstStyle/>
          <a:p>
            <a:r>
              <a:rPr lang="en-US" sz="4000" dirty="0">
                <a:latin typeface="Arial"/>
                <a:cs typeface="Arial"/>
              </a:rPr>
              <a:t>Weight at age (as a result of length at age) appears to be increasing with time.</a:t>
            </a:r>
          </a:p>
        </p:txBody>
      </p:sp>
    </p:spTree>
    <p:extLst>
      <p:ext uri="{BB962C8B-B14F-4D97-AF65-F5344CB8AC3E}">
        <p14:creationId xmlns:p14="http://schemas.microsoft.com/office/powerpoint/2010/main" val="1052952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C55CD9-0D4A-4552-A2A4-17287A3365CA}"/>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
        <p:nvSpPr>
          <p:cNvPr id="6" name="Title 5">
            <a:extLst>
              <a:ext uri="{FF2B5EF4-FFF2-40B4-BE49-F238E27FC236}">
                <a16:creationId xmlns:a16="http://schemas.microsoft.com/office/drawing/2014/main" id="{64FDD31A-A5E7-47E5-ABB3-4A2D4F7614A5}"/>
              </a:ext>
            </a:extLst>
          </p:cNvPr>
          <p:cNvSpPr>
            <a:spLocks noGrp="1"/>
          </p:cNvSpPr>
          <p:nvPr>
            <p:ph type="title"/>
          </p:nvPr>
        </p:nvSpPr>
        <p:spPr>
          <a:xfrm>
            <a:off x="385311" y="730281"/>
            <a:ext cx="8262780" cy="630049"/>
          </a:xfrm>
        </p:spPr>
        <p:txBody>
          <a:bodyPr>
            <a:noAutofit/>
          </a:bodyPr>
          <a:lstStyle/>
          <a:p>
            <a:r>
              <a:rPr lang="en-US" sz="2400" dirty="0"/>
              <a:t>Mean weight at age (g) for </a:t>
            </a:r>
            <a:r>
              <a:rPr lang="en-US" sz="2400" dirty="0" err="1"/>
              <a:t>Yellowfin</a:t>
            </a:r>
            <a:r>
              <a:rPr lang="en-US" sz="2400" dirty="0"/>
              <a:t> Sole Age-8 females and males from the EBS survey</a:t>
            </a:r>
          </a:p>
        </p:txBody>
      </p:sp>
      <p:pic>
        <p:nvPicPr>
          <p:cNvPr id="3" name="Picture 2"/>
          <p:cNvPicPr>
            <a:picLocks noChangeAspect="1"/>
          </p:cNvPicPr>
          <p:nvPr/>
        </p:nvPicPr>
        <p:blipFill>
          <a:blip r:embed="rId2"/>
          <a:stretch>
            <a:fillRect/>
          </a:stretch>
        </p:blipFill>
        <p:spPr>
          <a:xfrm>
            <a:off x="1" y="1635125"/>
            <a:ext cx="7196366" cy="4915454"/>
          </a:xfrm>
          <a:prstGeom prst="rect">
            <a:avLst/>
          </a:prstGeom>
        </p:spPr>
      </p:pic>
      <p:sp>
        <p:nvSpPr>
          <p:cNvPr id="5" name="TextBox 4"/>
          <p:cNvSpPr txBox="1"/>
          <p:nvPr/>
        </p:nvSpPr>
        <p:spPr>
          <a:xfrm>
            <a:off x="6588125" y="2317750"/>
            <a:ext cx="2115295" cy="923330"/>
          </a:xfrm>
          <a:prstGeom prst="rect">
            <a:avLst/>
          </a:prstGeom>
          <a:noFill/>
        </p:spPr>
        <p:txBody>
          <a:bodyPr wrap="none" rtlCol="0">
            <a:spAutoFit/>
          </a:bodyPr>
          <a:lstStyle/>
          <a:p>
            <a:r>
              <a:rPr lang="en-US" dirty="0"/>
              <a:t>1971-2019</a:t>
            </a:r>
          </a:p>
          <a:p>
            <a:r>
              <a:rPr lang="en-US" dirty="0"/>
              <a:t>Not associated with </a:t>
            </a:r>
          </a:p>
          <a:p>
            <a:r>
              <a:rPr lang="en-US" dirty="0"/>
              <a:t>obvious ageing error.</a:t>
            </a:r>
          </a:p>
        </p:txBody>
      </p:sp>
      <p:sp>
        <p:nvSpPr>
          <p:cNvPr id="7" name="TextBox 6"/>
          <p:cNvSpPr txBox="1"/>
          <p:nvPr/>
        </p:nvSpPr>
        <p:spPr>
          <a:xfrm>
            <a:off x="1365250" y="2111374"/>
            <a:ext cx="2174875" cy="923330"/>
          </a:xfrm>
          <a:prstGeom prst="rect">
            <a:avLst/>
          </a:prstGeom>
          <a:noFill/>
        </p:spPr>
        <p:txBody>
          <a:bodyPr wrap="square" rtlCol="0">
            <a:spAutoFit/>
          </a:bodyPr>
          <a:lstStyle/>
          <a:p>
            <a:r>
              <a:rPr lang="en-US" dirty="0"/>
              <a:t>High values early in the time series are likely outliers.</a:t>
            </a:r>
          </a:p>
        </p:txBody>
      </p:sp>
      <p:cxnSp>
        <p:nvCxnSpPr>
          <p:cNvPr id="9" name="Straight Arrow Connector 8"/>
          <p:cNvCxnSpPr/>
          <p:nvPr/>
        </p:nvCxnSpPr>
        <p:spPr>
          <a:xfrm flipH="1">
            <a:off x="968376" y="3048000"/>
            <a:ext cx="555624" cy="4603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7184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C55CD9-0D4A-4552-A2A4-17287A3365CA}"/>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
        <p:nvSpPr>
          <p:cNvPr id="6" name="Title 5">
            <a:extLst>
              <a:ext uri="{FF2B5EF4-FFF2-40B4-BE49-F238E27FC236}">
                <a16:creationId xmlns:a16="http://schemas.microsoft.com/office/drawing/2014/main" id="{64FDD31A-A5E7-47E5-ABB3-4A2D4F7614A5}"/>
              </a:ext>
            </a:extLst>
          </p:cNvPr>
          <p:cNvSpPr>
            <a:spLocks noGrp="1"/>
          </p:cNvSpPr>
          <p:nvPr>
            <p:ph type="title"/>
          </p:nvPr>
        </p:nvSpPr>
        <p:spPr>
          <a:xfrm>
            <a:off x="385311" y="730281"/>
            <a:ext cx="8262780" cy="630049"/>
          </a:xfrm>
        </p:spPr>
        <p:txBody>
          <a:bodyPr>
            <a:noAutofit/>
          </a:bodyPr>
          <a:lstStyle/>
          <a:p>
            <a:r>
              <a:rPr lang="en-US" sz="2400" dirty="0"/>
              <a:t>Mean length at age (cm) for </a:t>
            </a:r>
            <a:r>
              <a:rPr lang="en-US" sz="2400" dirty="0" err="1"/>
              <a:t>Yellowfin</a:t>
            </a:r>
            <a:r>
              <a:rPr lang="en-US" sz="2400" dirty="0"/>
              <a:t> Sole Age-8 females and males from the EBS survey</a:t>
            </a:r>
          </a:p>
        </p:txBody>
      </p:sp>
      <p:pic>
        <p:nvPicPr>
          <p:cNvPr id="2" name="Picture 1"/>
          <p:cNvPicPr>
            <a:picLocks noChangeAspect="1"/>
          </p:cNvPicPr>
          <p:nvPr/>
        </p:nvPicPr>
        <p:blipFill>
          <a:blip r:embed="rId2"/>
          <a:stretch>
            <a:fillRect/>
          </a:stretch>
        </p:blipFill>
        <p:spPr>
          <a:xfrm>
            <a:off x="0" y="1603375"/>
            <a:ext cx="7242849" cy="4947204"/>
          </a:xfrm>
          <a:prstGeom prst="rect">
            <a:avLst/>
          </a:prstGeom>
        </p:spPr>
      </p:pic>
      <p:sp>
        <p:nvSpPr>
          <p:cNvPr id="5" name="TextBox 4"/>
          <p:cNvSpPr txBox="1"/>
          <p:nvPr/>
        </p:nvSpPr>
        <p:spPr>
          <a:xfrm>
            <a:off x="6588125" y="2317750"/>
            <a:ext cx="2115295" cy="923330"/>
          </a:xfrm>
          <a:prstGeom prst="rect">
            <a:avLst/>
          </a:prstGeom>
          <a:noFill/>
        </p:spPr>
        <p:txBody>
          <a:bodyPr wrap="none" rtlCol="0">
            <a:spAutoFit/>
          </a:bodyPr>
          <a:lstStyle/>
          <a:p>
            <a:r>
              <a:rPr lang="en-US" dirty="0"/>
              <a:t>1971-2019</a:t>
            </a:r>
          </a:p>
          <a:p>
            <a:r>
              <a:rPr lang="en-US" dirty="0"/>
              <a:t>Not associated with </a:t>
            </a:r>
          </a:p>
          <a:p>
            <a:r>
              <a:rPr lang="en-US" dirty="0"/>
              <a:t>obvious ageing error</a:t>
            </a:r>
          </a:p>
        </p:txBody>
      </p:sp>
      <p:sp>
        <p:nvSpPr>
          <p:cNvPr id="7" name="TextBox 6"/>
          <p:cNvSpPr txBox="1"/>
          <p:nvPr/>
        </p:nvSpPr>
        <p:spPr>
          <a:xfrm>
            <a:off x="1365250" y="2111374"/>
            <a:ext cx="2174875" cy="923330"/>
          </a:xfrm>
          <a:prstGeom prst="rect">
            <a:avLst/>
          </a:prstGeom>
          <a:noFill/>
        </p:spPr>
        <p:txBody>
          <a:bodyPr wrap="square" rtlCol="0">
            <a:spAutoFit/>
          </a:bodyPr>
          <a:lstStyle/>
          <a:p>
            <a:r>
              <a:rPr lang="en-US" dirty="0"/>
              <a:t>High values early in the time series are likely outliers.</a:t>
            </a:r>
          </a:p>
        </p:txBody>
      </p:sp>
      <p:cxnSp>
        <p:nvCxnSpPr>
          <p:cNvPr id="8" name="Straight Arrow Connector 7"/>
          <p:cNvCxnSpPr/>
          <p:nvPr/>
        </p:nvCxnSpPr>
        <p:spPr>
          <a:xfrm flipH="1">
            <a:off x="1001889" y="3048000"/>
            <a:ext cx="522111" cy="2681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6115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C55CD9-0D4A-4552-A2A4-17287A3365CA}"/>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
        <p:nvSpPr>
          <p:cNvPr id="6" name="Title 5">
            <a:extLst>
              <a:ext uri="{FF2B5EF4-FFF2-40B4-BE49-F238E27FC236}">
                <a16:creationId xmlns:a16="http://schemas.microsoft.com/office/drawing/2014/main" id="{64FDD31A-A5E7-47E5-ABB3-4A2D4F7614A5}"/>
              </a:ext>
            </a:extLst>
          </p:cNvPr>
          <p:cNvSpPr>
            <a:spLocks noGrp="1"/>
          </p:cNvSpPr>
          <p:nvPr>
            <p:ph type="title"/>
          </p:nvPr>
        </p:nvSpPr>
        <p:spPr>
          <a:xfrm>
            <a:off x="455866" y="716171"/>
            <a:ext cx="8262780" cy="630049"/>
          </a:xfrm>
        </p:spPr>
        <p:txBody>
          <a:bodyPr>
            <a:noAutofit/>
          </a:bodyPr>
          <a:lstStyle/>
          <a:p>
            <a:r>
              <a:rPr lang="en-US" sz="2400" dirty="0"/>
              <a:t>CPUE appears to be correlated with EBS survey cold pool index</a:t>
            </a:r>
          </a:p>
        </p:txBody>
      </p:sp>
      <p:pic>
        <p:nvPicPr>
          <p:cNvPr id="3" name="Picture 2"/>
          <p:cNvPicPr>
            <a:picLocks noChangeAspect="1"/>
          </p:cNvPicPr>
          <p:nvPr/>
        </p:nvPicPr>
        <p:blipFill>
          <a:blip r:embed="rId2"/>
          <a:stretch>
            <a:fillRect/>
          </a:stretch>
        </p:blipFill>
        <p:spPr>
          <a:xfrm>
            <a:off x="0" y="1453486"/>
            <a:ext cx="7648222" cy="5224093"/>
          </a:xfrm>
          <a:prstGeom prst="rect">
            <a:avLst/>
          </a:prstGeom>
        </p:spPr>
      </p:pic>
      <p:sp>
        <p:nvSpPr>
          <p:cNvPr id="7" name="TextBox 6"/>
          <p:cNvSpPr txBox="1"/>
          <p:nvPr/>
        </p:nvSpPr>
        <p:spPr>
          <a:xfrm>
            <a:off x="5588000" y="1778000"/>
            <a:ext cx="3231444" cy="1200329"/>
          </a:xfrm>
          <a:prstGeom prst="rect">
            <a:avLst/>
          </a:prstGeom>
          <a:noFill/>
        </p:spPr>
        <p:txBody>
          <a:bodyPr wrap="square" rtlCol="0">
            <a:spAutoFit/>
          </a:bodyPr>
          <a:lstStyle/>
          <a:p>
            <a:r>
              <a:rPr lang="en-US" dirty="0"/>
              <a:t>Cold pool index: defined as the area of the EBS shelf with bottom temperatures less than or equal to 2 degrees C).</a:t>
            </a:r>
          </a:p>
        </p:txBody>
      </p:sp>
      <p:sp>
        <p:nvSpPr>
          <p:cNvPr id="8" name="TextBox 7"/>
          <p:cNvSpPr txBox="1"/>
          <p:nvPr/>
        </p:nvSpPr>
        <p:spPr>
          <a:xfrm>
            <a:off x="889000" y="2314222"/>
            <a:ext cx="1702434" cy="646331"/>
          </a:xfrm>
          <a:prstGeom prst="rect">
            <a:avLst/>
          </a:prstGeom>
          <a:noFill/>
        </p:spPr>
        <p:txBody>
          <a:bodyPr wrap="none" rtlCol="0">
            <a:spAutoFit/>
          </a:bodyPr>
          <a:lstStyle/>
          <a:p>
            <a:r>
              <a:rPr lang="en-US" dirty="0"/>
              <a:t>NMFS survey </a:t>
            </a:r>
          </a:p>
          <a:p>
            <a:r>
              <a:rPr lang="en-US" dirty="0"/>
              <a:t>Cold pool index</a:t>
            </a:r>
          </a:p>
        </p:txBody>
      </p:sp>
      <p:cxnSp>
        <p:nvCxnSpPr>
          <p:cNvPr id="10" name="Straight Arrow Connector 9"/>
          <p:cNvCxnSpPr/>
          <p:nvPr/>
        </p:nvCxnSpPr>
        <p:spPr>
          <a:xfrm flipH="1">
            <a:off x="1538111" y="2949222"/>
            <a:ext cx="409222" cy="47977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137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43918"/>
            <a:ext cx="7579582" cy="630049"/>
          </a:xfrm>
        </p:spPr>
        <p:txBody>
          <a:bodyPr>
            <a:normAutofit fontScale="90000"/>
          </a:bodyPr>
          <a:lstStyle/>
          <a:p>
            <a:r>
              <a:rPr lang="en-US" dirty="0">
                <a:latin typeface="Arial"/>
                <a:cs typeface="Arial"/>
              </a:rPr>
              <a:t>How are </a:t>
            </a:r>
            <a:r>
              <a:rPr lang="en-US" dirty="0" err="1">
                <a:latin typeface="Arial"/>
                <a:cs typeface="Arial"/>
              </a:rPr>
              <a:t>Yellowfin</a:t>
            </a:r>
            <a:r>
              <a:rPr lang="en-US" dirty="0">
                <a:latin typeface="Arial"/>
                <a:cs typeface="Arial"/>
              </a:rPr>
              <a:t> Sole sensitive to temperature?</a:t>
            </a:r>
            <a:endParaRPr lang="en-US" dirty="0"/>
          </a:p>
        </p:txBody>
      </p:sp>
      <p:sp>
        <p:nvSpPr>
          <p:cNvPr id="3" name="Content Placeholder 2"/>
          <p:cNvSpPr>
            <a:spLocks noGrp="1"/>
          </p:cNvSpPr>
          <p:nvPr>
            <p:ph idx="1"/>
          </p:nvPr>
        </p:nvSpPr>
        <p:spPr/>
        <p:txBody>
          <a:bodyPr>
            <a:noAutofit/>
          </a:bodyPr>
          <a:lstStyle/>
          <a:p>
            <a:r>
              <a:rPr lang="en-US" sz="2000" dirty="0"/>
              <a:t>Larvae are likely less sensitive to temperature due to spawn timing and location (spawned in rearing habitat in the fall).</a:t>
            </a:r>
          </a:p>
          <a:p>
            <a:r>
              <a:rPr lang="en-US" sz="2000" dirty="0"/>
              <a:t>Growth rate appears to be increasing over time (greater length at age), likely correlated with increasing water temperatures.</a:t>
            </a:r>
          </a:p>
          <a:p>
            <a:r>
              <a:rPr lang="en-US" sz="2000" dirty="0"/>
              <a:t>Do not appear to be shifting northward, roughly 16% in the NBS vs. 20% observed in 2019. Although they are increasing in Norton Sound.</a:t>
            </a:r>
          </a:p>
          <a:p>
            <a:r>
              <a:rPr lang="en-US" sz="2000" dirty="0"/>
              <a:t>Fishery CPUE appears to be correlated with the cold pool index.</a:t>
            </a:r>
          </a:p>
        </p:txBody>
      </p:sp>
      <p:sp>
        <p:nvSpPr>
          <p:cNvPr id="4" name="Slide Number Placeholder 3"/>
          <p:cNvSpPr>
            <a:spLocks noGrp="1"/>
          </p:cNvSpPr>
          <p:nvPr>
            <p:ph type="sldNum" sz="quarter" idx="12"/>
          </p:nvPr>
        </p:nvSpPr>
        <p:spPr/>
        <p:txBody>
          <a:bodyPr/>
          <a:lstStyle/>
          <a:p>
            <a:fld id="{D57F1E4F-1CFF-5643-939E-217C01CDF565}" type="slidenum">
              <a:rPr lang="en-US" smtClean="0"/>
              <a:pPr/>
              <a:t>19</a:t>
            </a:fld>
            <a:endParaRPr lang="en-US" dirty="0"/>
          </a:p>
        </p:txBody>
      </p:sp>
      <p:pic>
        <p:nvPicPr>
          <p:cNvPr id="6" name="Picture 5"/>
          <p:cNvPicPr>
            <a:picLocks noChangeAspect="1"/>
          </p:cNvPicPr>
          <p:nvPr/>
        </p:nvPicPr>
        <p:blipFill>
          <a:blip r:embed="rId2"/>
          <a:stretch>
            <a:fillRect/>
          </a:stretch>
        </p:blipFill>
        <p:spPr>
          <a:xfrm>
            <a:off x="5884335" y="5348111"/>
            <a:ext cx="1661347" cy="1246010"/>
          </a:xfrm>
          <a:prstGeom prst="rect">
            <a:avLst/>
          </a:prstGeom>
        </p:spPr>
      </p:pic>
    </p:spTree>
    <p:extLst>
      <p:ext uri="{BB962C8B-B14F-4D97-AF65-F5344CB8AC3E}">
        <p14:creationId xmlns:p14="http://schemas.microsoft.com/office/powerpoint/2010/main" val="3985087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47BDA5-2C33-4BE8-A8C9-F981EA2D758B}"/>
              </a:ext>
            </a:extLst>
          </p:cNvPr>
          <p:cNvSpPr>
            <a:spLocks noGrp="1"/>
          </p:cNvSpPr>
          <p:nvPr>
            <p:ph sz="half" idx="2"/>
          </p:nvPr>
        </p:nvSpPr>
        <p:spPr>
          <a:xfrm>
            <a:off x="524747" y="1655799"/>
            <a:ext cx="8195920" cy="4863534"/>
          </a:xfrm>
        </p:spPr>
        <p:txBody>
          <a:bodyPr>
            <a:normAutofit/>
          </a:bodyPr>
          <a:lstStyle/>
          <a:p>
            <a:pPr marL="0" indent="0">
              <a:buNone/>
            </a:pPr>
            <a:r>
              <a:rPr lang="en-US" i="1" dirty="0"/>
              <a:t>SSC November 2020</a:t>
            </a:r>
          </a:p>
          <a:p>
            <a:pPr marL="0" indent="0">
              <a:buNone/>
            </a:pPr>
            <a:r>
              <a:rPr lang="en-US" dirty="0"/>
              <a:t>We also agree that no adjustment to the maximum ABC is necessary at this time, based on the risk table. However, the SSC suggests that the authors and BSAI GPT consider a level 2 designation for the assessment category in the risk table, given the strong retrospective bias in the model.</a:t>
            </a:r>
          </a:p>
          <a:p>
            <a:pPr marL="0" indent="0">
              <a:buNone/>
            </a:pPr>
            <a:r>
              <a:rPr lang="en-US" i="1" dirty="0"/>
              <a:t>Authors’ response:</a:t>
            </a:r>
          </a:p>
          <a:p>
            <a:pPr marL="0" indent="0">
              <a:buNone/>
            </a:pPr>
            <a:r>
              <a:rPr lang="en-US" dirty="0"/>
              <a:t>Retrospective bias, measured by </a:t>
            </a:r>
            <a:r>
              <a:rPr lang="en-US" dirty="0" err="1"/>
              <a:t>Mohn's</a:t>
            </a:r>
            <a:r>
              <a:rPr lang="en-US" dirty="0"/>
              <a:t> Rho for model 18.2 (2020) was -0.185 and Rho for model 18.1 (2020) was -0.184. The </a:t>
            </a:r>
            <a:r>
              <a:rPr lang="en-US" dirty="0" err="1"/>
              <a:t>Mohn's</a:t>
            </a:r>
            <a:r>
              <a:rPr lang="en-US" dirty="0"/>
              <a:t> Rho for Model 18.2 (2021) was closer to zero than past assessments, -0.118. </a:t>
            </a:r>
          </a:p>
          <a:p>
            <a:pPr marL="0" indent="0">
              <a:buNone/>
            </a:pPr>
            <a:r>
              <a:rPr lang="en-US" dirty="0"/>
              <a:t>Another consideration is the fit to the Ricker stock recruitment curve </a:t>
            </a:r>
            <a:r>
              <a:rPr lang="mr-IN" dirty="0"/>
              <a:t>–</a:t>
            </a:r>
            <a:r>
              <a:rPr lang="en-US" dirty="0"/>
              <a:t> is it sufficient to predict recruitment? Therefore, a reference table for Tier 3a is provided for comparison, and we propose a level 2 designation for the assessment category in the risk table.</a:t>
            </a:r>
          </a:p>
          <a:p>
            <a:pPr marL="0" indent="0">
              <a:buNone/>
            </a:pPr>
            <a:endParaRPr lang="en-US" dirty="0"/>
          </a:p>
          <a:p>
            <a:pPr marL="0" indent="0">
              <a:buNone/>
            </a:pPr>
            <a:endParaRPr lang="en-US" dirty="0"/>
          </a:p>
          <a:p>
            <a:pPr marL="0" indent="0">
              <a:buNone/>
            </a:pPr>
            <a:endParaRPr lang="en-US" dirty="0"/>
          </a:p>
          <a:p>
            <a:endParaRPr lang="en-US" dirty="0"/>
          </a:p>
        </p:txBody>
      </p:sp>
      <p:sp>
        <p:nvSpPr>
          <p:cNvPr id="6" name="Slide Number Placeholder 5">
            <a:extLst>
              <a:ext uri="{FF2B5EF4-FFF2-40B4-BE49-F238E27FC236}">
                <a16:creationId xmlns:a16="http://schemas.microsoft.com/office/drawing/2014/main" id="{73970683-A1EA-493C-9E8C-B17893FDDFD1}"/>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
        <p:nvSpPr>
          <p:cNvPr id="8" name="Title 7">
            <a:extLst>
              <a:ext uri="{FF2B5EF4-FFF2-40B4-BE49-F238E27FC236}">
                <a16:creationId xmlns:a16="http://schemas.microsoft.com/office/drawing/2014/main" id="{66084DF9-23B7-4E24-BF83-F82FEFD779B0}"/>
              </a:ext>
            </a:extLst>
          </p:cNvPr>
          <p:cNvSpPr>
            <a:spLocks noGrp="1"/>
          </p:cNvSpPr>
          <p:nvPr>
            <p:ph type="title"/>
          </p:nvPr>
        </p:nvSpPr>
        <p:spPr/>
        <p:txBody>
          <a:bodyPr>
            <a:normAutofit fontScale="90000"/>
          </a:bodyPr>
          <a:lstStyle/>
          <a:p>
            <a:r>
              <a:rPr lang="en-US" dirty="0"/>
              <a:t>Responses to SSC and Plan Team Comments Specific to this Assessment</a:t>
            </a:r>
          </a:p>
        </p:txBody>
      </p:sp>
    </p:spTree>
    <p:extLst>
      <p:ext uri="{BB962C8B-B14F-4D97-AF65-F5344CB8AC3E}">
        <p14:creationId xmlns:p14="http://schemas.microsoft.com/office/powerpoint/2010/main" val="2747005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43918"/>
            <a:ext cx="7579582" cy="630049"/>
          </a:xfrm>
        </p:spPr>
        <p:txBody>
          <a:bodyPr>
            <a:normAutofit fontScale="90000"/>
          </a:bodyPr>
          <a:lstStyle/>
          <a:p>
            <a:r>
              <a:rPr lang="en-US" dirty="0">
                <a:latin typeface="Arial"/>
                <a:cs typeface="Arial"/>
              </a:rPr>
              <a:t>How does the model incorporate temperature?</a:t>
            </a:r>
            <a:endParaRPr lang="en-US" dirty="0"/>
          </a:p>
        </p:txBody>
      </p:sp>
      <p:sp>
        <p:nvSpPr>
          <p:cNvPr id="3" name="Content Placeholder 2"/>
          <p:cNvSpPr>
            <a:spLocks noGrp="1"/>
          </p:cNvSpPr>
          <p:nvPr>
            <p:ph idx="1"/>
          </p:nvPr>
        </p:nvSpPr>
        <p:spPr>
          <a:xfrm>
            <a:off x="581191" y="1616272"/>
            <a:ext cx="8280587" cy="1008396"/>
          </a:xfrm>
        </p:spPr>
        <p:txBody>
          <a:bodyPr>
            <a:noAutofit/>
          </a:bodyPr>
          <a:lstStyle/>
          <a:p>
            <a:r>
              <a:rPr lang="en-US" sz="2000" dirty="0"/>
              <a:t>Survey </a:t>
            </a:r>
            <a:r>
              <a:rPr lang="en-US" sz="2000" dirty="0" err="1"/>
              <a:t>catchability</a:t>
            </a:r>
            <a:r>
              <a:rPr lang="en-US" sz="2000" dirty="0"/>
              <a:t> is proportional to temperature through the equation</a:t>
            </a:r>
          </a:p>
          <a:p>
            <a:endParaRPr lang="en-US" sz="20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20</a:t>
            </a:fld>
            <a:endParaRPr lang="en-US" dirty="0"/>
          </a:p>
        </p:txBody>
      </p:sp>
      <p:pic>
        <p:nvPicPr>
          <p:cNvPr id="5" name="Picture 4"/>
          <p:cNvPicPr>
            <a:picLocks noChangeAspect="1"/>
          </p:cNvPicPr>
          <p:nvPr/>
        </p:nvPicPr>
        <p:blipFill>
          <a:blip r:embed="rId2"/>
          <a:stretch>
            <a:fillRect/>
          </a:stretch>
        </p:blipFill>
        <p:spPr>
          <a:xfrm>
            <a:off x="2445456" y="2146301"/>
            <a:ext cx="4140200" cy="1041400"/>
          </a:xfrm>
          <a:prstGeom prst="rect">
            <a:avLst/>
          </a:prstGeom>
        </p:spPr>
      </p:pic>
      <p:sp>
        <p:nvSpPr>
          <p:cNvPr id="6" name="Content Placeholder 2"/>
          <p:cNvSpPr txBox="1">
            <a:spLocks/>
          </p:cNvSpPr>
          <p:nvPr/>
        </p:nvSpPr>
        <p:spPr>
          <a:xfrm>
            <a:off x="606591" y="4393339"/>
            <a:ext cx="8280587" cy="1008396"/>
          </a:xfrm>
          <a:prstGeom prst="rect">
            <a:avLst/>
          </a:prstGeom>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Arial" panose="020B0604020202020204" pitchFamily="34" charset="0"/>
                <a:ea typeface="+mn-ea"/>
                <a:cs typeface="Arial" panose="020B0604020202020204" pitchFamily="34" charset="0"/>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Arial" panose="020B0604020202020204" pitchFamily="34" charset="0"/>
                <a:ea typeface="+mn-ea"/>
                <a:cs typeface="Arial" panose="020B0604020202020204" pitchFamily="34" charset="0"/>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Arial" panose="020B0604020202020204" pitchFamily="34" charset="0"/>
                <a:ea typeface="+mn-ea"/>
                <a:cs typeface="Arial" panose="020B0604020202020204" pitchFamily="34" charset="0"/>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2000" dirty="0"/>
              <a:t>Currently, weight at age is incorporated in the model based on empirical weight at age data (updated in current year’s assessment).</a:t>
            </a:r>
          </a:p>
          <a:p>
            <a:endParaRPr lang="en-US" sz="2000" dirty="0"/>
          </a:p>
        </p:txBody>
      </p:sp>
      <p:sp>
        <p:nvSpPr>
          <p:cNvPr id="7" name="TextBox 6"/>
          <p:cNvSpPr txBox="1"/>
          <p:nvPr/>
        </p:nvSpPr>
        <p:spPr>
          <a:xfrm>
            <a:off x="564444" y="3062111"/>
            <a:ext cx="1223412" cy="646331"/>
          </a:xfrm>
          <a:prstGeom prst="rect">
            <a:avLst/>
          </a:prstGeom>
          <a:noFill/>
        </p:spPr>
        <p:txBody>
          <a:bodyPr wrap="none" rtlCol="0">
            <a:spAutoFit/>
          </a:bodyPr>
          <a:lstStyle/>
          <a:p>
            <a:r>
              <a:rPr lang="en-US" dirty="0"/>
              <a:t>EBS survey</a:t>
            </a:r>
          </a:p>
          <a:p>
            <a:r>
              <a:rPr lang="en-US" dirty="0" err="1"/>
              <a:t>catchability</a:t>
            </a:r>
            <a:endParaRPr lang="en-US" dirty="0"/>
          </a:p>
        </p:txBody>
      </p:sp>
      <p:cxnSp>
        <p:nvCxnSpPr>
          <p:cNvPr id="9" name="Straight Arrow Connector 8"/>
          <p:cNvCxnSpPr/>
          <p:nvPr/>
        </p:nvCxnSpPr>
        <p:spPr>
          <a:xfrm flipV="1">
            <a:off x="1608667" y="2878667"/>
            <a:ext cx="987777" cy="23988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038622" y="2847622"/>
            <a:ext cx="1355622" cy="923330"/>
          </a:xfrm>
          <a:prstGeom prst="rect">
            <a:avLst/>
          </a:prstGeom>
          <a:noFill/>
        </p:spPr>
        <p:txBody>
          <a:bodyPr wrap="none" rtlCol="0">
            <a:spAutoFit/>
          </a:bodyPr>
          <a:lstStyle/>
          <a:p>
            <a:r>
              <a:rPr lang="en-US" dirty="0"/>
              <a:t>EBS bottom </a:t>
            </a:r>
          </a:p>
          <a:p>
            <a:r>
              <a:rPr lang="en-US" dirty="0"/>
              <a:t>temperature</a:t>
            </a:r>
          </a:p>
          <a:p>
            <a:r>
              <a:rPr lang="en-US" dirty="0"/>
              <a:t>anomaly</a:t>
            </a:r>
          </a:p>
        </p:txBody>
      </p:sp>
      <p:cxnSp>
        <p:nvCxnSpPr>
          <p:cNvPr id="11" name="Straight Arrow Connector 10"/>
          <p:cNvCxnSpPr/>
          <p:nvPr/>
        </p:nvCxnSpPr>
        <p:spPr>
          <a:xfrm flipH="1" flipV="1">
            <a:off x="6417733" y="2508956"/>
            <a:ext cx="708378" cy="36971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529666" y="3302000"/>
            <a:ext cx="2215445" cy="646331"/>
          </a:xfrm>
          <a:prstGeom prst="rect">
            <a:avLst/>
          </a:prstGeom>
          <a:noFill/>
        </p:spPr>
        <p:txBody>
          <a:bodyPr wrap="square" rtlCol="0">
            <a:spAutoFit/>
          </a:bodyPr>
          <a:lstStyle/>
          <a:p>
            <a:r>
              <a:rPr lang="en-US" dirty="0"/>
              <a:t>Parameters estimated within the model</a:t>
            </a:r>
          </a:p>
        </p:txBody>
      </p:sp>
      <p:cxnSp>
        <p:nvCxnSpPr>
          <p:cNvPr id="14" name="Straight Arrow Connector 13"/>
          <p:cNvCxnSpPr/>
          <p:nvPr/>
        </p:nvCxnSpPr>
        <p:spPr>
          <a:xfrm flipV="1">
            <a:off x="5545667" y="2746024"/>
            <a:ext cx="389466" cy="65475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flipV="1">
            <a:off x="5023557" y="2695222"/>
            <a:ext cx="366887" cy="69144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4735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43918"/>
            <a:ext cx="7579582" cy="630049"/>
          </a:xfrm>
        </p:spPr>
        <p:txBody>
          <a:bodyPr>
            <a:normAutofit fontScale="90000"/>
          </a:bodyPr>
          <a:lstStyle/>
          <a:p>
            <a:r>
              <a:rPr lang="en-US" dirty="0">
                <a:latin typeface="Arial"/>
                <a:cs typeface="Arial"/>
              </a:rPr>
              <a:t>How could the model incorporate more information on temperature?</a:t>
            </a:r>
            <a:endParaRPr lang="en-US" dirty="0"/>
          </a:p>
        </p:txBody>
      </p:sp>
      <p:sp>
        <p:nvSpPr>
          <p:cNvPr id="3" name="Content Placeholder 2"/>
          <p:cNvSpPr>
            <a:spLocks noGrp="1"/>
          </p:cNvSpPr>
          <p:nvPr>
            <p:ph idx="1"/>
          </p:nvPr>
        </p:nvSpPr>
        <p:spPr>
          <a:xfrm>
            <a:off x="552969" y="1912606"/>
            <a:ext cx="8026587" cy="3110950"/>
          </a:xfrm>
        </p:spPr>
        <p:txBody>
          <a:bodyPr>
            <a:noAutofit/>
          </a:bodyPr>
          <a:lstStyle/>
          <a:p>
            <a:r>
              <a:rPr lang="en-US" sz="2000" dirty="0"/>
              <a:t>An investigation of temperature-mediated growth is warranted. </a:t>
            </a:r>
          </a:p>
          <a:p>
            <a:r>
              <a:rPr lang="en-US" sz="2000" dirty="0"/>
              <a:t>The model already includes annual growth via empirical estimates from the fishery and the survey.</a:t>
            </a:r>
          </a:p>
          <a:p>
            <a:r>
              <a:rPr lang="en-US" sz="2000" dirty="0"/>
              <a:t>The trend in increasing length at age may not continue if metabolic needs exceed prey availability as ocean temperatures continue to increase, as climate models predict.</a:t>
            </a:r>
          </a:p>
          <a:p>
            <a:endParaRPr lang="en-US" sz="2000" dirty="0"/>
          </a:p>
          <a:p>
            <a:endParaRPr lang="en-US" sz="20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3030528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22</a:t>
            </a:fld>
            <a:endParaRPr lang="en-US" dirty="0"/>
          </a:p>
        </p:txBody>
      </p:sp>
      <p:pic>
        <p:nvPicPr>
          <p:cNvPr id="7" name="Picture 6"/>
          <p:cNvPicPr>
            <a:picLocks noChangeAspect="1"/>
          </p:cNvPicPr>
          <p:nvPr/>
        </p:nvPicPr>
        <p:blipFill>
          <a:blip r:embed="rId2"/>
          <a:stretch>
            <a:fillRect/>
          </a:stretch>
        </p:blipFill>
        <p:spPr>
          <a:xfrm>
            <a:off x="691444" y="3955343"/>
            <a:ext cx="3668889" cy="2751667"/>
          </a:xfrm>
          <a:prstGeom prst="rect">
            <a:avLst/>
          </a:prstGeom>
        </p:spPr>
      </p:pic>
      <p:sp>
        <p:nvSpPr>
          <p:cNvPr id="3" name="TextBox 2"/>
          <p:cNvSpPr txBox="1"/>
          <p:nvPr/>
        </p:nvSpPr>
        <p:spPr>
          <a:xfrm>
            <a:off x="578556" y="1227667"/>
            <a:ext cx="7267209" cy="923330"/>
          </a:xfrm>
          <a:prstGeom prst="rect">
            <a:avLst/>
          </a:prstGeom>
          <a:noFill/>
        </p:spPr>
        <p:txBody>
          <a:bodyPr wrap="none" rtlCol="0">
            <a:spAutoFit/>
          </a:bodyPr>
          <a:lstStyle/>
          <a:p>
            <a:r>
              <a:rPr lang="en-US" sz="5400" dirty="0">
                <a:latin typeface="Arial"/>
                <a:cs typeface="Arial"/>
              </a:rPr>
              <a:t>Catch and stock trends</a:t>
            </a:r>
          </a:p>
        </p:txBody>
      </p:sp>
    </p:spTree>
    <p:extLst>
      <p:ext uri="{BB962C8B-B14F-4D97-AF65-F5344CB8AC3E}">
        <p14:creationId xmlns:p14="http://schemas.microsoft.com/office/powerpoint/2010/main" val="3776716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C55CD9-0D4A-4552-A2A4-17287A3365CA}"/>
              </a:ext>
            </a:extLst>
          </p:cNvPr>
          <p:cNvSpPr>
            <a:spLocks noGrp="1"/>
          </p:cNvSpPr>
          <p:nvPr>
            <p:ph type="sldNum" sz="quarter" idx="12"/>
          </p:nvPr>
        </p:nvSpPr>
        <p:spPr/>
        <p:txBody>
          <a:bodyPr/>
          <a:lstStyle/>
          <a:p>
            <a:fld id="{D57F1E4F-1CFF-5643-939E-217C01CDF565}" type="slidenum">
              <a:rPr lang="en-US" smtClean="0"/>
              <a:pPr/>
              <a:t>23</a:t>
            </a:fld>
            <a:endParaRPr lang="en-US" dirty="0"/>
          </a:p>
        </p:txBody>
      </p:sp>
      <p:sp>
        <p:nvSpPr>
          <p:cNvPr id="6" name="Title 5">
            <a:extLst>
              <a:ext uri="{FF2B5EF4-FFF2-40B4-BE49-F238E27FC236}">
                <a16:creationId xmlns:a16="http://schemas.microsoft.com/office/drawing/2014/main" id="{64FDD31A-A5E7-47E5-ABB3-4A2D4F7614A5}"/>
              </a:ext>
            </a:extLst>
          </p:cNvPr>
          <p:cNvSpPr>
            <a:spLocks noGrp="1"/>
          </p:cNvSpPr>
          <p:nvPr>
            <p:ph type="title"/>
          </p:nvPr>
        </p:nvSpPr>
        <p:spPr>
          <a:xfrm>
            <a:off x="385311" y="730281"/>
            <a:ext cx="8262780" cy="630049"/>
          </a:xfrm>
        </p:spPr>
        <p:txBody>
          <a:bodyPr>
            <a:noAutofit/>
          </a:bodyPr>
          <a:lstStyle/>
          <a:p>
            <a:r>
              <a:rPr lang="en-US" sz="2400" dirty="0" err="1"/>
              <a:t>Yellowfin</a:t>
            </a:r>
            <a:r>
              <a:rPr lang="en-US" sz="2400" dirty="0"/>
              <a:t> Sole annual total catch (1,000 t) in the Eastern Bering Sea from 1954-2021</a:t>
            </a:r>
          </a:p>
        </p:txBody>
      </p:sp>
      <p:pic>
        <p:nvPicPr>
          <p:cNvPr id="2" name="Picture 1"/>
          <p:cNvPicPr>
            <a:picLocks noChangeAspect="1"/>
          </p:cNvPicPr>
          <p:nvPr/>
        </p:nvPicPr>
        <p:blipFill>
          <a:blip r:embed="rId2"/>
          <a:stretch>
            <a:fillRect/>
          </a:stretch>
        </p:blipFill>
        <p:spPr>
          <a:xfrm>
            <a:off x="317500" y="1681908"/>
            <a:ext cx="7127875" cy="4868671"/>
          </a:xfrm>
          <a:prstGeom prst="rect">
            <a:avLst/>
          </a:prstGeom>
        </p:spPr>
      </p:pic>
      <p:sp>
        <p:nvSpPr>
          <p:cNvPr id="3" name="Rectangle 2"/>
          <p:cNvSpPr/>
          <p:nvPr/>
        </p:nvSpPr>
        <p:spPr>
          <a:xfrm>
            <a:off x="4308068" y="1894713"/>
            <a:ext cx="4572000" cy="923330"/>
          </a:xfrm>
          <a:prstGeom prst="rect">
            <a:avLst/>
          </a:prstGeom>
        </p:spPr>
        <p:txBody>
          <a:bodyPr>
            <a:spAutoFit/>
          </a:bodyPr>
          <a:lstStyle/>
          <a:p>
            <a:r>
              <a:rPr lang="en-US" dirty="0"/>
              <a:t>In 2021 25% tariffs were imposed on </a:t>
            </a:r>
            <a:r>
              <a:rPr lang="en-US" dirty="0" err="1"/>
              <a:t>Yellowfin</a:t>
            </a:r>
            <a:r>
              <a:rPr lang="en-US" dirty="0"/>
              <a:t> Sole exports to China, which likely played a role in the decreased catch in 2021.</a:t>
            </a:r>
          </a:p>
        </p:txBody>
      </p:sp>
      <p:cxnSp>
        <p:nvCxnSpPr>
          <p:cNvPr id="7" name="Straight Arrow Connector 6"/>
          <p:cNvCxnSpPr/>
          <p:nvPr/>
        </p:nvCxnSpPr>
        <p:spPr>
          <a:xfrm flipH="1">
            <a:off x="7101897" y="2860325"/>
            <a:ext cx="86307" cy="231785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6115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C55CD9-0D4A-4552-A2A4-17287A3365CA}"/>
              </a:ext>
            </a:extLst>
          </p:cNvPr>
          <p:cNvSpPr>
            <a:spLocks noGrp="1"/>
          </p:cNvSpPr>
          <p:nvPr>
            <p:ph type="sldNum" sz="quarter" idx="12"/>
          </p:nvPr>
        </p:nvSpPr>
        <p:spPr/>
        <p:txBody>
          <a:bodyPr/>
          <a:lstStyle/>
          <a:p>
            <a:fld id="{D57F1E4F-1CFF-5643-939E-217C01CDF565}" type="slidenum">
              <a:rPr lang="en-US" smtClean="0"/>
              <a:pPr/>
              <a:t>24</a:t>
            </a:fld>
            <a:endParaRPr lang="en-US" dirty="0"/>
          </a:p>
        </p:txBody>
      </p:sp>
      <p:sp>
        <p:nvSpPr>
          <p:cNvPr id="6" name="Title 5">
            <a:extLst>
              <a:ext uri="{FF2B5EF4-FFF2-40B4-BE49-F238E27FC236}">
                <a16:creationId xmlns:a16="http://schemas.microsoft.com/office/drawing/2014/main" id="{64FDD31A-A5E7-47E5-ABB3-4A2D4F7614A5}"/>
              </a:ext>
            </a:extLst>
          </p:cNvPr>
          <p:cNvSpPr>
            <a:spLocks noGrp="1"/>
          </p:cNvSpPr>
          <p:nvPr>
            <p:ph type="title"/>
          </p:nvPr>
        </p:nvSpPr>
        <p:spPr>
          <a:xfrm>
            <a:off x="385311" y="730281"/>
            <a:ext cx="8262780" cy="630049"/>
          </a:xfrm>
        </p:spPr>
        <p:txBody>
          <a:bodyPr>
            <a:noAutofit/>
          </a:bodyPr>
          <a:lstStyle/>
          <a:p>
            <a:r>
              <a:rPr lang="en-US" sz="2400" dirty="0" err="1"/>
              <a:t>Yellowfin</a:t>
            </a:r>
            <a:r>
              <a:rPr lang="en-US" sz="2400" dirty="0"/>
              <a:t> Sole annual cumulative catch by month and year (non CDQ) 2003-October 1, 2021</a:t>
            </a:r>
          </a:p>
        </p:txBody>
      </p:sp>
      <p:pic>
        <p:nvPicPr>
          <p:cNvPr id="2" name="Picture 1"/>
          <p:cNvPicPr>
            <a:picLocks noChangeAspect="1"/>
          </p:cNvPicPr>
          <p:nvPr/>
        </p:nvPicPr>
        <p:blipFill>
          <a:blip r:embed="rId2"/>
          <a:stretch>
            <a:fillRect/>
          </a:stretch>
        </p:blipFill>
        <p:spPr>
          <a:xfrm>
            <a:off x="285750" y="1577725"/>
            <a:ext cx="7350125" cy="5020479"/>
          </a:xfrm>
          <a:prstGeom prst="rect">
            <a:avLst/>
          </a:prstGeom>
        </p:spPr>
      </p:pic>
    </p:spTree>
    <p:extLst>
      <p:ext uri="{BB962C8B-B14F-4D97-AF65-F5344CB8AC3E}">
        <p14:creationId xmlns:p14="http://schemas.microsoft.com/office/powerpoint/2010/main" val="33061150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C55CD9-0D4A-4552-A2A4-17287A3365CA}"/>
              </a:ext>
            </a:extLst>
          </p:cNvPr>
          <p:cNvSpPr>
            <a:spLocks noGrp="1"/>
          </p:cNvSpPr>
          <p:nvPr>
            <p:ph type="sldNum" sz="quarter" idx="12"/>
          </p:nvPr>
        </p:nvSpPr>
        <p:spPr/>
        <p:txBody>
          <a:bodyPr/>
          <a:lstStyle/>
          <a:p>
            <a:fld id="{D57F1E4F-1CFF-5643-939E-217C01CDF565}" type="slidenum">
              <a:rPr lang="en-US" smtClean="0"/>
              <a:pPr/>
              <a:t>25</a:t>
            </a:fld>
            <a:endParaRPr lang="en-US" dirty="0"/>
          </a:p>
        </p:txBody>
      </p:sp>
      <p:sp>
        <p:nvSpPr>
          <p:cNvPr id="6" name="Title 5">
            <a:extLst>
              <a:ext uri="{FF2B5EF4-FFF2-40B4-BE49-F238E27FC236}">
                <a16:creationId xmlns:a16="http://schemas.microsoft.com/office/drawing/2014/main" id="{64FDD31A-A5E7-47E5-ABB3-4A2D4F7614A5}"/>
              </a:ext>
            </a:extLst>
          </p:cNvPr>
          <p:cNvSpPr>
            <a:spLocks noGrp="1"/>
          </p:cNvSpPr>
          <p:nvPr>
            <p:ph type="title"/>
          </p:nvPr>
        </p:nvSpPr>
        <p:spPr>
          <a:xfrm>
            <a:off x="385311" y="730281"/>
            <a:ext cx="8262780" cy="630049"/>
          </a:xfrm>
        </p:spPr>
        <p:txBody>
          <a:bodyPr>
            <a:noAutofit/>
          </a:bodyPr>
          <a:lstStyle/>
          <a:p>
            <a:r>
              <a:rPr lang="en-US" sz="2400" dirty="0" err="1"/>
              <a:t>Yellowfin</a:t>
            </a:r>
            <a:r>
              <a:rPr lang="en-US" sz="2400" dirty="0"/>
              <a:t> Sole catch proportion by area in which catch through October, 2021 was &gt;100 t</a:t>
            </a:r>
          </a:p>
        </p:txBody>
      </p:sp>
      <p:pic>
        <p:nvPicPr>
          <p:cNvPr id="2" name="Picture 1"/>
          <p:cNvPicPr>
            <a:picLocks noChangeAspect="1"/>
          </p:cNvPicPr>
          <p:nvPr/>
        </p:nvPicPr>
        <p:blipFill rotWithShape="1">
          <a:blip r:embed="rId2"/>
          <a:srcRect l="13368" t="9099" r="6945" b="10074"/>
          <a:stretch/>
        </p:blipFill>
        <p:spPr>
          <a:xfrm>
            <a:off x="460375" y="1666875"/>
            <a:ext cx="7286626" cy="5048250"/>
          </a:xfrm>
          <a:prstGeom prst="rect">
            <a:avLst/>
          </a:prstGeom>
        </p:spPr>
      </p:pic>
    </p:spTree>
    <p:extLst>
      <p:ext uri="{BB962C8B-B14F-4D97-AF65-F5344CB8AC3E}">
        <p14:creationId xmlns:p14="http://schemas.microsoft.com/office/powerpoint/2010/main" val="3306115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C55CD9-0D4A-4552-A2A4-17287A3365CA}"/>
              </a:ext>
            </a:extLst>
          </p:cNvPr>
          <p:cNvSpPr>
            <a:spLocks noGrp="1"/>
          </p:cNvSpPr>
          <p:nvPr>
            <p:ph type="sldNum" sz="quarter" idx="12"/>
          </p:nvPr>
        </p:nvSpPr>
        <p:spPr/>
        <p:txBody>
          <a:bodyPr/>
          <a:lstStyle/>
          <a:p>
            <a:fld id="{D57F1E4F-1CFF-5643-939E-217C01CDF565}" type="slidenum">
              <a:rPr lang="en-US" smtClean="0"/>
              <a:pPr/>
              <a:t>26</a:t>
            </a:fld>
            <a:endParaRPr lang="en-US" dirty="0"/>
          </a:p>
        </p:txBody>
      </p:sp>
      <p:sp>
        <p:nvSpPr>
          <p:cNvPr id="6" name="Title 5">
            <a:extLst>
              <a:ext uri="{FF2B5EF4-FFF2-40B4-BE49-F238E27FC236}">
                <a16:creationId xmlns:a16="http://schemas.microsoft.com/office/drawing/2014/main" id="{64FDD31A-A5E7-47E5-ABB3-4A2D4F7614A5}"/>
              </a:ext>
            </a:extLst>
          </p:cNvPr>
          <p:cNvSpPr>
            <a:spLocks noGrp="1"/>
          </p:cNvSpPr>
          <p:nvPr>
            <p:ph type="title"/>
          </p:nvPr>
        </p:nvSpPr>
        <p:spPr>
          <a:xfrm>
            <a:off x="385311" y="730281"/>
            <a:ext cx="8262780" cy="630049"/>
          </a:xfrm>
        </p:spPr>
        <p:txBody>
          <a:bodyPr>
            <a:noAutofit/>
          </a:bodyPr>
          <a:lstStyle/>
          <a:p>
            <a:r>
              <a:rPr lang="en-US" sz="2400" dirty="0"/>
              <a:t>Areas of primary YFS catch</a:t>
            </a:r>
          </a:p>
        </p:txBody>
      </p:sp>
      <p:pic>
        <p:nvPicPr>
          <p:cNvPr id="2" name="Picture 1" descr="NMFS-statistical-areas-associated-with-the-Bering-Sea-Aleutian-Island-BSAI-and-Gulf.png"/>
          <p:cNvPicPr>
            <a:picLocks noChangeAspect="1"/>
          </p:cNvPicPr>
          <p:nvPr/>
        </p:nvPicPr>
        <p:blipFill rotWithShape="1">
          <a:blip r:embed="rId2">
            <a:extLst>
              <a:ext uri="{28A0092B-C50C-407E-A947-70E740481C1C}">
                <a14:useLocalDpi xmlns:a14="http://schemas.microsoft.com/office/drawing/2010/main" val="0"/>
              </a:ext>
            </a:extLst>
          </a:blip>
          <a:srcRect t="5445"/>
          <a:stretch/>
        </p:blipFill>
        <p:spPr>
          <a:xfrm>
            <a:off x="127000" y="1555750"/>
            <a:ext cx="7254875" cy="5302249"/>
          </a:xfrm>
          <a:prstGeom prst="rect">
            <a:avLst/>
          </a:prstGeom>
        </p:spPr>
      </p:pic>
      <p:sp>
        <p:nvSpPr>
          <p:cNvPr id="5" name="TextBox 4"/>
          <p:cNvSpPr txBox="1"/>
          <p:nvPr/>
        </p:nvSpPr>
        <p:spPr>
          <a:xfrm>
            <a:off x="927423" y="2091953"/>
            <a:ext cx="2438580" cy="923330"/>
          </a:xfrm>
          <a:prstGeom prst="rect">
            <a:avLst/>
          </a:prstGeom>
          <a:solidFill>
            <a:schemeClr val="bg1"/>
          </a:solidFill>
          <a:ln>
            <a:solidFill>
              <a:schemeClr val="tx1"/>
            </a:solidFill>
          </a:ln>
        </p:spPr>
        <p:txBody>
          <a:bodyPr wrap="square" rtlCol="0">
            <a:spAutoFit/>
          </a:bodyPr>
          <a:lstStyle/>
          <a:p>
            <a:r>
              <a:rPr lang="en-US" dirty="0" err="1"/>
              <a:t>Yellowfin</a:t>
            </a:r>
            <a:r>
              <a:rPr lang="en-US" dirty="0"/>
              <a:t> Sole primarily caught in: 509, 513, 514, 516, 521, and 524.</a:t>
            </a:r>
          </a:p>
        </p:txBody>
      </p:sp>
      <p:sp>
        <p:nvSpPr>
          <p:cNvPr id="3" name="TextBox 2"/>
          <p:cNvSpPr txBox="1"/>
          <p:nvPr/>
        </p:nvSpPr>
        <p:spPr>
          <a:xfrm>
            <a:off x="3894667" y="3640667"/>
            <a:ext cx="530915" cy="369332"/>
          </a:xfrm>
          <a:prstGeom prst="rect">
            <a:avLst/>
          </a:prstGeom>
          <a:noFill/>
        </p:spPr>
        <p:txBody>
          <a:bodyPr wrap="none" rtlCol="0">
            <a:spAutoFit/>
          </a:bodyPr>
          <a:lstStyle/>
          <a:p>
            <a:r>
              <a:rPr lang="en-US" dirty="0"/>
              <a:t>514</a:t>
            </a:r>
          </a:p>
        </p:txBody>
      </p:sp>
      <p:cxnSp>
        <p:nvCxnSpPr>
          <p:cNvPr id="8" name="Straight Arrow Connector 7"/>
          <p:cNvCxnSpPr/>
          <p:nvPr/>
        </p:nvCxnSpPr>
        <p:spPr>
          <a:xfrm>
            <a:off x="2885145" y="3032931"/>
            <a:ext cx="419210" cy="1726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2823497" y="3032931"/>
            <a:ext cx="246594" cy="5054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2872816" y="3020602"/>
            <a:ext cx="1134330" cy="6411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2835827" y="3020602"/>
            <a:ext cx="1048023" cy="11835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2988227" y="3173002"/>
            <a:ext cx="1524436" cy="11051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2848156" y="3032931"/>
            <a:ext cx="1816907" cy="13976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6115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C55CD9-0D4A-4552-A2A4-17287A3365CA}"/>
              </a:ext>
            </a:extLst>
          </p:cNvPr>
          <p:cNvSpPr>
            <a:spLocks noGrp="1"/>
          </p:cNvSpPr>
          <p:nvPr>
            <p:ph type="sldNum" sz="quarter" idx="12"/>
          </p:nvPr>
        </p:nvSpPr>
        <p:spPr/>
        <p:txBody>
          <a:bodyPr/>
          <a:lstStyle/>
          <a:p>
            <a:fld id="{D57F1E4F-1CFF-5643-939E-217C01CDF565}" type="slidenum">
              <a:rPr lang="en-US" smtClean="0"/>
              <a:pPr/>
              <a:t>27</a:t>
            </a:fld>
            <a:endParaRPr lang="en-US" dirty="0"/>
          </a:p>
        </p:txBody>
      </p:sp>
      <p:sp>
        <p:nvSpPr>
          <p:cNvPr id="6" name="Title 5">
            <a:extLst>
              <a:ext uri="{FF2B5EF4-FFF2-40B4-BE49-F238E27FC236}">
                <a16:creationId xmlns:a16="http://schemas.microsoft.com/office/drawing/2014/main" id="{64FDD31A-A5E7-47E5-ABB3-4A2D4F7614A5}"/>
              </a:ext>
            </a:extLst>
          </p:cNvPr>
          <p:cNvSpPr>
            <a:spLocks noGrp="1"/>
          </p:cNvSpPr>
          <p:nvPr>
            <p:ph type="title"/>
          </p:nvPr>
        </p:nvSpPr>
        <p:spPr>
          <a:xfrm>
            <a:off x="385311" y="730281"/>
            <a:ext cx="8262780" cy="630049"/>
          </a:xfrm>
        </p:spPr>
        <p:txBody>
          <a:bodyPr>
            <a:noAutofit/>
          </a:bodyPr>
          <a:lstStyle/>
          <a:p>
            <a:r>
              <a:rPr lang="en-US" sz="2400" dirty="0"/>
              <a:t>Size composition of the </a:t>
            </a:r>
            <a:r>
              <a:rPr lang="en-US" sz="2400" dirty="0" err="1"/>
              <a:t>Yellowfin</a:t>
            </a:r>
            <a:r>
              <a:rPr lang="en-US" sz="2400" dirty="0"/>
              <a:t> Sole catch in 2021 in highest AREAS of </a:t>
            </a:r>
            <a:r>
              <a:rPr lang="en-US" sz="2400" dirty="0" err="1"/>
              <a:t>yfs</a:t>
            </a:r>
            <a:r>
              <a:rPr lang="en-US" sz="2400" dirty="0"/>
              <a:t> catch</a:t>
            </a:r>
          </a:p>
        </p:txBody>
      </p:sp>
      <p:pic>
        <p:nvPicPr>
          <p:cNvPr id="2" name="Picture 1"/>
          <p:cNvPicPr>
            <a:picLocks noChangeAspect="1"/>
          </p:cNvPicPr>
          <p:nvPr/>
        </p:nvPicPr>
        <p:blipFill>
          <a:blip r:embed="rId2"/>
          <a:stretch>
            <a:fillRect/>
          </a:stretch>
        </p:blipFill>
        <p:spPr>
          <a:xfrm>
            <a:off x="412750" y="1635843"/>
            <a:ext cx="7032625" cy="4803611"/>
          </a:xfrm>
          <a:prstGeom prst="rect">
            <a:avLst/>
          </a:prstGeom>
        </p:spPr>
      </p:pic>
    </p:spTree>
    <p:extLst>
      <p:ext uri="{BB962C8B-B14F-4D97-AF65-F5344CB8AC3E}">
        <p14:creationId xmlns:p14="http://schemas.microsoft.com/office/powerpoint/2010/main" val="3306115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C55CD9-0D4A-4552-A2A4-17287A3365CA}"/>
              </a:ext>
            </a:extLst>
          </p:cNvPr>
          <p:cNvSpPr>
            <a:spLocks noGrp="1"/>
          </p:cNvSpPr>
          <p:nvPr>
            <p:ph type="sldNum" sz="quarter" idx="12"/>
          </p:nvPr>
        </p:nvSpPr>
        <p:spPr/>
        <p:txBody>
          <a:bodyPr/>
          <a:lstStyle/>
          <a:p>
            <a:fld id="{D57F1E4F-1CFF-5643-939E-217C01CDF565}" type="slidenum">
              <a:rPr lang="en-US" smtClean="0"/>
              <a:pPr/>
              <a:t>28</a:t>
            </a:fld>
            <a:endParaRPr lang="en-US" dirty="0"/>
          </a:p>
        </p:txBody>
      </p:sp>
      <p:sp>
        <p:nvSpPr>
          <p:cNvPr id="6" name="Title 5">
            <a:extLst>
              <a:ext uri="{FF2B5EF4-FFF2-40B4-BE49-F238E27FC236}">
                <a16:creationId xmlns:a16="http://schemas.microsoft.com/office/drawing/2014/main" id="{64FDD31A-A5E7-47E5-ABB3-4A2D4F7614A5}"/>
              </a:ext>
            </a:extLst>
          </p:cNvPr>
          <p:cNvSpPr>
            <a:spLocks noGrp="1"/>
          </p:cNvSpPr>
          <p:nvPr>
            <p:ph type="title"/>
          </p:nvPr>
        </p:nvSpPr>
        <p:spPr>
          <a:xfrm>
            <a:off x="385311" y="730281"/>
            <a:ext cx="8262780" cy="630049"/>
          </a:xfrm>
        </p:spPr>
        <p:txBody>
          <a:bodyPr>
            <a:noAutofit/>
          </a:bodyPr>
          <a:lstStyle/>
          <a:p>
            <a:r>
              <a:rPr lang="en-US" sz="2400" dirty="0"/>
              <a:t>Catch of </a:t>
            </a:r>
            <a:r>
              <a:rPr lang="en-US" sz="2400" dirty="0" err="1"/>
              <a:t>Yellowfin</a:t>
            </a:r>
            <a:r>
              <a:rPr lang="en-US" sz="2400" dirty="0"/>
              <a:t> Sole in the BSAI in 2021 by month (through October)</a:t>
            </a:r>
          </a:p>
        </p:txBody>
      </p:sp>
      <p:pic>
        <p:nvPicPr>
          <p:cNvPr id="2" name="Picture 1" descr="YFS_2021_catchbyMonth.pdf"/>
          <p:cNvPicPr>
            <a:picLocks noChangeAspect="1"/>
          </p:cNvPicPr>
          <p:nvPr/>
        </p:nvPicPr>
        <p:blipFill rotWithShape="1">
          <a:blip r:embed="rId2">
            <a:extLst>
              <a:ext uri="{28A0092B-C50C-407E-A947-70E740481C1C}">
                <a14:useLocalDpi xmlns:a14="http://schemas.microsoft.com/office/drawing/2010/main" val="0"/>
              </a:ext>
            </a:extLst>
          </a:blip>
          <a:srcRect t="7656" b="7227"/>
          <a:stretch/>
        </p:blipFill>
        <p:spPr>
          <a:xfrm>
            <a:off x="273050" y="1523999"/>
            <a:ext cx="8407400" cy="5048251"/>
          </a:xfrm>
          <a:prstGeom prst="rect">
            <a:avLst/>
          </a:prstGeom>
        </p:spPr>
      </p:pic>
      <p:sp>
        <p:nvSpPr>
          <p:cNvPr id="3" name="TextBox 2"/>
          <p:cNvSpPr txBox="1"/>
          <p:nvPr/>
        </p:nvSpPr>
        <p:spPr>
          <a:xfrm>
            <a:off x="5277104" y="5535716"/>
            <a:ext cx="3198311" cy="646331"/>
          </a:xfrm>
          <a:prstGeom prst="rect">
            <a:avLst/>
          </a:prstGeom>
          <a:noFill/>
        </p:spPr>
        <p:txBody>
          <a:bodyPr wrap="none" rtlCol="0">
            <a:spAutoFit/>
          </a:bodyPr>
          <a:lstStyle/>
          <a:p>
            <a:r>
              <a:rPr lang="en-US" dirty="0"/>
              <a:t>Highest catches near Bristol Bay </a:t>
            </a:r>
          </a:p>
          <a:p>
            <a:r>
              <a:rPr lang="en-US" dirty="0"/>
              <a:t>in May and June.</a:t>
            </a:r>
          </a:p>
        </p:txBody>
      </p:sp>
    </p:spTree>
    <p:extLst>
      <p:ext uri="{BB962C8B-B14F-4D97-AF65-F5344CB8AC3E}">
        <p14:creationId xmlns:p14="http://schemas.microsoft.com/office/powerpoint/2010/main" val="33061150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C55CD9-0D4A-4552-A2A4-17287A3365CA}"/>
              </a:ext>
            </a:extLst>
          </p:cNvPr>
          <p:cNvSpPr>
            <a:spLocks noGrp="1"/>
          </p:cNvSpPr>
          <p:nvPr>
            <p:ph type="sldNum" sz="quarter" idx="12"/>
          </p:nvPr>
        </p:nvSpPr>
        <p:spPr/>
        <p:txBody>
          <a:bodyPr/>
          <a:lstStyle/>
          <a:p>
            <a:fld id="{D57F1E4F-1CFF-5643-939E-217C01CDF565}" type="slidenum">
              <a:rPr lang="en-US" smtClean="0"/>
              <a:pPr/>
              <a:t>29</a:t>
            </a:fld>
            <a:endParaRPr lang="en-US" dirty="0"/>
          </a:p>
        </p:txBody>
      </p:sp>
      <p:sp>
        <p:nvSpPr>
          <p:cNvPr id="6" name="Title 5">
            <a:extLst>
              <a:ext uri="{FF2B5EF4-FFF2-40B4-BE49-F238E27FC236}">
                <a16:creationId xmlns:a16="http://schemas.microsoft.com/office/drawing/2014/main" id="{64FDD31A-A5E7-47E5-ABB3-4A2D4F7614A5}"/>
              </a:ext>
            </a:extLst>
          </p:cNvPr>
          <p:cNvSpPr>
            <a:spLocks noGrp="1"/>
          </p:cNvSpPr>
          <p:nvPr>
            <p:ph type="title"/>
          </p:nvPr>
        </p:nvSpPr>
        <p:spPr>
          <a:xfrm>
            <a:off x="385311" y="730281"/>
            <a:ext cx="8262780" cy="630049"/>
          </a:xfrm>
        </p:spPr>
        <p:txBody>
          <a:bodyPr>
            <a:noAutofit/>
          </a:bodyPr>
          <a:lstStyle/>
          <a:p>
            <a:endParaRPr lang="en-US" sz="2400" dirty="0"/>
          </a:p>
        </p:txBody>
      </p:sp>
      <p:pic>
        <p:nvPicPr>
          <p:cNvPr id="3" name="Picture 2" descr="YFScatch_trawl_2deg.pdf"/>
          <p:cNvPicPr>
            <a:picLocks noChangeAspect="1"/>
          </p:cNvPicPr>
          <p:nvPr/>
        </p:nvPicPr>
        <p:blipFill rotWithShape="1">
          <a:blip r:embed="rId2">
            <a:extLst>
              <a:ext uri="{28A0092B-C50C-407E-A947-70E740481C1C}">
                <a14:useLocalDpi xmlns:a14="http://schemas.microsoft.com/office/drawing/2010/main" val="0"/>
              </a:ext>
            </a:extLst>
          </a:blip>
          <a:srcRect l="9100" r="9752"/>
          <a:stretch/>
        </p:blipFill>
        <p:spPr>
          <a:xfrm>
            <a:off x="0" y="116526"/>
            <a:ext cx="7804688" cy="6784676"/>
          </a:xfrm>
          <a:prstGeom prst="rect">
            <a:avLst/>
          </a:prstGeom>
        </p:spPr>
      </p:pic>
      <p:sp>
        <p:nvSpPr>
          <p:cNvPr id="5" name="Rectangle 4"/>
          <p:cNvSpPr/>
          <p:nvPr/>
        </p:nvSpPr>
        <p:spPr>
          <a:xfrm>
            <a:off x="6485412" y="293080"/>
            <a:ext cx="2658587" cy="2215991"/>
          </a:xfrm>
          <a:prstGeom prst="rect">
            <a:avLst/>
          </a:prstGeom>
          <a:solidFill>
            <a:schemeClr val="bg1"/>
          </a:solidFill>
        </p:spPr>
        <p:txBody>
          <a:bodyPr wrap="square">
            <a:spAutoFit/>
          </a:bodyPr>
          <a:lstStyle/>
          <a:p>
            <a:r>
              <a:rPr lang="en-US" sz="2400" dirty="0"/>
              <a:t>Catch of </a:t>
            </a:r>
            <a:r>
              <a:rPr lang="en-US" sz="2400" dirty="0" err="1"/>
              <a:t>Yellowfin</a:t>
            </a:r>
            <a:r>
              <a:rPr lang="en-US" sz="2400" dirty="0"/>
              <a:t> Sole by trawl gear in the BSAI, 2002-2021reported by observers.</a:t>
            </a:r>
          </a:p>
          <a:p>
            <a:endParaRPr lang="en-US" dirty="0"/>
          </a:p>
        </p:txBody>
      </p:sp>
    </p:spTree>
    <p:extLst>
      <p:ext uri="{BB962C8B-B14F-4D97-AF65-F5344CB8AC3E}">
        <p14:creationId xmlns:p14="http://schemas.microsoft.com/office/powerpoint/2010/main" val="2531098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C55CD9-0D4A-4552-A2A4-17287A3365CA}"/>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
        <p:nvSpPr>
          <p:cNvPr id="6" name="Title 5">
            <a:extLst>
              <a:ext uri="{FF2B5EF4-FFF2-40B4-BE49-F238E27FC236}">
                <a16:creationId xmlns:a16="http://schemas.microsoft.com/office/drawing/2014/main" id="{64FDD31A-A5E7-47E5-ABB3-4A2D4F7614A5}"/>
              </a:ext>
            </a:extLst>
          </p:cNvPr>
          <p:cNvSpPr>
            <a:spLocks noGrp="1"/>
          </p:cNvSpPr>
          <p:nvPr>
            <p:ph type="title"/>
          </p:nvPr>
        </p:nvSpPr>
        <p:spPr>
          <a:xfrm>
            <a:off x="385311" y="730281"/>
            <a:ext cx="8262780" cy="630049"/>
          </a:xfrm>
        </p:spPr>
        <p:txBody>
          <a:bodyPr>
            <a:noAutofit/>
          </a:bodyPr>
          <a:lstStyle/>
          <a:p>
            <a:r>
              <a:rPr lang="en-US" sz="2400" dirty="0"/>
              <a:t>Responses to SSC and Plan Team Comments Specific to this Assessment</a:t>
            </a:r>
          </a:p>
        </p:txBody>
      </p:sp>
      <p:sp>
        <p:nvSpPr>
          <p:cNvPr id="5" name="Content Placeholder 2">
            <a:extLst>
              <a:ext uri="{FF2B5EF4-FFF2-40B4-BE49-F238E27FC236}">
                <a16:creationId xmlns:a16="http://schemas.microsoft.com/office/drawing/2014/main" id="{5D47BDA5-2C33-4BE8-A8C9-F981EA2D758B}"/>
              </a:ext>
            </a:extLst>
          </p:cNvPr>
          <p:cNvSpPr>
            <a:spLocks noGrp="1"/>
          </p:cNvSpPr>
          <p:nvPr>
            <p:ph sz="half" idx="2"/>
          </p:nvPr>
        </p:nvSpPr>
        <p:spPr>
          <a:xfrm>
            <a:off x="524746" y="1839243"/>
            <a:ext cx="8139475" cy="3762868"/>
          </a:xfrm>
        </p:spPr>
        <p:txBody>
          <a:bodyPr>
            <a:normAutofit/>
          </a:bodyPr>
          <a:lstStyle/>
          <a:p>
            <a:pPr marL="0" indent="0">
              <a:buNone/>
            </a:pPr>
            <a:r>
              <a:rPr lang="en-US" sz="2000" i="1" dirty="0"/>
              <a:t>SSC November 2020</a:t>
            </a:r>
          </a:p>
          <a:p>
            <a:pPr marL="0" indent="0">
              <a:buNone/>
            </a:pPr>
            <a:r>
              <a:rPr lang="en-US" sz="2000" dirty="0"/>
              <a:t>The SSC remains concerned about the large retrospective pattern and supports the PT recommendation to investigate decreased female natural mortality and weight at age.</a:t>
            </a:r>
          </a:p>
          <a:p>
            <a:pPr marL="0" indent="0">
              <a:buNone/>
            </a:pPr>
            <a:endParaRPr lang="en-US" sz="2000" dirty="0"/>
          </a:p>
          <a:p>
            <a:pPr marL="0" indent="0">
              <a:buNone/>
            </a:pPr>
            <a:r>
              <a:rPr lang="en-US" sz="2000" i="1" dirty="0"/>
              <a:t>Authors’ response:</a:t>
            </a:r>
          </a:p>
          <a:p>
            <a:pPr marL="0" indent="0">
              <a:buNone/>
            </a:pPr>
            <a:r>
              <a:rPr lang="en-US" sz="2000" dirty="0"/>
              <a:t>In the current assessment, </a:t>
            </a:r>
            <a:r>
              <a:rPr lang="en-US" sz="2000" dirty="0" err="1"/>
              <a:t>Mohn's</a:t>
            </a:r>
            <a:r>
              <a:rPr lang="en-US" sz="2000" dirty="0"/>
              <a:t> rho shifted closer to zero. Further investigation into decreased female natural mortality should be a point of future study.</a:t>
            </a:r>
          </a:p>
          <a:p>
            <a:pPr marL="0" indent="0">
              <a:buNone/>
            </a:pPr>
            <a:endParaRPr lang="en-US" sz="2000" dirty="0"/>
          </a:p>
        </p:txBody>
      </p:sp>
    </p:spTree>
    <p:extLst>
      <p:ext uri="{BB962C8B-B14F-4D97-AF65-F5344CB8AC3E}">
        <p14:creationId xmlns:p14="http://schemas.microsoft.com/office/powerpoint/2010/main" val="7822581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C55CD9-0D4A-4552-A2A4-17287A3365CA}"/>
              </a:ext>
            </a:extLst>
          </p:cNvPr>
          <p:cNvSpPr>
            <a:spLocks noGrp="1"/>
          </p:cNvSpPr>
          <p:nvPr>
            <p:ph type="sldNum" sz="quarter" idx="12"/>
          </p:nvPr>
        </p:nvSpPr>
        <p:spPr/>
        <p:txBody>
          <a:bodyPr/>
          <a:lstStyle/>
          <a:p>
            <a:fld id="{D57F1E4F-1CFF-5643-939E-217C01CDF565}" type="slidenum">
              <a:rPr lang="en-US" smtClean="0"/>
              <a:pPr/>
              <a:t>30</a:t>
            </a:fld>
            <a:endParaRPr lang="en-US" dirty="0"/>
          </a:p>
        </p:txBody>
      </p:sp>
      <p:sp>
        <p:nvSpPr>
          <p:cNvPr id="6" name="Title 5">
            <a:extLst>
              <a:ext uri="{FF2B5EF4-FFF2-40B4-BE49-F238E27FC236}">
                <a16:creationId xmlns:a16="http://schemas.microsoft.com/office/drawing/2014/main" id="{64FDD31A-A5E7-47E5-ABB3-4A2D4F7614A5}"/>
              </a:ext>
            </a:extLst>
          </p:cNvPr>
          <p:cNvSpPr>
            <a:spLocks noGrp="1"/>
          </p:cNvSpPr>
          <p:nvPr>
            <p:ph type="title"/>
          </p:nvPr>
        </p:nvSpPr>
        <p:spPr>
          <a:xfrm>
            <a:off x="385311" y="730281"/>
            <a:ext cx="8393422" cy="630049"/>
          </a:xfrm>
        </p:spPr>
        <p:txBody>
          <a:bodyPr>
            <a:noAutofit/>
          </a:bodyPr>
          <a:lstStyle/>
          <a:p>
            <a:r>
              <a:rPr lang="en-US" sz="2400" dirty="0"/>
              <a:t>Catch per unit effort based on </a:t>
            </a:r>
            <a:r>
              <a:rPr lang="en-US" sz="2400" dirty="0" err="1"/>
              <a:t>Yellowfin</a:t>
            </a:r>
            <a:r>
              <a:rPr lang="en-US" sz="2400" dirty="0"/>
              <a:t> Sole fishery data, 1996-2021 through Oct 31</a:t>
            </a:r>
          </a:p>
        </p:txBody>
      </p:sp>
      <p:pic>
        <p:nvPicPr>
          <p:cNvPr id="2" name="Picture 1"/>
          <p:cNvPicPr>
            <a:picLocks noChangeAspect="1"/>
          </p:cNvPicPr>
          <p:nvPr/>
        </p:nvPicPr>
        <p:blipFill>
          <a:blip r:embed="rId2"/>
          <a:stretch>
            <a:fillRect/>
          </a:stretch>
        </p:blipFill>
        <p:spPr>
          <a:xfrm>
            <a:off x="254000" y="1539875"/>
            <a:ext cx="7242849" cy="4947204"/>
          </a:xfrm>
          <a:prstGeom prst="rect">
            <a:avLst/>
          </a:prstGeom>
        </p:spPr>
      </p:pic>
      <p:sp>
        <p:nvSpPr>
          <p:cNvPr id="3" name="TextBox 2"/>
          <p:cNvSpPr txBox="1"/>
          <p:nvPr/>
        </p:nvSpPr>
        <p:spPr>
          <a:xfrm>
            <a:off x="5116818" y="1824097"/>
            <a:ext cx="3905538" cy="1477328"/>
          </a:xfrm>
          <a:prstGeom prst="rect">
            <a:avLst/>
          </a:prstGeom>
          <a:solidFill>
            <a:srgbClr val="FFFFFF"/>
          </a:solidFill>
          <a:ln>
            <a:solidFill>
              <a:srgbClr val="000000"/>
            </a:solidFill>
          </a:ln>
        </p:spPr>
        <p:txBody>
          <a:bodyPr wrap="square" rtlCol="0">
            <a:spAutoFit/>
          </a:bodyPr>
          <a:lstStyle/>
          <a:p>
            <a:pPr marL="285750" indent="-285750">
              <a:buFont typeface="Arial"/>
              <a:buChar char="•"/>
            </a:pPr>
            <a:r>
              <a:rPr lang="en-US" dirty="0"/>
              <a:t>CPUE weight (kg)/trawl duration (min) for vessels cutoff 125 </a:t>
            </a:r>
            <a:r>
              <a:rPr lang="en-US" dirty="0" err="1"/>
              <a:t>ft</a:t>
            </a:r>
            <a:r>
              <a:rPr lang="en-US" dirty="0"/>
              <a:t>, and only including self-made tows. </a:t>
            </a:r>
          </a:p>
          <a:p>
            <a:pPr marL="285750" indent="-285750">
              <a:buFont typeface="Arial"/>
              <a:buChar char="•"/>
            </a:pPr>
            <a:r>
              <a:rPr lang="en-US" dirty="0"/>
              <a:t>Results are limited to Catcher/Processor and Catcher vessels.</a:t>
            </a:r>
          </a:p>
        </p:txBody>
      </p:sp>
    </p:spTree>
    <p:extLst>
      <p:ext uri="{BB962C8B-B14F-4D97-AF65-F5344CB8AC3E}">
        <p14:creationId xmlns:p14="http://schemas.microsoft.com/office/powerpoint/2010/main" val="8472959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C55CD9-0D4A-4552-A2A4-17287A3365CA}"/>
              </a:ext>
            </a:extLst>
          </p:cNvPr>
          <p:cNvSpPr>
            <a:spLocks noGrp="1"/>
          </p:cNvSpPr>
          <p:nvPr>
            <p:ph type="sldNum" sz="quarter" idx="12"/>
          </p:nvPr>
        </p:nvSpPr>
        <p:spPr/>
        <p:txBody>
          <a:bodyPr/>
          <a:lstStyle/>
          <a:p>
            <a:fld id="{D57F1E4F-1CFF-5643-939E-217C01CDF565}" type="slidenum">
              <a:rPr lang="en-US" smtClean="0"/>
              <a:pPr/>
              <a:t>31</a:t>
            </a:fld>
            <a:endParaRPr lang="en-US" dirty="0"/>
          </a:p>
        </p:txBody>
      </p:sp>
      <p:sp>
        <p:nvSpPr>
          <p:cNvPr id="6" name="Title 5">
            <a:extLst>
              <a:ext uri="{FF2B5EF4-FFF2-40B4-BE49-F238E27FC236}">
                <a16:creationId xmlns:a16="http://schemas.microsoft.com/office/drawing/2014/main" id="{64FDD31A-A5E7-47E5-ABB3-4A2D4F7614A5}"/>
              </a:ext>
            </a:extLst>
          </p:cNvPr>
          <p:cNvSpPr>
            <a:spLocks noGrp="1"/>
          </p:cNvSpPr>
          <p:nvPr>
            <p:ph type="title"/>
          </p:nvPr>
        </p:nvSpPr>
        <p:spPr>
          <a:xfrm>
            <a:off x="385311" y="730281"/>
            <a:ext cx="8262780" cy="630049"/>
          </a:xfrm>
        </p:spPr>
        <p:txBody>
          <a:bodyPr>
            <a:noAutofit/>
          </a:bodyPr>
          <a:lstStyle/>
          <a:p>
            <a:r>
              <a:rPr lang="en-US" sz="2400" dirty="0"/>
              <a:t>EBS trawl survey biomass point estimates and 95% confidence intervals for YFS, 1982-2021</a:t>
            </a:r>
          </a:p>
        </p:txBody>
      </p:sp>
      <p:pic>
        <p:nvPicPr>
          <p:cNvPr id="2" name="Picture 1"/>
          <p:cNvPicPr>
            <a:picLocks noChangeAspect="1"/>
          </p:cNvPicPr>
          <p:nvPr/>
        </p:nvPicPr>
        <p:blipFill>
          <a:blip r:embed="rId2"/>
          <a:stretch>
            <a:fillRect/>
          </a:stretch>
        </p:blipFill>
        <p:spPr>
          <a:xfrm>
            <a:off x="0" y="1443353"/>
            <a:ext cx="7477125" cy="5107226"/>
          </a:xfrm>
          <a:prstGeom prst="rect">
            <a:avLst/>
          </a:prstGeom>
        </p:spPr>
      </p:pic>
      <p:sp>
        <p:nvSpPr>
          <p:cNvPr id="5" name="TextBox 4"/>
          <p:cNvSpPr txBox="1"/>
          <p:nvPr/>
        </p:nvSpPr>
        <p:spPr>
          <a:xfrm>
            <a:off x="7282845" y="2724707"/>
            <a:ext cx="1941557" cy="707886"/>
          </a:xfrm>
          <a:prstGeom prst="rect">
            <a:avLst/>
          </a:prstGeom>
          <a:noFill/>
        </p:spPr>
        <p:txBody>
          <a:bodyPr wrap="none" rtlCol="0">
            <a:spAutoFit/>
          </a:bodyPr>
          <a:lstStyle/>
          <a:p>
            <a:r>
              <a:rPr lang="en-US" sz="2000" dirty="0"/>
              <a:t>Third lowest </a:t>
            </a:r>
          </a:p>
          <a:p>
            <a:r>
              <a:rPr lang="en-US" sz="2000" dirty="0"/>
              <a:t>in survey history.</a:t>
            </a:r>
          </a:p>
        </p:txBody>
      </p:sp>
      <p:cxnSp>
        <p:nvCxnSpPr>
          <p:cNvPr id="7" name="Straight Arrow Connector 6"/>
          <p:cNvCxnSpPr/>
          <p:nvPr/>
        </p:nvCxnSpPr>
        <p:spPr>
          <a:xfrm flipH="1">
            <a:off x="7138886" y="3489104"/>
            <a:ext cx="468528" cy="64110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54856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C55CD9-0D4A-4552-A2A4-17287A3365CA}"/>
              </a:ext>
            </a:extLst>
          </p:cNvPr>
          <p:cNvSpPr>
            <a:spLocks noGrp="1"/>
          </p:cNvSpPr>
          <p:nvPr>
            <p:ph type="sldNum" sz="quarter" idx="12"/>
          </p:nvPr>
        </p:nvSpPr>
        <p:spPr/>
        <p:txBody>
          <a:bodyPr/>
          <a:lstStyle/>
          <a:p>
            <a:fld id="{D57F1E4F-1CFF-5643-939E-217C01CDF565}" type="slidenum">
              <a:rPr lang="en-US" smtClean="0"/>
              <a:pPr/>
              <a:t>32</a:t>
            </a:fld>
            <a:endParaRPr lang="en-US" dirty="0"/>
          </a:p>
        </p:txBody>
      </p:sp>
      <p:sp>
        <p:nvSpPr>
          <p:cNvPr id="6" name="Title 5">
            <a:extLst>
              <a:ext uri="{FF2B5EF4-FFF2-40B4-BE49-F238E27FC236}">
                <a16:creationId xmlns:a16="http://schemas.microsoft.com/office/drawing/2014/main" id="{64FDD31A-A5E7-47E5-ABB3-4A2D4F7614A5}"/>
              </a:ext>
            </a:extLst>
          </p:cNvPr>
          <p:cNvSpPr>
            <a:spLocks noGrp="1"/>
          </p:cNvSpPr>
          <p:nvPr>
            <p:ph type="title"/>
          </p:nvPr>
        </p:nvSpPr>
        <p:spPr>
          <a:xfrm>
            <a:off x="385311" y="730281"/>
            <a:ext cx="8262780" cy="630049"/>
          </a:xfrm>
        </p:spPr>
        <p:txBody>
          <a:bodyPr>
            <a:noAutofit/>
          </a:bodyPr>
          <a:lstStyle/>
          <a:p>
            <a:r>
              <a:rPr lang="en-US" sz="2400" dirty="0"/>
              <a:t>Average catch per unit effort on NMFS eastern Bering Sea surveys, 1982-2021</a:t>
            </a:r>
          </a:p>
        </p:txBody>
      </p:sp>
      <p:pic>
        <p:nvPicPr>
          <p:cNvPr id="2" name="Picture 1"/>
          <p:cNvPicPr>
            <a:picLocks noChangeAspect="1"/>
          </p:cNvPicPr>
          <p:nvPr/>
        </p:nvPicPr>
        <p:blipFill>
          <a:blip r:embed="rId2"/>
          <a:stretch>
            <a:fillRect/>
          </a:stretch>
        </p:blipFill>
        <p:spPr>
          <a:xfrm>
            <a:off x="0" y="1524000"/>
            <a:ext cx="7359056" cy="5026579"/>
          </a:xfrm>
          <a:prstGeom prst="rect">
            <a:avLst/>
          </a:prstGeom>
        </p:spPr>
      </p:pic>
      <p:sp>
        <p:nvSpPr>
          <p:cNvPr id="3" name="TextBox 2"/>
          <p:cNvSpPr txBox="1"/>
          <p:nvPr/>
        </p:nvSpPr>
        <p:spPr>
          <a:xfrm>
            <a:off x="7493589" y="1678170"/>
            <a:ext cx="1313180" cy="707886"/>
          </a:xfrm>
          <a:prstGeom prst="rect">
            <a:avLst/>
          </a:prstGeom>
          <a:noFill/>
        </p:spPr>
        <p:txBody>
          <a:bodyPr wrap="none" rtlCol="0">
            <a:spAutoFit/>
          </a:bodyPr>
          <a:lstStyle/>
          <a:p>
            <a:r>
              <a:rPr lang="en-US" sz="2000" dirty="0"/>
              <a:t>CPUE is in </a:t>
            </a:r>
          </a:p>
          <a:p>
            <a:r>
              <a:rPr lang="en-US" sz="2000" dirty="0"/>
              <a:t>kg/hectare.</a:t>
            </a:r>
          </a:p>
        </p:txBody>
      </p:sp>
      <p:sp>
        <p:nvSpPr>
          <p:cNvPr id="5" name="TextBox 4"/>
          <p:cNvSpPr txBox="1"/>
          <p:nvPr/>
        </p:nvSpPr>
        <p:spPr>
          <a:xfrm>
            <a:off x="7307507" y="3513762"/>
            <a:ext cx="1941557" cy="707886"/>
          </a:xfrm>
          <a:prstGeom prst="rect">
            <a:avLst/>
          </a:prstGeom>
          <a:noFill/>
        </p:spPr>
        <p:txBody>
          <a:bodyPr wrap="none" rtlCol="0">
            <a:spAutoFit/>
          </a:bodyPr>
          <a:lstStyle/>
          <a:p>
            <a:r>
              <a:rPr lang="en-US" sz="2000" dirty="0"/>
              <a:t>Third lowest </a:t>
            </a:r>
          </a:p>
          <a:p>
            <a:r>
              <a:rPr lang="en-US" sz="2000" dirty="0"/>
              <a:t>in survey history.</a:t>
            </a:r>
          </a:p>
        </p:txBody>
      </p:sp>
      <p:cxnSp>
        <p:nvCxnSpPr>
          <p:cNvPr id="8" name="Straight Arrow Connector 7"/>
          <p:cNvCxnSpPr/>
          <p:nvPr/>
        </p:nvCxnSpPr>
        <p:spPr>
          <a:xfrm flipH="1">
            <a:off x="7052578" y="4278159"/>
            <a:ext cx="468528" cy="64110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38795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C55CD9-0D4A-4552-A2A4-17287A3365CA}"/>
              </a:ext>
            </a:extLst>
          </p:cNvPr>
          <p:cNvSpPr>
            <a:spLocks noGrp="1"/>
          </p:cNvSpPr>
          <p:nvPr>
            <p:ph type="sldNum" sz="quarter" idx="12"/>
          </p:nvPr>
        </p:nvSpPr>
        <p:spPr/>
        <p:txBody>
          <a:bodyPr/>
          <a:lstStyle/>
          <a:p>
            <a:fld id="{D57F1E4F-1CFF-5643-939E-217C01CDF565}" type="slidenum">
              <a:rPr lang="en-US" smtClean="0"/>
              <a:pPr/>
              <a:t>33</a:t>
            </a:fld>
            <a:endParaRPr lang="en-US" dirty="0"/>
          </a:p>
        </p:txBody>
      </p:sp>
      <p:sp>
        <p:nvSpPr>
          <p:cNvPr id="6" name="Title 5">
            <a:extLst>
              <a:ext uri="{FF2B5EF4-FFF2-40B4-BE49-F238E27FC236}">
                <a16:creationId xmlns:a16="http://schemas.microsoft.com/office/drawing/2014/main" id="{64FDD31A-A5E7-47E5-ABB3-4A2D4F7614A5}"/>
              </a:ext>
            </a:extLst>
          </p:cNvPr>
          <p:cNvSpPr>
            <a:spLocks noGrp="1"/>
          </p:cNvSpPr>
          <p:nvPr>
            <p:ph type="title"/>
          </p:nvPr>
        </p:nvSpPr>
        <p:spPr>
          <a:xfrm>
            <a:off x="385311" y="730281"/>
            <a:ext cx="8262780" cy="630049"/>
          </a:xfrm>
        </p:spPr>
        <p:txBody>
          <a:bodyPr>
            <a:noAutofit/>
          </a:bodyPr>
          <a:lstStyle/>
          <a:p>
            <a:r>
              <a:rPr lang="en-US" sz="2400" dirty="0"/>
              <a:t>Bottom temperature anomalies from the NMFS survey, 1982-2021.</a:t>
            </a:r>
          </a:p>
        </p:txBody>
      </p:sp>
      <p:pic>
        <p:nvPicPr>
          <p:cNvPr id="2" name="Picture 1"/>
          <p:cNvPicPr>
            <a:picLocks noChangeAspect="1"/>
          </p:cNvPicPr>
          <p:nvPr/>
        </p:nvPicPr>
        <p:blipFill>
          <a:blip r:embed="rId2"/>
          <a:stretch>
            <a:fillRect/>
          </a:stretch>
        </p:blipFill>
        <p:spPr>
          <a:xfrm>
            <a:off x="308242" y="1556482"/>
            <a:ext cx="7311501" cy="4994097"/>
          </a:xfrm>
          <a:prstGeom prst="rect">
            <a:avLst/>
          </a:prstGeom>
        </p:spPr>
      </p:pic>
    </p:spTree>
    <p:extLst>
      <p:ext uri="{BB962C8B-B14F-4D97-AF65-F5344CB8AC3E}">
        <p14:creationId xmlns:p14="http://schemas.microsoft.com/office/powerpoint/2010/main" val="21588922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34</a:t>
            </a:fld>
            <a:endParaRPr lang="en-US" dirty="0"/>
          </a:p>
        </p:txBody>
      </p:sp>
      <p:pic>
        <p:nvPicPr>
          <p:cNvPr id="7" name="Picture 6"/>
          <p:cNvPicPr>
            <a:picLocks noChangeAspect="1"/>
          </p:cNvPicPr>
          <p:nvPr/>
        </p:nvPicPr>
        <p:blipFill>
          <a:blip r:embed="rId2"/>
          <a:stretch>
            <a:fillRect/>
          </a:stretch>
        </p:blipFill>
        <p:spPr>
          <a:xfrm>
            <a:off x="691444" y="3955343"/>
            <a:ext cx="3668889" cy="2751667"/>
          </a:xfrm>
          <a:prstGeom prst="rect">
            <a:avLst/>
          </a:prstGeom>
        </p:spPr>
      </p:pic>
      <p:sp>
        <p:nvSpPr>
          <p:cNvPr id="3" name="TextBox 2"/>
          <p:cNvSpPr txBox="1"/>
          <p:nvPr/>
        </p:nvSpPr>
        <p:spPr>
          <a:xfrm>
            <a:off x="578556" y="1227667"/>
            <a:ext cx="6574712" cy="1754327"/>
          </a:xfrm>
          <a:prstGeom prst="rect">
            <a:avLst/>
          </a:prstGeom>
          <a:noFill/>
        </p:spPr>
        <p:txBody>
          <a:bodyPr wrap="none" rtlCol="0">
            <a:spAutoFit/>
          </a:bodyPr>
          <a:lstStyle/>
          <a:p>
            <a:r>
              <a:rPr lang="en-US" sz="5400" dirty="0">
                <a:latin typeface="Arial"/>
                <a:cs typeface="Arial"/>
              </a:rPr>
              <a:t>Population dynamics </a:t>
            </a:r>
          </a:p>
          <a:p>
            <a:r>
              <a:rPr lang="en-US" sz="5400" dirty="0">
                <a:latin typeface="Arial"/>
                <a:cs typeface="Arial"/>
              </a:rPr>
              <a:t>trends</a:t>
            </a:r>
          </a:p>
        </p:txBody>
      </p:sp>
    </p:spTree>
    <p:extLst>
      <p:ext uri="{BB962C8B-B14F-4D97-AF65-F5344CB8AC3E}">
        <p14:creationId xmlns:p14="http://schemas.microsoft.com/office/powerpoint/2010/main" val="29555042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C55CD9-0D4A-4552-A2A4-17287A3365CA}"/>
              </a:ext>
            </a:extLst>
          </p:cNvPr>
          <p:cNvSpPr>
            <a:spLocks noGrp="1"/>
          </p:cNvSpPr>
          <p:nvPr>
            <p:ph type="sldNum" sz="quarter" idx="12"/>
          </p:nvPr>
        </p:nvSpPr>
        <p:spPr/>
        <p:txBody>
          <a:bodyPr/>
          <a:lstStyle/>
          <a:p>
            <a:fld id="{D57F1E4F-1CFF-5643-939E-217C01CDF565}" type="slidenum">
              <a:rPr lang="en-US" smtClean="0"/>
              <a:pPr/>
              <a:t>35</a:t>
            </a:fld>
            <a:endParaRPr lang="en-US" dirty="0"/>
          </a:p>
        </p:txBody>
      </p:sp>
      <p:sp>
        <p:nvSpPr>
          <p:cNvPr id="6" name="Title 5">
            <a:extLst>
              <a:ext uri="{FF2B5EF4-FFF2-40B4-BE49-F238E27FC236}">
                <a16:creationId xmlns:a16="http://schemas.microsoft.com/office/drawing/2014/main" id="{64FDD31A-A5E7-47E5-ABB3-4A2D4F7614A5}"/>
              </a:ext>
            </a:extLst>
          </p:cNvPr>
          <p:cNvSpPr>
            <a:spLocks noGrp="1"/>
          </p:cNvSpPr>
          <p:nvPr>
            <p:ph type="title"/>
          </p:nvPr>
        </p:nvSpPr>
        <p:spPr>
          <a:xfrm>
            <a:off x="385311" y="730281"/>
            <a:ext cx="8262780" cy="630049"/>
          </a:xfrm>
        </p:spPr>
        <p:txBody>
          <a:bodyPr>
            <a:noAutofit/>
          </a:bodyPr>
          <a:lstStyle/>
          <a:p>
            <a:r>
              <a:rPr lang="en-US" sz="2400" dirty="0"/>
              <a:t>Age frequency of females from the </a:t>
            </a:r>
            <a:r>
              <a:rPr lang="en-US" sz="2400" dirty="0" err="1"/>
              <a:t>Yellowfin</a:t>
            </a:r>
            <a:r>
              <a:rPr lang="en-US" sz="2400" dirty="0"/>
              <a:t> Sole fishery, 1975 - 2020.</a:t>
            </a:r>
          </a:p>
        </p:txBody>
      </p:sp>
      <p:pic>
        <p:nvPicPr>
          <p:cNvPr id="2" name="Picture 1"/>
          <p:cNvPicPr>
            <a:picLocks noChangeAspect="1"/>
          </p:cNvPicPr>
          <p:nvPr/>
        </p:nvPicPr>
        <p:blipFill>
          <a:blip r:embed="rId2"/>
          <a:stretch>
            <a:fillRect/>
          </a:stretch>
        </p:blipFill>
        <p:spPr>
          <a:xfrm>
            <a:off x="142875" y="1483607"/>
            <a:ext cx="7604125" cy="5193972"/>
          </a:xfrm>
          <a:prstGeom prst="rect">
            <a:avLst/>
          </a:prstGeom>
        </p:spPr>
      </p:pic>
      <p:sp>
        <p:nvSpPr>
          <p:cNvPr id="3" name="TextBox 2"/>
          <p:cNvSpPr txBox="1"/>
          <p:nvPr/>
        </p:nvSpPr>
        <p:spPr>
          <a:xfrm>
            <a:off x="4333875" y="1349375"/>
            <a:ext cx="2470786" cy="369332"/>
          </a:xfrm>
          <a:prstGeom prst="rect">
            <a:avLst/>
          </a:prstGeom>
          <a:noFill/>
        </p:spPr>
        <p:txBody>
          <a:bodyPr wrap="none" rtlCol="0">
            <a:spAutoFit/>
          </a:bodyPr>
          <a:lstStyle/>
          <a:p>
            <a:r>
              <a:rPr lang="en-US" dirty="0"/>
              <a:t>Age 11 (2010 year class)</a:t>
            </a:r>
          </a:p>
        </p:txBody>
      </p:sp>
      <p:cxnSp>
        <p:nvCxnSpPr>
          <p:cNvPr id="7" name="Straight Arrow Connector 6"/>
          <p:cNvCxnSpPr/>
          <p:nvPr/>
        </p:nvCxnSpPr>
        <p:spPr>
          <a:xfrm flipH="1">
            <a:off x="3841750" y="1613416"/>
            <a:ext cx="492125" cy="3868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879962" y="1886335"/>
            <a:ext cx="2092302" cy="923330"/>
          </a:xfrm>
          <a:prstGeom prst="rect">
            <a:avLst/>
          </a:prstGeom>
          <a:noFill/>
        </p:spPr>
        <p:txBody>
          <a:bodyPr wrap="none" rtlCol="0">
            <a:spAutoFit/>
          </a:bodyPr>
          <a:lstStyle/>
          <a:p>
            <a:r>
              <a:rPr lang="en-US" dirty="0"/>
              <a:t>Also some 7-8</a:t>
            </a:r>
          </a:p>
          <a:p>
            <a:r>
              <a:rPr lang="en-US" dirty="0"/>
              <a:t>year olds 2013-2014 </a:t>
            </a:r>
          </a:p>
          <a:p>
            <a:r>
              <a:rPr lang="en-US" dirty="0"/>
              <a:t>year classes.</a:t>
            </a:r>
          </a:p>
        </p:txBody>
      </p:sp>
    </p:spTree>
    <p:extLst>
      <p:ext uri="{BB962C8B-B14F-4D97-AF65-F5344CB8AC3E}">
        <p14:creationId xmlns:p14="http://schemas.microsoft.com/office/powerpoint/2010/main" val="33061150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C55CD9-0D4A-4552-A2A4-17287A3365CA}"/>
              </a:ext>
            </a:extLst>
          </p:cNvPr>
          <p:cNvSpPr>
            <a:spLocks noGrp="1"/>
          </p:cNvSpPr>
          <p:nvPr>
            <p:ph type="sldNum" sz="quarter" idx="12"/>
          </p:nvPr>
        </p:nvSpPr>
        <p:spPr/>
        <p:txBody>
          <a:bodyPr/>
          <a:lstStyle/>
          <a:p>
            <a:fld id="{D57F1E4F-1CFF-5643-939E-217C01CDF565}" type="slidenum">
              <a:rPr lang="en-US" smtClean="0"/>
              <a:pPr/>
              <a:t>36</a:t>
            </a:fld>
            <a:endParaRPr lang="en-US" dirty="0"/>
          </a:p>
        </p:txBody>
      </p:sp>
      <p:sp>
        <p:nvSpPr>
          <p:cNvPr id="6" name="Title 5">
            <a:extLst>
              <a:ext uri="{FF2B5EF4-FFF2-40B4-BE49-F238E27FC236}">
                <a16:creationId xmlns:a16="http://schemas.microsoft.com/office/drawing/2014/main" id="{64FDD31A-A5E7-47E5-ABB3-4A2D4F7614A5}"/>
              </a:ext>
            </a:extLst>
          </p:cNvPr>
          <p:cNvSpPr>
            <a:spLocks noGrp="1"/>
          </p:cNvSpPr>
          <p:nvPr>
            <p:ph type="title"/>
          </p:nvPr>
        </p:nvSpPr>
        <p:spPr>
          <a:xfrm>
            <a:off x="385311" y="730281"/>
            <a:ext cx="8262780" cy="630049"/>
          </a:xfrm>
        </p:spPr>
        <p:txBody>
          <a:bodyPr>
            <a:noAutofit/>
          </a:bodyPr>
          <a:lstStyle/>
          <a:p>
            <a:r>
              <a:rPr lang="en-US" sz="2400" dirty="0"/>
              <a:t>Age frequency of males from the </a:t>
            </a:r>
            <a:r>
              <a:rPr lang="en-US" sz="2400" dirty="0" err="1"/>
              <a:t>Yellowfin</a:t>
            </a:r>
            <a:r>
              <a:rPr lang="en-US" sz="2400" dirty="0"/>
              <a:t> Sole fishery, 1975 - 2020.</a:t>
            </a:r>
          </a:p>
        </p:txBody>
      </p:sp>
      <p:pic>
        <p:nvPicPr>
          <p:cNvPr id="2" name="Picture 1"/>
          <p:cNvPicPr>
            <a:picLocks noChangeAspect="1"/>
          </p:cNvPicPr>
          <p:nvPr/>
        </p:nvPicPr>
        <p:blipFill>
          <a:blip r:embed="rId2"/>
          <a:stretch>
            <a:fillRect/>
          </a:stretch>
        </p:blipFill>
        <p:spPr>
          <a:xfrm>
            <a:off x="0" y="1513921"/>
            <a:ext cx="7823885" cy="5344079"/>
          </a:xfrm>
          <a:prstGeom prst="rect">
            <a:avLst/>
          </a:prstGeom>
        </p:spPr>
      </p:pic>
      <p:sp>
        <p:nvSpPr>
          <p:cNvPr id="5" name="TextBox 4"/>
          <p:cNvSpPr txBox="1"/>
          <p:nvPr/>
        </p:nvSpPr>
        <p:spPr>
          <a:xfrm>
            <a:off x="4333875" y="1349375"/>
            <a:ext cx="2470786" cy="369332"/>
          </a:xfrm>
          <a:prstGeom prst="rect">
            <a:avLst/>
          </a:prstGeom>
          <a:noFill/>
        </p:spPr>
        <p:txBody>
          <a:bodyPr wrap="none" rtlCol="0">
            <a:spAutoFit/>
          </a:bodyPr>
          <a:lstStyle/>
          <a:p>
            <a:r>
              <a:rPr lang="en-US" dirty="0"/>
              <a:t>Age 11 (2010 year class)</a:t>
            </a:r>
          </a:p>
        </p:txBody>
      </p:sp>
      <p:cxnSp>
        <p:nvCxnSpPr>
          <p:cNvPr id="7" name="Straight Arrow Connector 6"/>
          <p:cNvCxnSpPr/>
          <p:nvPr/>
        </p:nvCxnSpPr>
        <p:spPr>
          <a:xfrm flipH="1">
            <a:off x="3841750" y="1613416"/>
            <a:ext cx="492125" cy="3868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61150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C55CD9-0D4A-4552-A2A4-17287A3365CA}"/>
              </a:ext>
            </a:extLst>
          </p:cNvPr>
          <p:cNvSpPr>
            <a:spLocks noGrp="1"/>
          </p:cNvSpPr>
          <p:nvPr>
            <p:ph type="sldNum" sz="quarter" idx="12"/>
          </p:nvPr>
        </p:nvSpPr>
        <p:spPr/>
        <p:txBody>
          <a:bodyPr/>
          <a:lstStyle/>
          <a:p>
            <a:fld id="{D57F1E4F-1CFF-5643-939E-217C01CDF565}" type="slidenum">
              <a:rPr lang="en-US" smtClean="0"/>
              <a:pPr/>
              <a:t>37</a:t>
            </a:fld>
            <a:endParaRPr lang="en-US" dirty="0"/>
          </a:p>
        </p:txBody>
      </p:sp>
      <p:sp>
        <p:nvSpPr>
          <p:cNvPr id="6" name="Title 5">
            <a:extLst>
              <a:ext uri="{FF2B5EF4-FFF2-40B4-BE49-F238E27FC236}">
                <a16:creationId xmlns:a16="http://schemas.microsoft.com/office/drawing/2014/main" id="{64FDD31A-A5E7-47E5-ABB3-4A2D4F7614A5}"/>
              </a:ext>
            </a:extLst>
          </p:cNvPr>
          <p:cNvSpPr>
            <a:spLocks noGrp="1"/>
          </p:cNvSpPr>
          <p:nvPr>
            <p:ph type="title"/>
          </p:nvPr>
        </p:nvSpPr>
        <p:spPr>
          <a:xfrm>
            <a:off x="385311" y="730281"/>
            <a:ext cx="8262780" cy="630049"/>
          </a:xfrm>
        </p:spPr>
        <p:txBody>
          <a:bodyPr>
            <a:noAutofit/>
          </a:bodyPr>
          <a:lstStyle/>
          <a:p>
            <a:r>
              <a:rPr lang="en-US" sz="2400" dirty="0"/>
              <a:t>Age frequency of female </a:t>
            </a:r>
            <a:r>
              <a:rPr lang="en-US" sz="2400" dirty="0" err="1"/>
              <a:t>Yellowfin</a:t>
            </a:r>
            <a:r>
              <a:rPr lang="en-US" sz="2400" dirty="0"/>
              <a:t> Sole females from surveys, 1977-2020.</a:t>
            </a:r>
          </a:p>
        </p:txBody>
      </p:sp>
      <p:pic>
        <p:nvPicPr>
          <p:cNvPr id="2" name="Picture 1"/>
          <p:cNvPicPr>
            <a:picLocks noChangeAspect="1"/>
          </p:cNvPicPr>
          <p:nvPr/>
        </p:nvPicPr>
        <p:blipFill>
          <a:blip r:embed="rId2"/>
          <a:stretch>
            <a:fillRect/>
          </a:stretch>
        </p:blipFill>
        <p:spPr>
          <a:xfrm>
            <a:off x="301625" y="1414630"/>
            <a:ext cx="7969250" cy="5443370"/>
          </a:xfrm>
          <a:prstGeom prst="rect">
            <a:avLst/>
          </a:prstGeom>
        </p:spPr>
      </p:pic>
      <p:sp>
        <p:nvSpPr>
          <p:cNvPr id="3" name="TextBox 2"/>
          <p:cNvSpPr txBox="1"/>
          <p:nvPr/>
        </p:nvSpPr>
        <p:spPr>
          <a:xfrm>
            <a:off x="4007147" y="1393176"/>
            <a:ext cx="2470786" cy="369332"/>
          </a:xfrm>
          <a:prstGeom prst="rect">
            <a:avLst/>
          </a:prstGeom>
          <a:noFill/>
        </p:spPr>
        <p:txBody>
          <a:bodyPr wrap="none" rtlCol="0">
            <a:spAutoFit/>
          </a:bodyPr>
          <a:lstStyle/>
          <a:p>
            <a:r>
              <a:rPr lang="en-US" dirty="0"/>
              <a:t>Age 10 (2009 year class)</a:t>
            </a:r>
          </a:p>
        </p:txBody>
      </p:sp>
      <p:cxnSp>
        <p:nvCxnSpPr>
          <p:cNvPr id="7" name="Straight Arrow Connector 6"/>
          <p:cNvCxnSpPr/>
          <p:nvPr/>
        </p:nvCxnSpPr>
        <p:spPr>
          <a:xfrm flipH="1">
            <a:off x="3896179" y="1713729"/>
            <a:ext cx="221935" cy="19726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7336160" y="1849348"/>
            <a:ext cx="1590529" cy="923330"/>
          </a:xfrm>
          <a:prstGeom prst="rect">
            <a:avLst/>
          </a:prstGeom>
          <a:noFill/>
        </p:spPr>
        <p:txBody>
          <a:bodyPr wrap="square" rtlCol="0">
            <a:spAutoFit/>
          </a:bodyPr>
          <a:lstStyle/>
          <a:p>
            <a:r>
              <a:rPr lang="en-US" dirty="0"/>
              <a:t>Also age 5, 7</a:t>
            </a:r>
          </a:p>
          <a:p>
            <a:r>
              <a:rPr lang="en-US" dirty="0"/>
              <a:t>(2015, 2013 year classes)</a:t>
            </a:r>
          </a:p>
        </p:txBody>
      </p:sp>
    </p:spTree>
    <p:extLst>
      <p:ext uri="{BB962C8B-B14F-4D97-AF65-F5344CB8AC3E}">
        <p14:creationId xmlns:p14="http://schemas.microsoft.com/office/powerpoint/2010/main" val="33061150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C55CD9-0D4A-4552-A2A4-17287A3365CA}"/>
              </a:ext>
            </a:extLst>
          </p:cNvPr>
          <p:cNvSpPr>
            <a:spLocks noGrp="1"/>
          </p:cNvSpPr>
          <p:nvPr>
            <p:ph type="sldNum" sz="quarter" idx="12"/>
          </p:nvPr>
        </p:nvSpPr>
        <p:spPr/>
        <p:txBody>
          <a:bodyPr/>
          <a:lstStyle/>
          <a:p>
            <a:fld id="{D57F1E4F-1CFF-5643-939E-217C01CDF565}" type="slidenum">
              <a:rPr lang="en-US" smtClean="0"/>
              <a:pPr/>
              <a:t>38</a:t>
            </a:fld>
            <a:endParaRPr lang="en-US" dirty="0"/>
          </a:p>
        </p:txBody>
      </p:sp>
      <p:sp>
        <p:nvSpPr>
          <p:cNvPr id="6" name="Title 5">
            <a:extLst>
              <a:ext uri="{FF2B5EF4-FFF2-40B4-BE49-F238E27FC236}">
                <a16:creationId xmlns:a16="http://schemas.microsoft.com/office/drawing/2014/main" id="{64FDD31A-A5E7-47E5-ABB3-4A2D4F7614A5}"/>
              </a:ext>
            </a:extLst>
          </p:cNvPr>
          <p:cNvSpPr>
            <a:spLocks noGrp="1"/>
          </p:cNvSpPr>
          <p:nvPr>
            <p:ph type="title"/>
          </p:nvPr>
        </p:nvSpPr>
        <p:spPr>
          <a:xfrm>
            <a:off x="385311" y="730281"/>
            <a:ext cx="8262780" cy="630049"/>
          </a:xfrm>
        </p:spPr>
        <p:txBody>
          <a:bodyPr>
            <a:noAutofit/>
          </a:bodyPr>
          <a:lstStyle/>
          <a:p>
            <a:r>
              <a:rPr lang="en-US" sz="2400" dirty="0"/>
              <a:t>Age frequency of Male </a:t>
            </a:r>
            <a:r>
              <a:rPr lang="en-US" sz="2400" dirty="0" err="1"/>
              <a:t>Yellowfin</a:t>
            </a:r>
            <a:r>
              <a:rPr lang="en-US" sz="2400" dirty="0"/>
              <a:t> Sole from surveys, 1977-2020.</a:t>
            </a:r>
          </a:p>
        </p:txBody>
      </p:sp>
      <p:pic>
        <p:nvPicPr>
          <p:cNvPr id="2" name="Picture 1"/>
          <p:cNvPicPr>
            <a:picLocks noChangeAspect="1"/>
          </p:cNvPicPr>
          <p:nvPr/>
        </p:nvPicPr>
        <p:blipFill>
          <a:blip r:embed="rId2"/>
          <a:stretch>
            <a:fillRect/>
          </a:stretch>
        </p:blipFill>
        <p:spPr>
          <a:xfrm>
            <a:off x="221940" y="1476719"/>
            <a:ext cx="7842250" cy="5356623"/>
          </a:xfrm>
          <a:prstGeom prst="rect">
            <a:avLst/>
          </a:prstGeom>
        </p:spPr>
      </p:pic>
      <p:sp>
        <p:nvSpPr>
          <p:cNvPr id="5" name="TextBox 4"/>
          <p:cNvSpPr txBox="1"/>
          <p:nvPr/>
        </p:nvSpPr>
        <p:spPr>
          <a:xfrm>
            <a:off x="4007147" y="1393176"/>
            <a:ext cx="2470786" cy="369332"/>
          </a:xfrm>
          <a:prstGeom prst="rect">
            <a:avLst/>
          </a:prstGeom>
          <a:noFill/>
        </p:spPr>
        <p:txBody>
          <a:bodyPr wrap="none" rtlCol="0">
            <a:spAutoFit/>
          </a:bodyPr>
          <a:lstStyle/>
          <a:p>
            <a:r>
              <a:rPr lang="en-US" dirty="0"/>
              <a:t>Age 10 (2009 year class)</a:t>
            </a:r>
          </a:p>
        </p:txBody>
      </p:sp>
      <p:cxnSp>
        <p:nvCxnSpPr>
          <p:cNvPr id="7" name="Straight Arrow Connector 6"/>
          <p:cNvCxnSpPr/>
          <p:nvPr/>
        </p:nvCxnSpPr>
        <p:spPr>
          <a:xfrm flipH="1">
            <a:off x="3896179" y="1713729"/>
            <a:ext cx="221935" cy="19726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61150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C55CD9-0D4A-4552-A2A4-17287A3365CA}"/>
              </a:ext>
            </a:extLst>
          </p:cNvPr>
          <p:cNvSpPr>
            <a:spLocks noGrp="1"/>
          </p:cNvSpPr>
          <p:nvPr>
            <p:ph type="sldNum" sz="quarter" idx="12"/>
          </p:nvPr>
        </p:nvSpPr>
        <p:spPr/>
        <p:txBody>
          <a:bodyPr/>
          <a:lstStyle/>
          <a:p>
            <a:fld id="{D57F1E4F-1CFF-5643-939E-217C01CDF565}" type="slidenum">
              <a:rPr lang="en-US" smtClean="0"/>
              <a:pPr/>
              <a:t>39</a:t>
            </a:fld>
            <a:endParaRPr lang="en-US" dirty="0"/>
          </a:p>
        </p:txBody>
      </p:sp>
      <p:sp>
        <p:nvSpPr>
          <p:cNvPr id="6" name="Title 5">
            <a:extLst>
              <a:ext uri="{FF2B5EF4-FFF2-40B4-BE49-F238E27FC236}">
                <a16:creationId xmlns:a16="http://schemas.microsoft.com/office/drawing/2014/main" id="{64FDD31A-A5E7-47E5-ABB3-4A2D4F7614A5}"/>
              </a:ext>
            </a:extLst>
          </p:cNvPr>
          <p:cNvSpPr>
            <a:spLocks noGrp="1"/>
          </p:cNvSpPr>
          <p:nvPr>
            <p:ph type="title"/>
          </p:nvPr>
        </p:nvSpPr>
        <p:spPr>
          <a:xfrm>
            <a:off x="385311" y="730281"/>
            <a:ext cx="8262780" cy="630049"/>
          </a:xfrm>
        </p:spPr>
        <p:txBody>
          <a:bodyPr>
            <a:noAutofit/>
          </a:bodyPr>
          <a:lstStyle/>
          <a:p>
            <a:r>
              <a:rPr lang="en-US" sz="2400" dirty="0"/>
              <a:t>Models used in this assessment:</a:t>
            </a:r>
          </a:p>
        </p:txBody>
      </p:sp>
      <p:sp>
        <p:nvSpPr>
          <p:cNvPr id="5" name="Content Placeholder 2"/>
          <p:cNvSpPr>
            <a:spLocks noGrp="1"/>
          </p:cNvSpPr>
          <p:nvPr>
            <p:ph idx="1"/>
          </p:nvPr>
        </p:nvSpPr>
        <p:spPr>
          <a:xfrm>
            <a:off x="581191" y="1616272"/>
            <a:ext cx="8061916" cy="3759167"/>
          </a:xfrm>
        </p:spPr>
        <p:txBody>
          <a:bodyPr>
            <a:noAutofit/>
          </a:bodyPr>
          <a:lstStyle/>
          <a:p>
            <a:r>
              <a:rPr lang="en-US" sz="2000" dirty="0"/>
              <a:t>Model 18.2* uses a fixed value for female natural mortality (M=0.12) and allows male natural mortality to be estimated within the model. </a:t>
            </a:r>
          </a:p>
          <a:p>
            <a:r>
              <a:rPr lang="en-US" sz="2000" dirty="0"/>
              <a:t>Model 18.2a: same as Model 18.2 except VAST biomass estimates and standard error for the Eastern Bering Sea, 1982-2021.</a:t>
            </a:r>
          </a:p>
          <a:p>
            <a:r>
              <a:rPr lang="en-US" sz="2000" dirty="0"/>
              <a:t>Model 18.2c: same as Model 18.2 except it incorporates VAST biomass estimates and standard error for the EBS and </a:t>
            </a:r>
            <a:r>
              <a:rPr lang="en-US" sz="2000" dirty="0" err="1"/>
              <a:t>NBS,combined</a:t>
            </a:r>
            <a:r>
              <a:rPr lang="en-US" sz="2000" dirty="0"/>
              <a:t>, 1982-2021 [used 1985, 1988, 1991, 2010, 2017, 2018, 2019, and 2021 and all EBS survey data estimates 1982-2021, except 2020.]</a:t>
            </a:r>
          </a:p>
        </p:txBody>
      </p:sp>
      <p:sp>
        <p:nvSpPr>
          <p:cNvPr id="3" name="TextBox 2"/>
          <p:cNvSpPr txBox="1"/>
          <p:nvPr/>
        </p:nvSpPr>
        <p:spPr>
          <a:xfrm>
            <a:off x="5129148" y="5745309"/>
            <a:ext cx="2646878" cy="369332"/>
          </a:xfrm>
          <a:prstGeom prst="rect">
            <a:avLst/>
          </a:prstGeom>
          <a:noFill/>
        </p:spPr>
        <p:txBody>
          <a:bodyPr wrap="none" rtlCol="0">
            <a:spAutoFit/>
          </a:bodyPr>
          <a:lstStyle/>
          <a:p>
            <a:r>
              <a:rPr lang="en-US" dirty="0"/>
              <a:t>*preferred, accepted 2020.</a:t>
            </a:r>
          </a:p>
        </p:txBody>
      </p:sp>
    </p:spTree>
    <p:extLst>
      <p:ext uri="{BB962C8B-B14F-4D97-AF65-F5344CB8AC3E}">
        <p14:creationId xmlns:p14="http://schemas.microsoft.com/office/powerpoint/2010/main" val="3306115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C55CD9-0D4A-4552-A2A4-17287A3365CA}"/>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
        <p:nvSpPr>
          <p:cNvPr id="6" name="Title 5">
            <a:extLst>
              <a:ext uri="{FF2B5EF4-FFF2-40B4-BE49-F238E27FC236}">
                <a16:creationId xmlns:a16="http://schemas.microsoft.com/office/drawing/2014/main" id="{64FDD31A-A5E7-47E5-ABB3-4A2D4F7614A5}"/>
              </a:ext>
            </a:extLst>
          </p:cNvPr>
          <p:cNvSpPr>
            <a:spLocks noGrp="1"/>
          </p:cNvSpPr>
          <p:nvPr>
            <p:ph type="title"/>
          </p:nvPr>
        </p:nvSpPr>
        <p:spPr>
          <a:xfrm>
            <a:off x="385311" y="730281"/>
            <a:ext cx="8262780" cy="630049"/>
          </a:xfrm>
        </p:spPr>
        <p:txBody>
          <a:bodyPr>
            <a:noAutofit/>
          </a:bodyPr>
          <a:lstStyle/>
          <a:p>
            <a:r>
              <a:rPr lang="en-US" sz="2400" dirty="0"/>
              <a:t>Responses to SSC and Plan Team Comments Specific to this Assessment</a:t>
            </a:r>
          </a:p>
        </p:txBody>
      </p:sp>
      <p:sp>
        <p:nvSpPr>
          <p:cNvPr id="2" name="TextBox 1"/>
          <p:cNvSpPr txBox="1"/>
          <p:nvPr/>
        </p:nvSpPr>
        <p:spPr>
          <a:xfrm>
            <a:off x="479778" y="1651000"/>
            <a:ext cx="8339666" cy="4401205"/>
          </a:xfrm>
          <a:prstGeom prst="rect">
            <a:avLst/>
          </a:prstGeom>
          <a:noFill/>
        </p:spPr>
        <p:txBody>
          <a:bodyPr wrap="square" rtlCol="0">
            <a:spAutoFit/>
          </a:bodyPr>
          <a:lstStyle/>
          <a:p>
            <a:r>
              <a:rPr lang="en-US" sz="2000" i="1" dirty="0">
                <a:latin typeface="Arial"/>
                <a:cs typeface="Arial"/>
              </a:rPr>
              <a:t>SSC November 2020</a:t>
            </a:r>
          </a:p>
          <a:p>
            <a:endParaRPr lang="en-US" sz="2000" i="1" dirty="0">
              <a:latin typeface="Arial"/>
              <a:cs typeface="Arial"/>
            </a:endParaRPr>
          </a:p>
          <a:p>
            <a:r>
              <a:rPr lang="en-US" sz="2000" dirty="0">
                <a:latin typeface="Arial"/>
                <a:cs typeface="Arial"/>
              </a:rPr>
              <a:t>The SSC commends the authors for including temperature-dependent growth, validated by </a:t>
            </a:r>
            <a:r>
              <a:rPr lang="en-US" sz="2000" dirty="0" err="1">
                <a:latin typeface="Arial"/>
                <a:cs typeface="Arial"/>
              </a:rPr>
              <a:t>otolith</a:t>
            </a:r>
            <a:r>
              <a:rPr lang="en-US" sz="2000" dirty="0">
                <a:latin typeface="Arial"/>
                <a:cs typeface="Arial"/>
              </a:rPr>
              <a:t> chronologies, into the model as noted on p. 8 of the assessment. However, details of the implementation are not documented and the list of parameters does not show any parameters related to temperature-dependent growth. The SSC requests a clarification and, as appropriate, additional documentation of how temperature-dependent growth is implemented in the model.</a:t>
            </a:r>
          </a:p>
          <a:p>
            <a:endParaRPr lang="en-US" sz="2000" dirty="0">
              <a:latin typeface="Arial"/>
              <a:cs typeface="Arial"/>
            </a:endParaRPr>
          </a:p>
          <a:p>
            <a:r>
              <a:rPr lang="en-US" sz="2000" i="1" dirty="0">
                <a:latin typeface="Arial"/>
                <a:cs typeface="Arial"/>
              </a:rPr>
              <a:t>Authors’ response</a:t>
            </a:r>
          </a:p>
          <a:p>
            <a:r>
              <a:rPr lang="en-US" sz="2000" dirty="0">
                <a:latin typeface="Arial"/>
                <a:cs typeface="Arial"/>
              </a:rPr>
              <a:t>There is some evidence of temperature-dependent growth by </a:t>
            </a:r>
            <a:r>
              <a:rPr lang="en-US" sz="2000" dirty="0" err="1">
                <a:latin typeface="Arial"/>
                <a:cs typeface="Arial"/>
              </a:rPr>
              <a:t>Yellowfin</a:t>
            </a:r>
            <a:r>
              <a:rPr lang="en-US" sz="2000" dirty="0">
                <a:latin typeface="Arial"/>
                <a:cs typeface="Arial"/>
              </a:rPr>
              <a:t> sole (YFS) and thermal sensitivity. Temperature and start date are included in the calculation for survey </a:t>
            </a:r>
            <a:r>
              <a:rPr lang="en-US" sz="2000" dirty="0" err="1">
                <a:latin typeface="Arial"/>
                <a:cs typeface="Arial"/>
              </a:rPr>
              <a:t>catchability</a:t>
            </a:r>
            <a:r>
              <a:rPr lang="en-US" sz="2000" dirty="0">
                <a:latin typeface="Arial"/>
                <a:cs typeface="Arial"/>
              </a:rPr>
              <a:t>.</a:t>
            </a:r>
          </a:p>
        </p:txBody>
      </p:sp>
    </p:spTree>
    <p:extLst>
      <p:ext uri="{BB962C8B-B14F-4D97-AF65-F5344CB8AC3E}">
        <p14:creationId xmlns:p14="http://schemas.microsoft.com/office/powerpoint/2010/main" val="8462087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C55CD9-0D4A-4552-A2A4-17287A3365CA}"/>
              </a:ext>
            </a:extLst>
          </p:cNvPr>
          <p:cNvSpPr>
            <a:spLocks noGrp="1"/>
          </p:cNvSpPr>
          <p:nvPr>
            <p:ph type="sldNum" sz="quarter" idx="12"/>
          </p:nvPr>
        </p:nvSpPr>
        <p:spPr/>
        <p:txBody>
          <a:bodyPr/>
          <a:lstStyle/>
          <a:p>
            <a:fld id="{D57F1E4F-1CFF-5643-939E-217C01CDF565}" type="slidenum">
              <a:rPr lang="en-US" smtClean="0"/>
              <a:pPr/>
              <a:t>40</a:t>
            </a:fld>
            <a:endParaRPr lang="en-US" dirty="0"/>
          </a:p>
        </p:txBody>
      </p:sp>
      <p:sp>
        <p:nvSpPr>
          <p:cNvPr id="6" name="Title 5">
            <a:extLst>
              <a:ext uri="{FF2B5EF4-FFF2-40B4-BE49-F238E27FC236}">
                <a16:creationId xmlns:a16="http://schemas.microsoft.com/office/drawing/2014/main" id="{64FDD31A-A5E7-47E5-ABB3-4A2D4F7614A5}"/>
              </a:ext>
            </a:extLst>
          </p:cNvPr>
          <p:cNvSpPr>
            <a:spLocks noGrp="1"/>
          </p:cNvSpPr>
          <p:nvPr>
            <p:ph type="title"/>
          </p:nvPr>
        </p:nvSpPr>
        <p:spPr>
          <a:xfrm>
            <a:off x="385311" y="730281"/>
            <a:ext cx="8262780" cy="630049"/>
          </a:xfrm>
        </p:spPr>
        <p:txBody>
          <a:bodyPr>
            <a:noAutofit/>
          </a:bodyPr>
          <a:lstStyle/>
          <a:p>
            <a:r>
              <a:rPr lang="en-US" sz="2400" dirty="0"/>
              <a:t>Mean weight at age (g) for </a:t>
            </a:r>
            <a:r>
              <a:rPr lang="en-US" sz="2400" dirty="0" err="1"/>
              <a:t>Yellowfin</a:t>
            </a:r>
            <a:r>
              <a:rPr lang="en-US" sz="2400" dirty="0"/>
              <a:t> Sole from the EBS survey, 1954-2019 Model 18.2 (2020)</a:t>
            </a:r>
          </a:p>
        </p:txBody>
      </p:sp>
      <p:pic>
        <p:nvPicPr>
          <p:cNvPr id="2" name="Picture 1"/>
          <p:cNvPicPr>
            <a:picLocks noChangeAspect="1"/>
          </p:cNvPicPr>
          <p:nvPr/>
        </p:nvPicPr>
        <p:blipFill>
          <a:blip r:embed="rId2"/>
          <a:stretch>
            <a:fillRect/>
          </a:stretch>
        </p:blipFill>
        <p:spPr>
          <a:xfrm>
            <a:off x="147956" y="1496319"/>
            <a:ext cx="5318143" cy="3632540"/>
          </a:xfrm>
          <a:prstGeom prst="rect">
            <a:avLst/>
          </a:prstGeom>
        </p:spPr>
      </p:pic>
      <p:pic>
        <p:nvPicPr>
          <p:cNvPr id="5" name="Picture 4"/>
          <p:cNvPicPr>
            <a:picLocks noChangeAspect="1"/>
          </p:cNvPicPr>
          <p:nvPr/>
        </p:nvPicPr>
        <p:blipFill>
          <a:blip r:embed="rId3"/>
          <a:stretch>
            <a:fillRect/>
          </a:stretch>
        </p:blipFill>
        <p:spPr>
          <a:xfrm>
            <a:off x="3939912" y="3303365"/>
            <a:ext cx="5204088" cy="3554635"/>
          </a:xfrm>
          <a:prstGeom prst="rect">
            <a:avLst/>
          </a:prstGeom>
        </p:spPr>
      </p:pic>
    </p:spTree>
    <p:extLst>
      <p:ext uri="{BB962C8B-B14F-4D97-AF65-F5344CB8AC3E}">
        <p14:creationId xmlns:p14="http://schemas.microsoft.com/office/powerpoint/2010/main" val="33061150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C55CD9-0D4A-4552-A2A4-17287A3365CA}"/>
              </a:ext>
            </a:extLst>
          </p:cNvPr>
          <p:cNvSpPr>
            <a:spLocks noGrp="1"/>
          </p:cNvSpPr>
          <p:nvPr>
            <p:ph type="sldNum" sz="quarter" idx="12"/>
          </p:nvPr>
        </p:nvSpPr>
        <p:spPr/>
        <p:txBody>
          <a:bodyPr/>
          <a:lstStyle/>
          <a:p>
            <a:fld id="{D57F1E4F-1CFF-5643-939E-217C01CDF565}" type="slidenum">
              <a:rPr lang="en-US" smtClean="0"/>
              <a:pPr/>
              <a:t>41</a:t>
            </a:fld>
            <a:endParaRPr lang="en-US" dirty="0"/>
          </a:p>
        </p:txBody>
      </p:sp>
      <p:sp>
        <p:nvSpPr>
          <p:cNvPr id="6" name="Title 5">
            <a:extLst>
              <a:ext uri="{FF2B5EF4-FFF2-40B4-BE49-F238E27FC236}">
                <a16:creationId xmlns:a16="http://schemas.microsoft.com/office/drawing/2014/main" id="{64FDD31A-A5E7-47E5-ABB3-4A2D4F7614A5}"/>
              </a:ext>
            </a:extLst>
          </p:cNvPr>
          <p:cNvSpPr>
            <a:spLocks noGrp="1"/>
          </p:cNvSpPr>
          <p:nvPr>
            <p:ph type="title"/>
          </p:nvPr>
        </p:nvSpPr>
        <p:spPr>
          <a:xfrm>
            <a:off x="385311" y="730281"/>
            <a:ext cx="8262780" cy="630049"/>
          </a:xfrm>
        </p:spPr>
        <p:txBody>
          <a:bodyPr>
            <a:noAutofit/>
          </a:bodyPr>
          <a:lstStyle/>
          <a:p>
            <a:r>
              <a:rPr lang="en-US" sz="2400" dirty="0"/>
              <a:t>For 2021, weight at age from the entire time series were evaluated as follows. </a:t>
            </a:r>
          </a:p>
        </p:txBody>
      </p:sp>
      <p:sp>
        <p:nvSpPr>
          <p:cNvPr id="3" name="TextBox 2"/>
          <p:cNvSpPr txBox="1"/>
          <p:nvPr/>
        </p:nvSpPr>
        <p:spPr>
          <a:xfrm>
            <a:off x="468530" y="1590440"/>
            <a:ext cx="8248555" cy="3170099"/>
          </a:xfrm>
          <a:prstGeom prst="rect">
            <a:avLst/>
          </a:prstGeom>
          <a:noFill/>
        </p:spPr>
        <p:txBody>
          <a:bodyPr wrap="square" rtlCol="0">
            <a:spAutoFit/>
          </a:bodyPr>
          <a:lstStyle/>
          <a:p>
            <a:pPr marL="285750" indent="-285750">
              <a:buFont typeface="Arial"/>
              <a:buChar char="•"/>
            </a:pPr>
            <a:r>
              <a:rPr lang="en-US" sz="2000" dirty="0">
                <a:latin typeface="Arial"/>
                <a:cs typeface="Arial"/>
              </a:rPr>
              <a:t>Survey weights at age were available from 1984 through 2019 (19,074 records). Weight-at-age was calculated for all ages 1-19 as well as the age 20 plus group (all ages 20 and over).</a:t>
            </a:r>
          </a:p>
          <a:p>
            <a:pPr marL="285750" indent="-285750">
              <a:buFont typeface="Arial"/>
              <a:buChar char="•"/>
            </a:pPr>
            <a:r>
              <a:rPr lang="en-US" sz="2000" dirty="0">
                <a:latin typeface="Arial"/>
                <a:cs typeface="Arial"/>
              </a:rPr>
              <a:t>There were some gaps due to years in which no fish of a particular age had been collected. </a:t>
            </a:r>
          </a:p>
          <a:p>
            <a:pPr marL="285750" indent="-285750">
              <a:buFont typeface="Arial"/>
              <a:buChar char="•"/>
            </a:pPr>
            <a:r>
              <a:rPr lang="en-US" sz="2000" dirty="0">
                <a:latin typeface="Arial"/>
                <a:cs typeface="Arial"/>
              </a:rPr>
              <a:t>Where possible, gaps filled with survey length at age data converted to weight at age.</a:t>
            </a:r>
          </a:p>
          <a:p>
            <a:pPr marL="285750" indent="-285750">
              <a:buFont typeface="Arial"/>
              <a:buChar char="•"/>
            </a:pPr>
            <a:r>
              <a:rPr lang="en-US" sz="2000" dirty="0">
                <a:latin typeface="Arial"/>
                <a:cs typeface="Arial"/>
              </a:rPr>
              <a:t>The relationship between weight and length was calculated using the power function.</a:t>
            </a:r>
          </a:p>
          <a:p>
            <a:endParaRPr lang="en-US" sz="2000" dirty="0">
              <a:latin typeface="Arial"/>
              <a:cs typeface="Arial"/>
            </a:endParaRPr>
          </a:p>
        </p:txBody>
      </p:sp>
      <p:pic>
        <p:nvPicPr>
          <p:cNvPr id="5" name="Picture 4"/>
          <p:cNvPicPr>
            <a:picLocks noChangeAspect="1"/>
          </p:cNvPicPr>
          <p:nvPr/>
        </p:nvPicPr>
        <p:blipFill>
          <a:blip r:embed="rId2"/>
          <a:stretch>
            <a:fillRect/>
          </a:stretch>
        </p:blipFill>
        <p:spPr>
          <a:xfrm>
            <a:off x="1722647" y="4826713"/>
            <a:ext cx="5143500" cy="520700"/>
          </a:xfrm>
          <a:prstGeom prst="rect">
            <a:avLst/>
          </a:prstGeom>
        </p:spPr>
      </p:pic>
    </p:spTree>
    <p:extLst>
      <p:ext uri="{BB962C8B-B14F-4D97-AF65-F5344CB8AC3E}">
        <p14:creationId xmlns:p14="http://schemas.microsoft.com/office/powerpoint/2010/main" val="33061150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C55CD9-0D4A-4552-A2A4-17287A3365CA}"/>
              </a:ext>
            </a:extLst>
          </p:cNvPr>
          <p:cNvSpPr>
            <a:spLocks noGrp="1"/>
          </p:cNvSpPr>
          <p:nvPr>
            <p:ph type="sldNum" sz="quarter" idx="12"/>
          </p:nvPr>
        </p:nvSpPr>
        <p:spPr/>
        <p:txBody>
          <a:bodyPr/>
          <a:lstStyle/>
          <a:p>
            <a:fld id="{D57F1E4F-1CFF-5643-939E-217C01CDF565}" type="slidenum">
              <a:rPr lang="en-US" smtClean="0"/>
              <a:pPr/>
              <a:t>42</a:t>
            </a:fld>
            <a:endParaRPr lang="en-US" dirty="0"/>
          </a:p>
        </p:txBody>
      </p:sp>
      <p:sp>
        <p:nvSpPr>
          <p:cNvPr id="6" name="Title 5">
            <a:extLst>
              <a:ext uri="{FF2B5EF4-FFF2-40B4-BE49-F238E27FC236}">
                <a16:creationId xmlns:a16="http://schemas.microsoft.com/office/drawing/2014/main" id="{64FDD31A-A5E7-47E5-ABB3-4A2D4F7614A5}"/>
              </a:ext>
            </a:extLst>
          </p:cNvPr>
          <p:cNvSpPr>
            <a:spLocks noGrp="1"/>
          </p:cNvSpPr>
          <p:nvPr>
            <p:ph type="title"/>
          </p:nvPr>
        </p:nvSpPr>
        <p:spPr>
          <a:xfrm>
            <a:off x="385311" y="730281"/>
            <a:ext cx="8262780" cy="630049"/>
          </a:xfrm>
        </p:spPr>
        <p:txBody>
          <a:bodyPr>
            <a:noAutofit/>
          </a:bodyPr>
          <a:lstStyle/>
          <a:p>
            <a:r>
              <a:rPr lang="en-US" sz="2400" dirty="0"/>
              <a:t>For 2021, weight at age from the entire time series were evaluated as follows. </a:t>
            </a:r>
          </a:p>
        </p:txBody>
      </p:sp>
      <p:sp>
        <p:nvSpPr>
          <p:cNvPr id="3" name="TextBox 2"/>
          <p:cNvSpPr txBox="1"/>
          <p:nvPr/>
        </p:nvSpPr>
        <p:spPr>
          <a:xfrm>
            <a:off x="468530" y="1590440"/>
            <a:ext cx="8248555" cy="2585323"/>
          </a:xfrm>
          <a:prstGeom prst="rect">
            <a:avLst/>
          </a:prstGeom>
          <a:noFill/>
        </p:spPr>
        <p:txBody>
          <a:bodyPr wrap="square" rtlCol="0">
            <a:spAutoFit/>
          </a:bodyPr>
          <a:lstStyle/>
          <a:p>
            <a:pPr marL="285750" indent="-285750">
              <a:buFont typeface="Arial"/>
              <a:buChar char="•"/>
            </a:pPr>
            <a:r>
              <a:rPr lang="en-US" dirty="0">
                <a:latin typeface="Arial"/>
                <a:cs typeface="Arial"/>
              </a:rPr>
              <a:t>Between 1971 through 2019, more lengths were associated with ages than weights. </a:t>
            </a:r>
          </a:p>
          <a:p>
            <a:pPr marL="285750" indent="-285750">
              <a:buFont typeface="Arial"/>
              <a:buChar char="•"/>
            </a:pPr>
            <a:endParaRPr lang="en-US" dirty="0">
              <a:latin typeface="Arial"/>
              <a:cs typeface="Arial"/>
            </a:endParaRPr>
          </a:p>
          <a:p>
            <a:pPr marL="285750" indent="-285750">
              <a:buFont typeface="Arial"/>
              <a:buChar char="•"/>
            </a:pPr>
            <a:r>
              <a:rPr lang="en-US" dirty="0">
                <a:latin typeface="Arial"/>
                <a:cs typeface="Arial"/>
              </a:rPr>
              <a:t>Lengths at age were converted to weights at age and used to fill gaps using a sex-specific length-weight relationship based on all available current data.</a:t>
            </a:r>
          </a:p>
          <a:p>
            <a:pPr marL="285750" indent="-285750">
              <a:buFont typeface="Arial"/>
              <a:buChar char="•"/>
            </a:pPr>
            <a:endParaRPr lang="en-US" dirty="0">
              <a:latin typeface="Arial"/>
              <a:cs typeface="Arial"/>
            </a:endParaRPr>
          </a:p>
          <a:p>
            <a:pPr marL="285750" indent="-285750">
              <a:buFont typeface="Arial"/>
              <a:buChar char="•"/>
            </a:pPr>
            <a:r>
              <a:rPr lang="en-US" dirty="0">
                <a:latin typeface="Arial"/>
                <a:cs typeface="Arial"/>
              </a:rPr>
              <a:t>The parameter estimates and the number of individual data points are shown below.</a:t>
            </a:r>
          </a:p>
          <a:p>
            <a:endParaRPr lang="en-US" dirty="0"/>
          </a:p>
        </p:txBody>
      </p:sp>
      <p:pic>
        <p:nvPicPr>
          <p:cNvPr id="2" name="Picture 1"/>
          <p:cNvPicPr>
            <a:picLocks noChangeAspect="1"/>
          </p:cNvPicPr>
          <p:nvPr/>
        </p:nvPicPr>
        <p:blipFill>
          <a:blip r:embed="rId2"/>
          <a:stretch>
            <a:fillRect/>
          </a:stretch>
        </p:blipFill>
        <p:spPr>
          <a:xfrm>
            <a:off x="1277777" y="4101330"/>
            <a:ext cx="6057900" cy="2082800"/>
          </a:xfrm>
          <a:prstGeom prst="rect">
            <a:avLst/>
          </a:prstGeom>
        </p:spPr>
      </p:pic>
    </p:spTree>
    <p:extLst>
      <p:ext uri="{BB962C8B-B14F-4D97-AF65-F5344CB8AC3E}">
        <p14:creationId xmlns:p14="http://schemas.microsoft.com/office/powerpoint/2010/main" val="8523637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C55CD9-0D4A-4552-A2A4-17287A3365CA}"/>
              </a:ext>
            </a:extLst>
          </p:cNvPr>
          <p:cNvSpPr>
            <a:spLocks noGrp="1"/>
          </p:cNvSpPr>
          <p:nvPr>
            <p:ph type="sldNum" sz="quarter" idx="12"/>
          </p:nvPr>
        </p:nvSpPr>
        <p:spPr/>
        <p:txBody>
          <a:bodyPr/>
          <a:lstStyle/>
          <a:p>
            <a:fld id="{D57F1E4F-1CFF-5643-939E-217C01CDF565}" type="slidenum">
              <a:rPr lang="en-US" smtClean="0"/>
              <a:pPr/>
              <a:t>43</a:t>
            </a:fld>
            <a:endParaRPr lang="en-US" dirty="0"/>
          </a:p>
        </p:txBody>
      </p:sp>
      <p:sp>
        <p:nvSpPr>
          <p:cNvPr id="6" name="Title 5">
            <a:extLst>
              <a:ext uri="{FF2B5EF4-FFF2-40B4-BE49-F238E27FC236}">
                <a16:creationId xmlns:a16="http://schemas.microsoft.com/office/drawing/2014/main" id="{64FDD31A-A5E7-47E5-ABB3-4A2D4F7614A5}"/>
              </a:ext>
            </a:extLst>
          </p:cNvPr>
          <p:cNvSpPr>
            <a:spLocks noGrp="1"/>
          </p:cNvSpPr>
          <p:nvPr>
            <p:ph type="title"/>
          </p:nvPr>
        </p:nvSpPr>
        <p:spPr>
          <a:xfrm>
            <a:off x="385311" y="730281"/>
            <a:ext cx="8262780" cy="630049"/>
          </a:xfrm>
        </p:spPr>
        <p:txBody>
          <a:bodyPr>
            <a:noAutofit/>
          </a:bodyPr>
          <a:lstStyle/>
          <a:p>
            <a:r>
              <a:rPr lang="en-US" sz="2400" dirty="0"/>
              <a:t>For 2021, weight at age from the entire time series were evaluated as follows. </a:t>
            </a:r>
          </a:p>
        </p:txBody>
      </p:sp>
      <p:sp>
        <p:nvSpPr>
          <p:cNvPr id="3" name="TextBox 2"/>
          <p:cNvSpPr txBox="1"/>
          <p:nvPr/>
        </p:nvSpPr>
        <p:spPr>
          <a:xfrm>
            <a:off x="468530" y="1590440"/>
            <a:ext cx="8248555" cy="4985980"/>
          </a:xfrm>
          <a:prstGeom prst="rect">
            <a:avLst/>
          </a:prstGeom>
          <a:noFill/>
        </p:spPr>
        <p:txBody>
          <a:bodyPr wrap="square" rtlCol="0">
            <a:spAutoFit/>
          </a:bodyPr>
          <a:lstStyle/>
          <a:p>
            <a:r>
              <a:rPr lang="en-US" dirty="0">
                <a:latin typeface="Arial"/>
                <a:cs typeface="Arial"/>
              </a:rPr>
              <a:t>                                 </a:t>
            </a:r>
          </a:p>
          <a:p>
            <a:pPr marL="285750" indent="-285750">
              <a:buFont typeface="Arial"/>
              <a:buChar char="•"/>
            </a:pPr>
            <a:r>
              <a:rPr lang="en-US" sz="2000" dirty="0">
                <a:latin typeface="Arial"/>
                <a:cs typeface="Arial"/>
              </a:rPr>
              <a:t>Finally, annual age categories for which no length-at-age or weight-at-age were available were filled by calculating weight at age (using the power relationship described above) from a mean overall length at age for males and females from 1971-2019 data. </a:t>
            </a:r>
          </a:p>
          <a:p>
            <a:pPr marL="285750" indent="-285750">
              <a:buFont typeface="Arial"/>
              <a:buChar char="•"/>
            </a:pPr>
            <a:endParaRPr lang="en-US" sz="2000" dirty="0">
              <a:latin typeface="Arial"/>
              <a:cs typeface="Arial"/>
            </a:endParaRPr>
          </a:p>
          <a:p>
            <a:pPr marL="285750" indent="-285750">
              <a:buFont typeface="Arial"/>
              <a:buChar char="•"/>
            </a:pPr>
            <a:r>
              <a:rPr lang="en-US" sz="2000" dirty="0">
                <a:latin typeface="Arial"/>
                <a:cs typeface="Arial"/>
              </a:rPr>
              <a:t>The mean weight at age from from first 10 years (1971-1980) was used to fill in years 1954-1970. It was important to select years from the beginning of the time series, as it appears that length at age appears to be increasing.</a:t>
            </a:r>
          </a:p>
          <a:p>
            <a:pPr marL="285750" indent="-285750">
              <a:buFont typeface="Arial"/>
              <a:buChar char="•"/>
            </a:pPr>
            <a:endParaRPr lang="en-US" sz="2000" dirty="0">
              <a:latin typeface="Arial"/>
              <a:cs typeface="Arial"/>
            </a:endParaRPr>
          </a:p>
          <a:p>
            <a:pPr marL="285750" indent="-285750">
              <a:buFont typeface="Arial"/>
              <a:buChar char="•"/>
            </a:pPr>
            <a:r>
              <a:rPr lang="en-US" sz="2000" dirty="0">
                <a:latin typeface="Arial"/>
                <a:cs typeface="Arial"/>
              </a:rPr>
              <a:t>The mean weight at age from 2015-2019 was used as an estimate for weight at age in 2020 and 2021, as there was no survey in 2020 and the 2021 ages have not yet been processed. The five most recent years of age data were used for 2020 and 2021 in consideration of the increase in average size at age. </a:t>
            </a:r>
          </a:p>
        </p:txBody>
      </p:sp>
    </p:spTree>
    <p:extLst>
      <p:ext uri="{BB962C8B-B14F-4D97-AF65-F5344CB8AC3E}">
        <p14:creationId xmlns:p14="http://schemas.microsoft.com/office/powerpoint/2010/main" val="14758749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44</a:t>
            </a:fld>
            <a:endParaRPr lang="en-US" dirty="0"/>
          </a:p>
        </p:txBody>
      </p:sp>
      <p:pic>
        <p:nvPicPr>
          <p:cNvPr id="7" name="Picture 6"/>
          <p:cNvPicPr>
            <a:picLocks noChangeAspect="1"/>
          </p:cNvPicPr>
          <p:nvPr/>
        </p:nvPicPr>
        <p:blipFill>
          <a:blip r:embed="rId2"/>
          <a:stretch>
            <a:fillRect/>
          </a:stretch>
        </p:blipFill>
        <p:spPr>
          <a:xfrm>
            <a:off x="691444" y="3955343"/>
            <a:ext cx="3668889" cy="2751667"/>
          </a:xfrm>
          <a:prstGeom prst="rect">
            <a:avLst/>
          </a:prstGeom>
        </p:spPr>
      </p:pic>
      <p:sp>
        <p:nvSpPr>
          <p:cNvPr id="3" name="TextBox 2"/>
          <p:cNvSpPr txBox="1"/>
          <p:nvPr/>
        </p:nvSpPr>
        <p:spPr>
          <a:xfrm>
            <a:off x="578556" y="1227667"/>
            <a:ext cx="8152104" cy="923330"/>
          </a:xfrm>
          <a:prstGeom prst="rect">
            <a:avLst/>
          </a:prstGeom>
          <a:noFill/>
        </p:spPr>
        <p:txBody>
          <a:bodyPr wrap="none" rtlCol="0">
            <a:spAutoFit/>
          </a:bodyPr>
          <a:lstStyle/>
          <a:p>
            <a:r>
              <a:rPr lang="en-US" sz="5400" dirty="0">
                <a:latin typeface="Arial"/>
                <a:cs typeface="Arial"/>
              </a:rPr>
              <a:t>Results, model fits to data</a:t>
            </a:r>
          </a:p>
        </p:txBody>
      </p:sp>
    </p:spTree>
    <p:extLst>
      <p:ext uri="{BB962C8B-B14F-4D97-AF65-F5344CB8AC3E}">
        <p14:creationId xmlns:p14="http://schemas.microsoft.com/office/powerpoint/2010/main" val="14837636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C55CD9-0D4A-4552-A2A4-17287A3365CA}"/>
              </a:ext>
            </a:extLst>
          </p:cNvPr>
          <p:cNvSpPr>
            <a:spLocks noGrp="1"/>
          </p:cNvSpPr>
          <p:nvPr>
            <p:ph type="sldNum" sz="quarter" idx="12"/>
          </p:nvPr>
        </p:nvSpPr>
        <p:spPr/>
        <p:txBody>
          <a:bodyPr/>
          <a:lstStyle/>
          <a:p>
            <a:fld id="{D57F1E4F-1CFF-5643-939E-217C01CDF565}" type="slidenum">
              <a:rPr lang="en-US" smtClean="0"/>
              <a:pPr/>
              <a:t>45</a:t>
            </a:fld>
            <a:endParaRPr lang="en-US" dirty="0"/>
          </a:p>
        </p:txBody>
      </p:sp>
      <p:sp>
        <p:nvSpPr>
          <p:cNvPr id="6" name="Title 5">
            <a:extLst>
              <a:ext uri="{FF2B5EF4-FFF2-40B4-BE49-F238E27FC236}">
                <a16:creationId xmlns:a16="http://schemas.microsoft.com/office/drawing/2014/main" id="{64FDD31A-A5E7-47E5-ABB3-4A2D4F7614A5}"/>
              </a:ext>
            </a:extLst>
          </p:cNvPr>
          <p:cNvSpPr>
            <a:spLocks noGrp="1"/>
          </p:cNvSpPr>
          <p:nvPr>
            <p:ph type="title"/>
          </p:nvPr>
        </p:nvSpPr>
        <p:spPr>
          <a:xfrm>
            <a:off x="385311" y="730281"/>
            <a:ext cx="8262780" cy="630049"/>
          </a:xfrm>
        </p:spPr>
        <p:txBody>
          <a:bodyPr>
            <a:noAutofit/>
          </a:bodyPr>
          <a:lstStyle/>
          <a:p>
            <a:r>
              <a:rPr lang="en-US" sz="2400" dirty="0"/>
              <a:t>Mean weight at age (g) for </a:t>
            </a:r>
            <a:r>
              <a:rPr lang="en-US" sz="2400" dirty="0" err="1"/>
              <a:t>Yellowfin</a:t>
            </a:r>
            <a:r>
              <a:rPr lang="en-US" sz="2400" dirty="0"/>
              <a:t> Sole from the EBS survey, 1954-2019 Model 18.2 (2021)</a:t>
            </a:r>
          </a:p>
        </p:txBody>
      </p:sp>
      <p:pic>
        <p:nvPicPr>
          <p:cNvPr id="2" name="Picture 1"/>
          <p:cNvPicPr>
            <a:picLocks noChangeAspect="1"/>
          </p:cNvPicPr>
          <p:nvPr/>
        </p:nvPicPr>
        <p:blipFill>
          <a:blip r:embed="rId2"/>
          <a:stretch>
            <a:fillRect/>
          </a:stretch>
        </p:blipFill>
        <p:spPr>
          <a:xfrm>
            <a:off x="0" y="1508414"/>
            <a:ext cx="7381875" cy="5042165"/>
          </a:xfrm>
          <a:prstGeom prst="rect">
            <a:avLst/>
          </a:prstGeom>
        </p:spPr>
      </p:pic>
    </p:spTree>
    <p:extLst>
      <p:ext uri="{BB962C8B-B14F-4D97-AF65-F5344CB8AC3E}">
        <p14:creationId xmlns:p14="http://schemas.microsoft.com/office/powerpoint/2010/main" val="33061150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C55CD9-0D4A-4552-A2A4-17287A3365CA}"/>
              </a:ext>
            </a:extLst>
          </p:cNvPr>
          <p:cNvSpPr>
            <a:spLocks noGrp="1"/>
          </p:cNvSpPr>
          <p:nvPr>
            <p:ph type="sldNum" sz="quarter" idx="12"/>
          </p:nvPr>
        </p:nvSpPr>
        <p:spPr/>
        <p:txBody>
          <a:bodyPr/>
          <a:lstStyle/>
          <a:p>
            <a:fld id="{D57F1E4F-1CFF-5643-939E-217C01CDF565}" type="slidenum">
              <a:rPr lang="en-US" smtClean="0"/>
              <a:pPr/>
              <a:t>46</a:t>
            </a:fld>
            <a:endParaRPr lang="en-US" dirty="0"/>
          </a:p>
        </p:txBody>
      </p:sp>
      <p:sp>
        <p:nvSpPr>
          <p:cNvPr id="6" name="Title 5">
            <a:extLst>
              <a:ext uri="{FF2B5EF4-FFF2-40B4-BE49-F238E27FC236}">
                <a16:creationId xmlns:a16="http://schemas.microsoft.com/office/drawing/2014/main" id="{64FDD31A-A5E7-47E5-ABB3-4A2D4F7614A5}"/>
              </a:ext>
            </a:extLst>
          </p:cNvPr>
          <p:cNvSpPr>
            <a:spLocks noGrp="1"/>
          </p:cNvSpPr>
          <p:nvPr>
            <p:ph type="title"/>
          </p:nvPr>
        </p:nvSpPr>
        <p:spPr>
          <a:xfrm>
            <a:off x="385311" y="730281"/>
            <a:ext cx="8262780" cy="630049"/>
          </a:xfrm>
        </p:spPr>
        <p:txBody>
          <a:bodyPr>
            <a:noAutofit/>
          </a:bodyPr>
          <a:lstStyle/>
          <a:p>
            <a:r>
              <a:rPr lang="en-US" sz="2400" dirty="0"/>
              <a:t>Mean weight at age (g) for </a:t>
            </a:r>
            <a:r>
              <a:rPr lang="en-US" sz="2400" dirty="0" err="1"/>
              <a:t>Yellowfin</a:t>
            </a:r>
            <a:r>
              <a:rPr lang="en-US" sz="2400" dirty="0"/>
              <a:t> Sole from the EBS survey, 1954-2019 Model 18.2 (2021)</a:t>
            </a:r>
          </a:p>
        </p:txBody>
      </p:sp>
      <p:pic>
        <p:nvPicPr>
          <p:cNvPr id="2" name="Picture 1"/>
          <p:cNvPicPr>
            <a:picLocks noChangeAspect="1"/>
          </p:cNvPicPr>
          <p:nvPr/>
        </p:nvPicPr>
        <p:blipFill>
          <a:blip r:embed="rId2"/>
          <a:stretch>
            <a:fillRect/>
          </a:stretch>
        </p:blipFill>
        <p:spPr>
          <a:xfrm>
            <a:off x="0" y="1465040"/>
            <a:ext cx="7445375" cy="5085539"/>
          </a:xfrm>
          <a:prstGeom prst="rect">
            <a:avLst/>
          </a:prstGeom>
        </p:spPr>
      </p:pic>
    </p:spTree>
    <p:extLst>
      <p:ext uri="{BB962C8B-B14F-4D97-AF65-F5344CB8AC3E}">
        <p14:creationId xmlns:p14="http://schemas.microsoft.com/office/powerpoint/2010/main" val="33061150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C55CD9-0D4A-4552-A2A4-17287A3365CA}"/>
              </a:ext>
            </a:extLst>
          </p:cNvPr>
          <p:cNvSpPr>
            <a:spLocks noGrp="1"/>
          </p:cNvSpPr>
          <p:nvPr>
            <p:ph type="sldNum" sz="quarter" idx="12"/>
          </p:nvPr>
        </p:nvSpPr>
        <p:spPr/>
        <p:txBody>
          <a:bodyPr/>
          <a:lstStyle/>
          <a:p>
            <a:fld id="{D57F1E4F-1CFF-5643-939E-217C01CDF565}" type="slidenum">
              <a:rPr lang="en-US" smtClean="0"/>
              <a:pPr/>
              <a:t>47</a:t>
            </a:fld>
            <a:endParaRPr lang="en-US" dirty="0"/>
          </a:p>
        </p:txBody>
      </p:sp>
      <p:sp>
        <p:nvSpPr>
          <p:cNvPr id="6" name="Title 5">
            <a:extLst>
              <a:ext uri="{FF2B5EF4-FFF2-40B4-BE49-F238E27FC236}">
                <a16:creationId xmlns:a16="http://schemas.microsoft.com/office/drawing/2014/main" id="{64FDD31A-A5E7-47E5-ABB3-4A2D4F7614A5}"/>
              </a:ext>
            </a:extLst>
          </p:cNvPr>
          <p:cNvSpPr>
            <a:spLocks noGrp="1"/>
          </p:cNvSpPr>
          <p:nvPr>
            <p:ph type="title"/>
          </p:nvPr>
        </p:nvSpPr>
        <p:spPr>
          <a:xfrm>
            <a:off x="385311" y="730281"/>
            <a:ext cx="8262780" cy="630049"/>
          </a:xfrm>
        </p:spPr>
        <p:txBody>
          <a:bodyPr>
            <a:noAutofit/>
          </a:bodyPr>
          <a:lstStyle/>
          <a:p>
            <a:r>
              <a:rPr lang="en-US" sz="2400" dirty="0"/>
              <a:t>Estimate of survey selectivity for males and females</a:t>
            </a:r>
          </a:p>
        </p:txBody>
      </p:sp>
      <p:pic>
        <p:nvPicPr>
          <p:cNvPr id="2" name="Picture 1"/>
          <p:cNvPicPr>
            <a:picLocks noChangeAspect="1"/>
          </p:cNvPicPr>
          <p:nvPr/>
        </p:nvPicPr>
        <p:blipFill>
          <a:blip r:embed="rId2"/>
          <a:stretch>
            <a:fillRect/>
          </a:stretch>
        </p:blipFill>
        <p:spPr>
          <a:xfrm>
            <a:off x="0" y="1540944"/>
            <a:ext cx="7334250" cy="5009635"/>
          </a:xfrm>
          <a:prstGeom prst="rect">
            <a:avLst/>
          </a:prstGeom>
        </p:spPr>
      </p:pic>
    </p:spTree>
    <p:extLst>
      <p:ext uri="{BB962C8B-B14F-4D97-AF65-F5344CB8AC3E}">
        <p14:creationId xmlns:p14="http://schemas.microsoft.com/office/powerpoint/2010/main" val="33061150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C55CD9-0D4A-4552-A2A4-17287A3365CA}"/>
              </a:ext>
            </a:extLst>
          </p:cNvPr>
          <p:cNvSpPr>
            <a:spLocks noGrp="1"/>
          </p:cNvSpPr>
          <p:nvPr>
            <p:ph type="sldNum" sz="quarter" idx="12"/>
          </p:nvPr>
        </p:nvSpPr>
        <p:spPr/>
        <p:txBody>
          <a:bodyPr/>
          <a:lstStyle/>
          <a:p>
            <a:fld id="{D57F1E4F-1CFF-5643-939E-217C01CDF565}" type="slidenum">
              <a:rPr lang="en-US" smtClean="0"/>
              <a:pPr/>
              <a:t>48</a:t>
            </a:fld>
            <a:endParaRPr lang="en-US" dirty="0"/>
          </a:p>
        </p:txBody>
      </p:sp>
      <p:sp>
        <p:nvSpPr>
          <p:cNvPr id="6" name="Title 5">
            <a:extLst>
              <a:ext uri="{FF2B5EF4-FFF2-40B4-BE49-F238E27FC236}">
                <a16:creationId xmlns:a16="http://schemas.microsoft.com/office/drawing/2014/main" id="{64FDD31A-A5E7-47E5-ABB3-4A2D4F7614A5}"/>
              </a:ext>
            </a:extLst>
          </p:cNvPr>
          <p:cNvSpPr>
            <a:spLocks noGrp="1"/>
          </p:cNvSpPr>
          <p:nvPr>
            <p:ph type="title"/>
          </p:nvPr>
        </p:nvSpPr>
        <p:spPr>
          <a:xfrm>
            <a:off x="385311" y="730281"/>
            <a:ext cx="8262780" cy="630049"/>
          </a:xfrm>
        </p:spPr>
        <p:txBody>
          <a:bodyPr>
            <a:noAutofit/>
          </a:bodyPr>
          <a:lstStyle/>
          <a:p>
            <a:endParaRPr lang="en-US" sz="2400" dirty="0"/>
          </a:p>
        </p:txBody>
      </p:sp>
      <p:pic>
        <p:nvPicPr>
          <p:cNvPr id="2" name="Picture 1"/>
          <p:cNvPicPr>
            <a:picLocks noChangeAspect="1"/>
          </p:cNvPicPr>
          <p:nvPr/>
        </p:nvPicPr>
        <p:blipFill>
          <a:blip r:embed="rId2"/>
          <a:stretch>
            <a:fillRect/>
          </a:stretch>
        </p:blipFill>
        <p:spPr>
          <a:xfrm>
            <a:off x="0" y="304800"/>
            <a:ext cx="9144000" cy="6245779"/>
          </a:xfrm>
          <a:prstGeom prst="rect">
            <a:avLst/>
          </a:prstGeom>
        </p:spPr>
      </p:pic>
    </p:spTree>
    <p:extLst>
      <p:ext uri="{BB962C8B-B14F-4D97-AF65-F5344CB8AC3E}">
        <p14:creationId xmlns:p14="http://schemas.microsoft.com/office/powerpoint/2010/main" val="33061150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C55CD9-0D4A-4552-A2A4-17287A3365CA}"/>
              </a:ext>
            </a:extLst>
          </p:cNvPr>
          <p:cNvSpPr>
            <a:spLocks noGrp="1"/>
          </p:cNvSpPr>
          <p:nvPr>
            <p:ph type="sldNum" sz="quarter" idx="12"/>
          </p:nvPr>
        </p:nvSpPr>
        <p:spPr/>
        <p:txBody>
          <a:bodyPr/>
          <a:lstStyle/>
          <a:p>
            <a:fld id="{D57F1E4F-1CFF-5643-939E-217C01CDF565}" type="slidenum">
              <a:rPr lang="en-US" smtClean="0"/>
              <a:pPr/>
              <a:t>49</a:t>
            </a:fld>
            <a:endParaRPr lang="en-US" dirty="0"/>
          </a:p>
        </p:txBody>
      </p:sp>
      <p:sp>
        <p:nvSpPr>
          <p:cNvPr id="6" name="Title 5">
            <a:extLst>
              <a:ext uri="{FF2B5EF4-FFF2-40B4-BE49-F238E27FC236}">
                <a16:creationId xmlns:a16="http://schemas.microsoft.com/office/drawing/2014/main" id="{64FDD31A-A5E7-47E5-ABB3-4A2D4F7614A5}"/>
              </a:ext>
            </a:extLst>
          </p:cNvPr>
          <p:cNvSpPr>
            <a:spLocks noGrp="1"/>
          </p:cNvSpPr>
          <p:nvPr>
            <p:ph type="title"/>
          </p:nvPr>
        </p:nvSpPr>
        <p:spPr>
          <a:xfrm>
            <a:off x="385311" y="730281"/>
            <a:ext cx="8262780" cy="630049"/>
          </a:xfrm>
        </p:spPr>
        <p:txBody>
          <a:bodyPr>
            <a:noAutofit/>
          </a:bodyPr>
          <a:lstStyle/>
          <a:p>
            <a:r>
              <a:rPr lang="en-US" sz="2400" dirty="0"/>
              <a:t>Survey </a:t>
            </a:r>
            <a:r>
              <a:rPr lang="en-US" sz="2400" dirty="0" err="1"/>
              <a:t>catchability</a:t>
            </a:r>
            <a:r>
              <a:rPr lang="en-US" sz="2400" dirty="0"/>
              <a:t> for Model 18.2 (2020) and 18.2 (2021), 1982-2021.</a:t>
            </a:r>
          </a:p>
        </p:txBody>
      </p:sp>
      <p:pic>
        <p:nvPicPr>
          <p:cNvPr id="2" name="Picture 1"/>
          <p:cNvPicPr>
            <a:picLocks noChangeAspect="1"/>
          </p:cNvPicPr>
          <p:nvPr/>
        </p:nvPicPr>
        <p:blipFill>
          <a:blip r:embed="rId2"/>
          <a:stretch>
            <a:fillRect/>
          </a:stretch>
        </p:blipFill>
        <p:spPr>
          <a:xfrm>
            <a:off x="0" y="1432510"/>
            <a:ext cx="7493000" cy="5118069"/>
          </a:xfrm>
          <a:prstGeom prst="rect">
            <a:avLst/>
          </a:prstGeom>
        </p:spPr>
      </p:pic>
    </p:spTree>
    <p:extLst>
      <p:ext uri="{BB962C8B-B14F-4D97-AF65-F5344CB8AC3E}">
        <p14:creationId xmlns:p14="http://schemas.microsoft.com/office/powerpoint/2010/main" val="3306115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C55CD9-0D4A-4552-A2A4-17287A3365CA}"/>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
        <p:nvSpPr>
          <p:cNvPr id="6" name="Title 5">
            <a:extLst>
              <a:ext uri="{FF2B5EF4-FFF2-40B4-BE49-F238E27FC236}">
                <a16:creationId xmlns:a16="http://schemas.microsoft.com/office/drawing/2014/main" id="{64FDD31A-A5E7-47E5-ABB3-4A2D4F7614A5}"/>
              </a:ext>
            </a:extLst>
          </p:cNvPr>
          <p:cNvSpPr>
            <a:spLocks noGrp="1"/>
          </p:cNvSpPr>
          <p:nvPr>
            <p:ph type="title"/>
          </p:nvPr>
        </p:nvSpPr>
        <p:spPr>
          <a:xfrm>
            <a:off x="385311" y="730281"/>
            <a:ext cx="8262780" cy="630049"/>
          </a:xfrm>
        </p:spPr>
        <p:txBody>
          <a:bodyPr>
            <a:noAutofit/>
          </a:bodyPr>
          <a:lstStyle/>
          <a:p>
            <a:r>
              <a:rPr lang="en-US" sz="2400" dirty="0"/>
              <a:t>Responses to SSC and Plan Team Comments Specific to this Assessment</a:t>
            </a:r>
          </a:p>
        </p:txBody>
      </p:sp>
      <p:sp>
        <p:nvSpPr>
          <p:cNvPr id="2" name="Rectangle 1"/>
          <p:cNvSpPr/>
          <p:nvPr/>
        </p:nvSpPr>
        <p:spPr>
          <a:xfrm>
            <a:off x="409223" y="1616293"/>
            <a:ext cx="8410222" cy="4801315"/>
          </a:xfrm>
          <a:prstGeom prst="rect">
            <a:avLst/>
          </a:prstGeom>
        </p:spPr>
        <p:txBody>
          <a:bodyPr wrap="square">
            <a:spAutoFit/>
          </a:bodyPr>
          <a:lstStyle/>
          <a:p>
            <a:r>
              <a:rPr lang="en-US" i="1" dirty="0">
                <a:latin typeface="Arial"/>
                <a:cs typeface="Arial"/>
              </a:rPr>
              <a:t>SSC November 2020</a:t>
            </a:r>
          </a:p>
          <a:p>
            <a:r>
              <a:rPr lang="en-US" dirty="0">
                <a:latin typeface="Arial"/>
                <a:cs typeface="Arial"/>
              </a:rPr>
              <a:t>The SSC appreciates the discussion of YFS biomass trends in the NBS, including trends in the ADF&amp;G survey in Norton Sound, as well as the inclusion of a model that uses VAST estimates of the combined EBS + NBS survey biomass time series (Model 18.4). Both models 18.3 and 18.4 provided good fits to the survey biomass estimates and reasonable estimates of total and spawning biomass. We note that the biomass in the NBS increased from 311,000 t in 2010 to 520,000 t in 2019 based on the NBS bottom trawl survey. Similarly, YFS catch per unit effort in the ADF&amp;G trawl survey in Norton Sound has shown an increasing trend over time since the late 1970s with peak catches in 2019. </a:t>
            </a:r>
            <a:r>
              <a:rPr lang="mr-IN" dirty="0">
                <a:latin typeface="Arial"/>
                <a:cs typeface="Arial"/>
              </a:rPr>
              <a:t>…</a:t>
            </a:r>
            <a:r>
              <a:rPr lang="en-US" dirty="0">
                <a:latin typeface="Arial"/>
                <a:cs typeface="Arial"/>
              </a:rPr>
              <a:t>Therefore, and in anticipation of annual surveys in the NBS and potential further increases in YFS biomass in the NBS, the SSC encourages the authors to bring forward a model in the next assessment cycle, such as Model 18.4, that includes the NBS survey biomass estimates.</a:t>
            </a:r>
          </a:p>
          <a:p>
            <a:endParaRPr lang="en-US" i="1" dirty="0">
              <a:latin typeface="Arial"/>
              <a:cs typeface="Arial"/>
            </a:endParaRPr>
          </a:p>
          <a:p>
            <a:r>
              <a:rPr lang="en-US" i="1" dirty="0">
                <a:latin typeface="Arial"/>
                <a:cs typeface="Arial"/>
              </a:rPr>
              <a:t>Authors’ response:</a:t>
            </a:r>
          </a:p>
          <a:p>
            <a:r>
              <a:rPr lang="en-US" dirty="0">
                <a:latin typeface="Arial"/>
                <a:cs typeface="Arial"/>
              </a:rPr>
              <a:t>The VAST NBS+EBS survey estimates are used in Model 18.2b.</a:t>
            </a:r>
          </a:p>
        </p:txBody>
      </p:sp>
    </p:spTree>
    <p:extLst>
      <p:ext uri="{BB962C8B-B14F-4D97-AF65-F5344CB8AC3E}">
        <p14:creationId xmlns:p14="http://schemas.microsoft.com/office/powerpoint/2010/main" val="8561545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C55CD9-0D4A-4552-A2A4-17287A3365CA}"/>
              </a:ext>
            </a:extLst>
          </p:cNvPr>
          <p:cNvSpPr>
            <a:spLocks noGrp="1"/>
          </p:cNvSpPr>
          <p:nvPr>
            <p:ph type="sldNum" sz="quarter" idx="12"/>
          </p:nvPr>
        </p:nvSpPr>
        <p:spPr/>
        <p:txBody>
          <a:bodyPr/>
          <a:lstStyle/>
          <a:p>
            <a:fld id="{D57F1E4F-1CFF-5643-939E-217C01CDF565}" type="slidenum">
              <a:rPr lang="en-US" smtClean="0"/>
              <a:pPr/>
              <a:t>50</a:t>
            </a:fld>
            <a:endParaRPr lang="en-US" dirty="0"/>
          </a:p>
        </p:txBody>
      </p:sp>
      <p:sp>
        <p:nvSpPr>
          <p:cNvPr id="6" name="Title 5">
            <a:extLst>
              <a:ext uri="{FF2B5EF4-FFF2-40B4-BE49-F238E27FC236}">
                <a16:creationId xmlns:a16="http://schemas.microsoft.com/office/drawing/2014/main" id="{64FDD31A-A5E7-47E5-ABB3-4A2D4F7614A5}"/>
              </a:ext>
            </a:extLst>
          </p:cNvPr>
          <p:cNvSpPr>
            <a:spLocks noGrp="1"/>
          </p:cNvSpPr>
          <p:nvPr>
            <p:ph type="title"/>
          </p:nvPr>
        </p:nvSpPr>
        <p:spPr>
          <a:xfrm>
            <a:off x="385311" y="730281"/>
            <a:ext cx="8262780" cy="630049"/>
          </a:xfrm>
        </p:spPr>
        <p:txBody>
          <a:bodyPr>
            <a:noAutofit/>
          </a:bodyPr>
          <a:lstStyle/>
          <a:p>
            <a:r>
              <a:rPr lang="en-US" sz="2400" dirty="0"/>
              <a:t>Model estimates of the proportion of female </a:t>
            </a:r>
            <a:r>
              <a:rPr lang="en-US" sz="2400" dirty="0" err="1"/>
              <a:t>Yellowfin</a:t>
            </a:r>
            <a:r>
              <a:rPr lang="en-US" sz="2400" dirty="0"/>
              <a:t> Sole in the population, 1982-2021</a:t>
            </a:r>
          </a:p>
        </p:txBody>
      </p:sp>
      <p:pic>
        <p:nvPicPr>
          <p:cNvPr id="2" name="Picture 1"/>
          <p:cNvPicPr>
            <a:picLocks noChangeAspect="1"/>
          </p:cNvPicPr>
          <p:nvPr/>
        </p:nvPicPr>
        <p:blipFill>
          <a:blip r:embed="rId2"/>
          <a:stretch>
            <a:fillRect/>
          </a:stretch>
        </p:blipFill>
        <p:spPr>
          <a:xfrm>
            <a:off x="0" y="1508414"/>
            <a:ext cx="7381875" cy="5042165"/>
          </a:xfrm>
          <a:prstGeom prst="rect">
            <a:avLst/>
          </a:prstGeom>
        </p:spPr>
      </p:pic>
    </p:spTree>
    <p:extLst>
      <p:ext uri="{BB962C8B-B14F-4D97-AF65-F5344CB8AC3E}">
        <p14:creationId xmlns:p14="http://schemas.microsoft.com/office/powerpoint/2010/main" val="33061150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C55CD9-0D4A-4552-A2A4-17287A3365CA}"/>
              </a:ext>
            </a:extLst>
          </p:cNvPr>
          <p:cNvSpPr>
            <a:spLocks noGrp="1"/>
          </p:cNvSpPr>
          <p:nvPr>
            <p:ph type="sldNum" sz="quarter" idx="12"/>
          </p:nvPr>
        </p:nvSpPr>
        <p:spPr/>
        <p:txBody>
          <a:bodyPr/>
          <a:lstStyle/>
          <a:p>
            <a:fld id="{D57F1E4F-1CFF-5643-939E-217C01CDF565}" type="slidenum">
              <a:rPr lang="en-US" smtClean="0"/>
              <a:pPr/>
              <a:t>51</a:t>
            </a:fld>
            <a:endParaRPr lang="en-US" dirty="0"/>
          </a:p>
        </p:txBody>
      </p:sp>
      <p:sp>
        <p:nvSpPr>
          <p:cNvPr id="6" name="Title 5">
            <a:extLst>
              <a:ext uri="{FF2B5EF4-FFF2-40B4-BE49-F238E27FC236}">
                <a16:creationId xmlns:a16="http://schemas.microsoft.com/office/drawing/2014/main" id="{64FDD31A-A5E7-47E5-ABB3-4A2D4F7614A5}"/>
              </a:ext>
            </a:extLst>
          </p:cNvPr>
          <p:cNvSpPr>
            <a:spLocks noGrp="1"/>
          </p:cNvSpPr>
          <p:nvPr>
            <p:ph type="title"/>
          </p:nvPr>
        </p:nvSpPr>
        <p:spPr>
          <a:xfrm>
            <a:off x="385311" y="730281"/>
            <a:ext cx="8262780" cy="630049"/>
          </a:xfrm>
        </p:spPr>
        <p:txBody>
          <a:bodyPr>
            <a:noAutofit/>
          </a:bodyPr>
          <a:lstStyle/>
          <a:p>
            <a:r>
              <a:rPr lang="en-US" sz="2400" dirty="0"/>
              <a:t>Model 18.2 fit to the time-series of survey age composition, by sex, 1979-2021</a:t>
            </a:r>
          </a:p>
        </p:txBody>
      </p:sp>
      <p:pic>
        <p:nvPicPr>
          <p:cNvPr id="3" name="Picture 2"/>
          <p:cNvPicPr>
            <a:picLocks noChangeAspect="1"/>
          </p:cNvPicPr>
          <p:nvPr/>
        </p:nvPicPr>
        <p:blipFill>
          <a:blip r:embed="rId2"/>
          <a:stretch>
            <a:fillRect/>
          </a:stretch>
        </p:blipFill>
        <p:spPr>
          <a:xfrm>
            <a:off x="111125" y="1472763"/>
            <a:ext cx="7620000" cy="5204816"/>
          </a:xfrm>
          <a:prstGeom prst="rect">
            <a:avLst/>
          </a:prstGeom>
        </p:spPr>
      </p:pic>
    </p:spTree>
    <p:extLst>
      <p:ext uri="{BB962C8B-B14F-4D97-AF65-F5344CB8AC3E}">
        <p14:creationId xmlns:p14="http://schemas.microsoft.com/office/powerpoint/2010/main" val="33061150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C55CD9-0D4A-4552-A2A4-17287A3365CA}"/>
              </a:ext>
            </a:extLst>
          </p:cNvPr>
          <p:cNvSpPr>
            <a:spLocks noGrp="1"/>
          </p:cNvSpPr>
          <p:nvPr>
            <p:ph type="sldNum" sz="quarter" idx="12"/>
          </p:nvPr>
        </p:nvSpPr>
        <p:spPr/>
        <p:txBody>
          <a:bodyPr/>
          <a:lstStyle/>
          <a:p>
            <a:fld id="{D57F1E4F-1CFF-5643-939E-217C01CDF565}" type="slidenum">
              <a:rPr lang="en-US" smtClean="0"/>
              <a:pPr/>
              <a:t>52</a:t>
            </a:fld>
            <a:endParaRPr lang="en-US" dirty="0"/>
          </a:p>
        </p:txBody>
      </p:sp>
      <p:sp>
        <p:nvSpPr>
          <p:cNvPr id="6" name="Title 5">
            <a:extLst>
              <a:ext uri="{FF2B5EF4-FFF2-40B4-BE49-F238E27FC236}">
                <a16:creationId xmlns:a16="http://schemas.microsoft.com/office/drawing/2014/main" id="{64FDD31A-A5E7-47E5-ABB3-4A2D4F7614A5}"/>
              </a:ext>
            </a:extLst>
          </p:cNvPr>
          <p:cNvSpPr>
            <a:spLocks noGrp="1"/>
          </p:cNvSpPr>
          <p:nvPr>
            <p:ph type="title"/>
          </p:nvPr>
        </p:nvSpPr>
        <p:spPr>
          <a:xfrm>
            <a:off x="385311" y="730281"/>
            <a:ext cx="8262780" cy="630049"/>
          </a:xfrm>
        </p:spPr>
        <p:txBody>
          <a:bodyPr>
            <a:noAutofit/>
          </a:bodyPr>
          <a:lstStyle/>
          <a:p>
            <a:r>
              <a:rPr lang="en-US" sz="2400" dirty="0"/>
              <a:t>Model 18.2 fit to the time-series of fishery age composition, by sex, 1975-2021</a:t>
            </a:r>
          </a:p>
        </p:txBody>
      </p:sp>
      <p:pic>
        <p:nvPicPr>
          <p:cNvPr id="2" name="Picture 1"/>
          <p:cNvPicPr>
            <a:picLocks noChangeAspect="1"/>
          </p:cNvPicPr>
          <p:nvPr/>
        </p:nvPicPr>
        <p:blipFill>
          <a:blip r:embed="rId2"/>
          <a:stretch>
            <a:fillRect/>
          </a:stretch>
        </p:blipFill>
        <p:spPr>
          <a:xfrm>
            <a:off x="1" y="1555258"/>
            <a:ext cx="7429500" cy="5074696"/>
          </a:xfrm>
          <a:prstGeom prst="rect">
            <a:avLst/>
          </a:prstGeom>
        </p:spPr>
      </p:pic>
    </p:spTree>
    <p:extLst>
      <p:ext uri="{BB962C8B-B14F-4D97-AF65-F5344CB8AC3E}">
        <p14:creationId xmlns:p14="http://schemas.microsoft.com/office/powerpoint/2010/main" val="33061150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C55CD9-0D4A-4552-A2A4-17287A3365CA}"/>
              </a:ext>
            </a:extLst>
          </p:cNvPr>
          <p:cNvSpPr>
            <a:spLocks noGrp="1"/>
          </p:cNvSpPr>
          <p:nvPr>
            <p:ph type="sldNum" sz="quarter" idx="12"/>
          </p:nvPr>
        </p:nvSpPr>
        <p:spPr/>
        <p:txBody>
          <a:bodyPr/>
          <a:lstStyle/>
          <a:p>
            <a:fld id="{D57F1E4F-1CFF-5643-939E-217C01CDF565}" type="slidenum">
              <a:rPr lang="en-US" smtClean="0"/>
              <a:pPr/>
              <a:t>53</a:t>
            </a:fld>
            <a:endParaRPr lang="en-US" dirty="0"/>
          </a:p>
        </p:txBody>
      </p:sp>
      <p:sp>
        <p:nvSpPr>
          <p:cNvPr id="6" name="Title 5">
            <a:extLst>
              <a:ext uri="{FF2B5EF4-FFF2-40B4-BE49-F238E27FC236}">
                <a16:creationId xmlns:a16="http://schemas.microsoft.com/office/drawing/2014/main" id="{64FDD31A-A5E7-47E5-ABB3-4A2D4F7614A5}"/>
              </a:ext>
            </a:extLst>
          </p:cNvPr>
          <p:cNvSpPr>
            <a:spLocks noGrp="1"/>
          </p:cNvSpPr>
          <p:nvPr>
            <p:ph type="title"/>
          </p:nvPr>
        </p:nvSpPr>
        <p:spPr>
          <a:xfrm>
            <a:off x="385311" y="730281"/>
            <a:ext cx="8262780" cy="630049"/>
          </a:xfrm>
        </p:spPr>
        <p:txBody>
          <a:bodyPr>
            <a:noAutofit/>
          </a:bodyPr>
          <a:lstStyle/>
          <a:p>
            <a:r>
              <a:rPr lang="en-US" sz="2400" dirty="0"/>
              <a:t>Model 18.2 fit to NMFS eastern Bering Sea survey biomass estimates, from 1982-2021</a:t>
            </a:r>
          </a:p>
        </p:txBody>
      </p:sp>
      <p:pic>
        <p:nvPicPr>
          <p:cNvPr id="2" name="Picture 1"/>
          <p:cNvPicPr>
            <a:picLocks noChangeAspect="1"/>
          </p:cNvPicPr>
          <p:nvPr/>
        </p:nvPicPr>
        <p:blipFill>
          <a:blip r:embed="rId2"/>
          <a:stretch>
            <a:fillRect/>
          </a:stretch>
        </p:blipFill>
        <p:spPr>
          <a:xfrm>
            <a:off x="0" y="1421667"/>
            <a:ext cx="7508875" cy="5128912"/>
          </a:xfrm>
          <a:prstGeom prst="rect">
            <a:avLst/>
          </a:prstGeom>
        </p:spPr>
      </p:pic>
    </p:spTree>
    <p:extLst>
      <p:ext uri="{BB962C8B-B14F-4D97-AF65-F5344CB8AC3E}">
        <p14:creationId xmlns:p14="http://schemas.microsoft.com/office/powerpoint/2010/main" val="33061150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C55CD9-0D4A-4552-A2A4-17287A3365CA}"/>
              </a:ext>
            </a:extLst>
          </p:cNvPr>
          <p:cNvSpPr>
            <a:spLocks noGrp="1"/>
          </p:cNvSpPr>
          <p:nvPr>
            <p:ph type="sldNum" sz="quarter" idx="12"/>
          </p:nvPr>
        </p:nvSpPr>
        <p:spPr/>
        <p:txBody>
          <a:bodyPr/>
          <a:lstStyle/>
          <a:p>
            <a:fld id="{D57F1E4F-1CFF-5643-939E-217C01CDF565}" type="slidenum">
              <a:rPr lang="en-US" smtClean="0"/>
              <a:pPr/>
              <a:t>54</a:t>
            </a:fld>
            <a:endParaRPr lang="en-US" dirty="0"/>
          </a:p>
        </p:txBody>
      </p:sp>
      <p:sp>
        <p:nvSpPr>
          <p:cNvPr id="6" name="Title 5">
            <a:extLst>
              <a:ext uri="{FF2B5EF4-FFF2-40B4-BE49-F238E27FC236}">
                <a16:creationId xmlns:a16="http://schemas.microsoft.com/office/drawing/2014/main" id="{64FDD31A-A5E7-47E5-ABB3-4A2D4F7614A5}"/>
              </a:ext>
            </a:extLst>
          </p:cNvPr>
          <p:cNvSpPr>
            <a:spLocks noGrp="1"/>
          </p:cNvSpPr>
          <p:nvPr>
            <p:ph type="title"/>
          </p:nvPr>
        </p:nvSpPr>
        <p:spPr>
          <a:xfrm>
            <a:off x="385311" y="730281"/>
            <a:ext cx="8262780" cy="630049"/>
          </a:xfrm>
        </p:spPr>
        <p:txBody>
          <a:bodyPr>
            <a:noAutofit/>
          </a:bodyPr>
          <a:lstStyle/>
          <a:p>
            <a:r>
              <a:rPr lang="en-US" sz="2400" dirty="0"/>
              <a:t>Model 18.2a fit to NMFS eastern Bering Sea survey biomass estimates, from 1982-2021</a:t>
            </a:r>
          </a:p>
        </p:txBody>
      </p:sp>
      <p:pic>
        <p:nvPicPr>
          <p:cNvPr id="2" name="Picture 1"/>
          <p:cNvPicPr>
            <a:picLocks noChangeAspect="1"/>
          </p:cNvPicPr>
          <p:nvPr/>
        </p:nvPicPr>
        <p:blipFill>
          <a:blip r:embed="rId2"/>
          <a:stretch>
            <a:fillRect/>
          </a:stretch>
        </p:blipFill>
        <p:spPr>
          <a:xfrm>
            <a:off x="0" y="1519257"/>
            <a:ext cx="7366000" cy="5031322"/>
          </a:xfrm>
          <a:prstGeom prst="rect">
            <a:avLst/>
          </a:prstGeom>
        </p:spPr>
      </p:pic>
    </p:spTree>
    <p:extLst>
      <p:ext uri="{BB962C8B-B14F-4D97-AF65-F5344CB8AC3E}">
        <p14:creationId xmlns:p14="http://schemas.microsoft.com/office/powerpoint/2010/main" val="33061150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C55CD9-0D4A-4552-A2A4-17287A3365CA}"/>
              </a:ext>
            </a:extLst>
          </p:cNvPr>
          <p:cNvSpPr>
            <a:spLocks noGrp="1"/>
          </p:cNvSpPr>
          <p:nvPr>
            <p:ph type="sldNum" sz="quarter" idx="12"/>
          </p:nvPr>
        </p:nvSpPr>
        <p:spPr/>
        <p:txBody>
          <a:bodyPr/>
          <a:lstStyle/>
          <a:p>
            <a:fld id="{D57F1E4F-1CFF-5643-939E-217C01CDF565}" type="slidenum">
              <a:rPr lang="en-US" smtClean="0"/>
              <a:pPr/>
              <a:t>55</a:t>
            </a:fld>
            <a:endParaRPr lang="en-US" dirty="0"/>
          </a:p>
        </p:txBody>
      </p:sp>
      <p:sp>
        <p:nvSpPr>
          <p:cNvPr id="6" name="Title 5">
            <a:extLst>
              <a:ext uri="{FF2B5EF4-FFF2-40B4-BE49-F238E27FC236}">
                <a16:creationId xmlns:a16="http://schemas.microsoft.com/office/drawing/2014/main" id="{64FDD31A-A5E7-47E5-ABB3-4A2D4F7614A5}"/>
              </a:ext>
            </a:extLst>
          </p:cNvPr>
          <p:cNvSpPr>
            <a:spLocks noGrp="1"/>
          </p:cNvSpPr>
          <p:nvPr>
            <p:ph type="title"/>
          </p:nvPr>
        </p:nvSpPr>
        <p:spPr>
          <a:xfrm>
            <a:off x="385311" y="730281"/>
            <a:ext cx="8262780" cy="630049"/>
          </a:xfrm>
        </p:spPr>
        <p:txBody>
          <a:bodyPr>
            <a:noAutofit/>
          </a:bodyPr>
          <a:lstStyle/>
          <a:p>
            <a:r>
              <a:rPr lang="en-US" sz="2400" dirty="0"/>
              <a:t>Model 18.2b fit to NMFS eastern Bering Sea survey biomass estimates, from 1982-2021</a:t>
            </a:r>
          </a:p>
        </p:txBody>
      </p:sp>
      <p:pic>
        <p:nvPicPr>
          <p:cNvPr id="2" name="Picture 1"/>
          <p:cNvPicPr>
            <a:picLocks noChangeAspect="1"/>
          </p:cNvPicPr>
          <p:nvPr/>
        </p:nvPicPr>
        <p:blipFill>
          <a:blip r:embed="rId2"/>
          <a:stretch>
            <a:fillRect/>
          </a:stretch>
        </p:blipFill>
        <p:spPr>
          <a:xfrm>
            <a:off x="0" y="1551787"/>
            <a:ext cx="7318375" cy="4998792"/>
          </a:xfrm>
          <a:prstGeom prst="rect">
            <a:avLst/>
          </a:prstGeom>
        </p:spPr>
      </p:pic>
    </p:spTree>
    <p:extLst>
      <p:ext uri="{BB962C8B-B14F-4D97-AF65-F5344CB8AC3E}">
        <p14:creationId xmlns:p14="http://schemas.microsoft.com/office/powerpoint/2010/main" val="33061150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C55CD9-0D4A-4552-A2A4-17287A3365CA}"/>
              </a:ext>
            </a:extLst>
          </p:cNvPr>
          <p:cNvSpPr>
            <a:spLocks noGrp="1"/>
          </p:cNvSpPr>
          <p:nvPr>
            <p:ph type="sldNum" sz="quarter" idx="12"/>
          </p:nvPr>
        </p:nvSpPr>
        <p:spPr/>
        <p:txBody>
          <a:bodyPr/>
          <a:lstStyle/>
          <a:p>
            <a:fld id="{D57F1E4F-1CFF-5643-939E-217C01CDF565}" type="slidenum">
              <a:rPr lang="en-US" smtClean="0"/>
              <a:pPr/>
              <a:t>56</a:t>
            </a:fld>
            <a:endParaRPr lang="en-US" dirty="0"/>
          </a:p>
        </p:txBody>
      </p:sp>
      <p:sp>
        <p:nvSpPr>
          <p:cNvPr id="6" name="Title 5">
            <a:extLst>
              <a:ext uri="{FF2B5EF4-FFF2-40B4-BE49-F238E27FC236}">
                <a16:creationId xmlns:a16="http://schemas.microsoft.com/office/drawing/2014/main" id="{64FDD31A-A5E7-47E5-ABB3-4A2D4F7614A5}"/>
              </a:ext>
            </a:extLst>
          </p:cNvPr>
          <p:cNvSpPr>
            <a:spLocks noGrp="1"/>
          </p:cNvSpPr>
          <p:nvPr>
            <p:ph type="title"/>
          </p:nvPr>
        </p:nvSpPr>
        <p:spPr>
          <a:xfrm>
            <a:off x="385311" y="730281"/>
            <a:ext cx="8262780" cy="630049"/>
          </a:xfrm>
        </p:spPr>
        <p:txBody>
          <a:bodyPr>
            <a:noAutofit/>
          </a:bodyPr>
          <a:lstStyle/>
          <a:p>
            <a:r>
              <a:rPr lang="en-US" sz="2400" dirty="0"/>
              <a:t>Empirical estimates of weight (g) at age, based on fishery data 1954-2021 used in 2021</a:t>
            </a:r>
          </a:p>
        </p:txBody>
      </p:sp>
      <p:pic>
        <p:nvPicPr>
          <p:cNvPr id="2" name="Picture 1"/>
          <p:cNvPicPr>
            <a:picLocks noChangeAspect="1"/>
          </p:cNvPicPr>
          <p:nvPr/>
        </p:nvPicPr>
        <p:blipFill>
          <a:blip r:embed="rId2"/>
          <a:stretch>
            <a:fillRect/>
          </a:stretch>
        </p:blipFill>
        <p:spPr>
          <a:xfrm>
            <a:off x="0" y="1573102"/>
            <a:ext cx="5825120" cy="3978829"/>
          </a:xfrm>
          <a:prstGeom prst="rect">
            <a:avLst/>
          </a:prstGeom>
        </p:spPr>
      </p:pic>
      <p:pic>
        <p:nvPicPr>
          <p:cNvPr id="3" name="Picture 2"/>
          <p:cNvPicPr>
            <a:picLocks noChangeAspect="1"/>
          </p:cNvPicPr>
          <p:nvPr/>
        </p:nvPicPr>
        <p:blipFill>
          <a:blip r:embed="rId3"/>
          <a:stretch>
            <a:fillRect/>
          </a:stretch>
        </p:blipFill>
        <p:spPr>
          <a:xfrm>
            <a:off x="4278399" y="3534568"/>
            <a:ext cx="4865601" cy="3323432"/>
          </a:xfrm>
          <a:prstGeom prst="rect">
            <a:avLst/>
          </a:prstGeom>
        </p:spPr>
      </p:pic>
      <p:sp>
        <p:nvSpPr>
          <p:cNvPr id="5" name="TextBox 4"/>
          <p:cNvSpPr txBox="1"/>
          <p:nvPr/>
        </p:nvSpPr>
        <p:spPr>
          <a:xfrm>
            <a:off x="5595236" y="1913782"/>
            <a:ext cx="3356114" cy="646331"/>
          </a:xfrm>
          <a:prstGeom prst="rect">
            <a:avLst/>
          </a:prstGeom>
          <a:noFill/>
        </p:spPr>
        <p:txBody>
          <a:bodyPr wrap="square" rtlCol="0">
            <a:spAutoFit/>
          </a:bodyPr>
          <a:lstStyle/>
          <a:p>
            <a:r>
              <a:rPr lang="en-US" dirty="0"/>
              <a:t>Yellow dots are based on 2020, the most recent set of aged data.</a:t>
            </a:r>
          </a:p>
        </p:txBody>
      </p:sp>
      <p:sp>
        <p:nvSpPr>
          <p:cNvPr id="7" name="Rectangle 6"/>
          <p:cNvSpPr/>
          <p:nvPr/>
        </p:nvSpPr>
        <p:spPr>
          <a:xfrm>
            <a:off x="0" y="5793555"/>
            <a:ext cx="4572000" cy="923330"/>
          </a:xfrm>
          <a:prstGeom prst="rect">
            <a:avLst/>
          </a:prstGeom>
        </p:spPr>
        <p:txBody>
          <a:bodyPr>
            <a:spAutoFit/>
          </a:bodyPr>
          <a:lstStyle/>
          <a:p>
            <a:r>
              <a:rPr lang="en-US" dirty="0"/>
              <a:t>Estimates were based on catch-at-age methodology used in the Walleye Pollock assessment.</a:t>
            </a:r>
          </a:p>
        </p:txBody>
      </p:sp>
    </p:spTree>
    <p:extLst>
      <p:ext uri="{BB962C8B-B14F-4D97-AF65-F5344CB8AC3E}">
        <p14:creationId xmlns:p14="http://schemas.microsoft.com/office/powerpoint/2010/main" val="12561888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C55CD9-0D4A-4552-A2A4-17287A3365CA}"/>
              </a:ext>
            </a:extLst>
          </p:cNvPr>
          <p:cNvSpPr>
            <a:spLocks noGrp="1"/>
          </p:cNvSpPr>
          <p:nvPr>
            <p:ph type="sldNum" sz="quarter" idx="12"/>
          </p:nvPr>
        </p:nvSpPr>
        <p:spPr/>
        <p:txBody>
          <a:bodyPr/>
          <a:lstStyle/>
          <a:p>
            <a:fld id="{D57F1E4F-1CFF-5643-939E-217C01CDF565}" type="slidenum">
              <a:rPr lang="en-US" smtClean="0"/>
              <a:pPr/>
              <a:t>57</a:t>
            </a:fld>
            <a:endParaRPr lang="en-US" dirty="0"/>
          </a:p>
        </p:txBody>
      </p:sp>
      <p:sp>
        <p:nvSpPr>
          <p:cNvPr id="6" name="Title 5">
            <a:extLst>
              <a:ext uri="{FF2B5EF4-FFF2-40B4-BE49-F238E27FC236}">
                <a16:creationId xmlns:a16="http://schemas.microsoft.com/office/drawing/2014/main" id="{64FDD31A-A5E7-47E5-ABB3-4A2D4F7614A5}"/>
              </a:ext>
            </a:extLst>
          </p:cNvPr>
          <p:cNvSpPr>
            <a:spLocks noGrp="1"/>
          </p:cNvSpPr>
          <p:nvPr>
            <p:ph type="title"/>
          </p:nvPr>
        </p:nvSpPr>
        <p:spPr>
          <a:xfrm>
            <a:off x="385311" y="730281"/>
            <a:ext cx="8262780" cy="630049"/>
          </a:xfrm>
        </p:spPr>
        <p:txBody>
          <a:bodyPr>
            <a:noAutofit/>
          </a:bodyPr>
          <a:lstStyle/>
          <a:p>
            <a:endParaRPr lang="en-US" sz="2400" dirty="0"/>
          </a:p>
        </p:txBody>
      </p:sp>
      <p:pic>
        <p:nvPicPr>
          <p:cNvPr id="2" name="Picture 1"/>
          <p:cNvPicPr>
            <a:picLocks noChangeAspect="1"/>
          </p:cNvPicPr>
          <p:nvPr/>
        </p:nvPicPr>
        <p:blipFill>
          <a:blip r:embed="rId2"/>
          <a:stretch>
            <a:fillRect/>
          </a:stretch>
        </p:blipFill>
        <p:spPr>
          <a:xfrm>
            <a:off x="0" y="304800"/>
            <a:ext cx="9144000" cy="6245779"/>
          </a:xfrm>
          <a:prstGeom prst="rect">
            <a:avLst/>
          </a:prstGeom>
        </p:spPr>
      </p:pic>
    </p:spTree>
    <p:extLst>
      <p:ext uri="{BB962C8B-B14F-4D97-AF65-F5344CB8AC3E}">
        <p14:creationId xmlns:p14="http://schemas.microsoft.com/office/powerpoint/2010/main" val="12232856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C55CD9-0D4A-4552-A2A4-17287A3365CA}"/>
              </a:ext>
            </a:extLst>
          </p:cNvPr>
          <p:cNvSpPr>
            <a:spLocks noGrp="1"/>
          </p:cNvSpPr>
          <p:nvPr>
            <p:ph type="sldNum" sz="quarter" idx="12"/>
          </p:nvPr>
        </p:nvSpPr>
        <p:spPr/>
        <p:txBody>
          <a:bodyPr/>
          <a:lstStyle/>
          <a:p>
            <a:fld id="{D57F1E4F-1CFF-5643-939E-217C01CDF565}" type="slidenum">
              <a:rPr lang="en-US" smtClean="0"/>
              <a:pPr/>
              <a:t>58</a:t>
            </a:fld>
            <a:endParaRPr lang="en-US" dirty="0"/>
          </a:p>
        </p:txBody>
      </p:sp>
      <p:sp>
        <p:nvSpPr>
          <p:cNvPr id="6" name="Title 5">
            <a:extLst>
              <a:ext uri="{FF2B5EF4-FFF2-40B4-BE49-F238E27FC236}">
                <a16:creationId xmlns:a16="http://schemas.microsoft.com/office/drawing/2014/main" id="{64FDD31A-A5E7-47E5-ABB3-4A2D4F7614A5}"/>
              </a:ext>
            </a:extLst>
          </p:cNvPr>
          <p:cNvSpPr>
            <a:spLocks noGrp="1"/>
          </p:cNvSpPr>
          <p:nvPr>
            <p:ph type="title"/>
          </p:nvPr>
        </p:nvSpPr>
        <p:spPr>
          <a:xfrm>
            <a:off x="385311" y="730281"/>
            <a:ext cx="8262780" cy="630049"/>
          </a:xfrm>
        </p:spPr>
        <p:txBody>
          <a:bodyPr>
            <a:noAutofit/>
          </a:bodyPr>
          <a:lstStyle/>
          <a:p>
            <a:r>
              <a:rPr lang="en-US" sz="2400" dirty="0"/>
              <a:t>Last year’s Model 18.2 </a:t>
            </a:r>
            <a:r>
              <a:rPr lang="en-US" sz="2400" dirty="0" err="1"/>
              <a:t>ricker</a:t>
            </a:r>
            <a:r>
              <a:rPr lang="en-US" sz="2400" dirty="0"/>
              <a:t> stock recruitment relationship</a:t>
            </a:r>
          </a:p>
        </p:txBody>
      </p:sp>
      <p:pic>
        <p:nvPicPr>
          <p:cNvPr id="2" name="Picture 1"/>
          <p:cNvPicPr>
            <a:picLocks noChangeAspect="1"/>
          </p:cNvPicPr>
          <p:nvPr/>
        </p:nvPicPr>
        <p:blipFill>
          <a:blip r:embed="rId2"/>
          <a:stretch>
            <a:fillRect/>
          </a:stretch>
        </p:blipFill>
        <p:spPr>
          <a:xfrm>
            <a:off x="0" y="1540944"/>
            <a:ext cx="7334250" cy="5009635"/>
          </a:xfrm>
          <a:prstGeom prst="rect">
            <a:avLst/>
          </a:prstGeom>
        </p:spPr>
      </p:pic>
      <p:sp>
        <p:nvSpPr>
          <p:cNvPr id="3" name="TextBox 2"/>
          <p:cNvSpPr txBox="1"/>
          <p:nvPr/>
        </p:nvSpPr>
        <p:spPr>
          <a:xfrm>
            <a:off x="5431108" y="1863322"/>
            <a:ext cx="3393316" cy="923330"/>
          </a:xfrm>
          <a:prstGeom prst="rect">
            <a:avLst/>
          </a:prstGeom>
          <a:noFill/>
        </p:spPr>
        <p:txBody>
          <a:bodyPr wrap="square" rtlCol="0">
            <a:spAutoFit/>
          </a:bodyPr>
          <a:lstStyle/>
          <a:p>
            <a:r>
              <a:rPr lang="en-US" dirty="0"/>
              <a:t>Years in black indicate data used to fit the model, years in blue were not used to fit the model.</a:t>
            </a:r>
          </a:p>
        </p:txBody>
      </p:sp>
    </p:spTree>
    <p:extLst>
      <p:ext uri="{BB962C8B-B14F-4D97-AF65-F5344CB8AC3E}">
        <p14:creationId xmlns:p14="http://schemas.microsoft.com/office/powerpoint/2010/main" val="21817436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C55CD9-0D4A-4552-A2A4-17287A3365CA}"/>
              </a:ext>
            </a:extLst>
          </p:cNvPr>
          <p:cNvSpPr>
            <a:spLocks noGrp="1"/>
          </p:cNvSpPr>
          <p:nvPr>
            <p:ph type="sldNum" sz="quarter" idx="12"/>
          </p:nvPr>
        </p:nvSpPr>
        <p:spPr/>
        <p:txBody>
          <a:bodyPr/>
          <a:lstStyle/>
          <a:p>
            <a:fld id="{D57F1E4F-1CFF-5643-939E-217C01CDF565}" type="slidenum">
              <a:rPr lang="en-US" smtClean="0"/>
              <a:pPr/>
              <a:t>59</a:t>
            </a:fld>
            <a:endParaRPr lang="en-US" dirty="0"/>
          </a:p>
        </p:txBody>
      </p:sp>
      <p:sp>
        <p:nvSpPr>
          <p:cNvPr id="6" name="Title 5">
            <a:extLst>
              <a:ext uri="{FF2B5EF4-FFF2-40B4-BE49-F238E27FC236}">
                <a16:creationId xmlns:a16="http://schemas.microsoft.com/office/drawing/2014/main" id="{64FDD31A-A5E7-47E5-ABB3-4A2D4F7614A5}"/>
              </a:ext>
            </a:extLst>
          </p:cNvPr>
          <p:cNvSpPr>
            <a:spLocks noGrp="1"/>
          </p:cNvSpPr>
          <p:nvPr>
            <p:ph type="title"/>
          </p:nvPr>
        </p:nvSpPr>
        <p:spPr>
          <a:xfrm>
            <a:off x="385311" y="730281"/>
            <a:ext cx="8262780" cy="630049"/>
          </a:xfrm>
        </p:spPr>
        <p:txBody>
          <a:bodyPr>
            <a:noAutofit/>
          </a:bodyPr>
          <a:lstStyle/>
          <a:p>
            <a:r>
              <a:rPr lang="en-US" sz="2400" dirty="0"/>
              <a:t>Current year Model 18.2 </a:t>
            </a:r>
            <a:r>
              <a:rPr lang="en-US" sz="2400" dirty="0" err="1"/>
              <a:t>ricker</a:t>
            </a:r>
            <a:r>
              <a:rPr lang="en-US" sz="2400" dirty="0"/>
              <a:t> stock recruitment relationship</a:t>
            </a:r>
          </a:p>
        </p:txBody>
      </p:sp>
      <p:pic>
        <p:nvPicPr>
          <p:cNvPr id="2" name="Picture 1"/>
          <p:cNvPicPr>
            <a:picLocks noChangeAspect="1"/>
          </p:cNvPicPr>
          <p:nvPr/>
        </p:nvPicPr>
        <p:blipFill>
          <a:blip r:embed="rId2"/>
          <a:stretch>
            <a:fillRect/>
          </a:stretch>
        </p:blipFill>
        <p:spPr>
          <a:xfrm>
            <a:off x="0" y="1539876"/>
            <a:ext cx="7335815" cy="5010704"/>
          </a:xfrm>
          <a:prstGeom prst="rect">
            <a:avLst/>
          </a:prstGeom>
        </p:spPr>
      </p:pic>
      <p:sp>
        <p:nvSpPr>
          <p:cNvPr id="5" name="TextBox 4"/>
          <p:cNvSpPr txBox="1"/>
          <p:nvPr/>
        </p:nvSpPr>
        <p:spPr>
          <a:xfrm>
            <a:off x="5431108" y="1863322"/>
            <a:ext cx="3393316" cy="923330"/>
          </a:xfrm>
          <a:prstGeom prst="rect">
            <a:avLst/>
          </a:prstGeom>
          <a:noFill/>
        </p:spPr>
        <p:txBody>
          <a:bodyPr wrap="square" rtlCol="0">
            <a:spAutoFit/>
          </a:bodyPr>
          <a:lstStyle/>
          <a:p>
            <a:r>
              <a:rPr lang="en-US" dirty="0"/>
              <a:t>Years in black indicate data used to fit the model, years in blue were not used to fit the model.</a:t>
            </a:r>
          </a:p>
        </p:txBody>
      </p:sp>
    </p:spTree>
    <p:extLst>
      <p:ext uri="{BB962C8B-B14F-4D97-AF65-F5344CB8AC3E}">
        <p14:creationId xmlns:p14="http://schemas.microsoft.com/office/powerpoint/2010/main" val="141586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C55CD9-0D4A-4552-A2A4-17287A3365CA}"/>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
        <p:nvSpPr>
          <p:cNvPr id="6" name="Title 5">
            <a:extLst>
              <a:ext uri="{FF2B5EF4-FFF2-40B4-BE49-F238E27FC236}">
                <a16:creationId xmlns:a16="http://schemas.microsoft.com/office/drawing/2014/main" id="{64FDD31A-A5E7-47E5-ABB3-4A2D4F7614A5}"/>
              </a:ext>
            </a:extLst>
          </p:cNvPr>
          <p:cNvSpPr>
            <a:spLocks noGrp="1"/>
          </p:cNvSpPr>
          <p:nvPr>
            <p:ph type="title"/>
          </p:nvPr>
        </p:nvSpPr>
        <p:spPr>
          <a:xfrm>
            <a:off x="385311" y="730281"/>
            <a:ext cx="8262780" cy="630049"/>
          </a:xfrm>
        </p:spPr>
        <p:txBody>
          <a:bodyPr>
            <a:noAutofit/>
          </a:bodyPr>
          <a:lstStyle/>
          <a:p>
            <a:r>
              <a:rPr lang="en-US" sz="2400" dirty="0"/>
              <a:t>Responses to SSC and Plan Team Comments Specific to this Assessment</a:t>
            </a:r>
          </a:p>
        </p:txBody>
      </p:sp>
      <p:sp>
        <p:nvSpPr>
          <p:cNvPr id="5" name="Content Placeholder 2">
            <a:extLst>
              <a:ext uri="{FF2B5EF4-FFF2-40B4-BE49-F238E27FC236}">
                <a16:creationId xmlns:a16="http://schemas.microsoft.com/office/drawing/2014/main" id="{5D47BDA5-2C33-4BE8-A8C9-F981EA2D758B}"/>
              </a:ext>
            </a:extLst>
          </p:cNvPr>
          <p:cNvSpPr>
            <a:spLocks noGrp="1"/>
          </p:cNvSpPr>
          <p:nvPr>
            <p:ph sz="half" idx="2"/>
          </p:nvPr>
        </p:nvSpPr>
        <p:spPr>
          <a:xfrm>
            <a:off x="496525" y="1641688"/>
            <a:ext cx="8040698" cy="4736534"/>
          </a:xfrm>
        </p:spPr>
        <p:txBody>
          <a:bodyPr>
            <a:normAutofit/>
          </a:bodyPr>
          <a:lstStyle/>
          <a:p>
            <a:pPr marL="0" indent="0">
              <a:buNone/>
            </a:pPr>
            <a:r>
              <a:rPr lang="en-US" sz="2000" i="1" dirty="0"/>
              <a:t>SSC November 2020</a:t>
            </a:r>
          </a:p>
          <a:p>
            <a:pPr marL="0" indent="0">
              <a:buNone/>
            </a:pPr>
            <a:r>
              <a:rPr lang="en-US" sz="2000" dirty="0"/>
              <a:t>The SSC was concerned about some of the posterior distributions from the MCMC analysis, specifically the bimodality in log(Recruitment) for Model 18.2. The SSC requests that the authors provide standard diagnostics for assessing MCMC convergence and parameter correlations. If the bimodality in log(Recruitment) is a feature of Model 18.2, the SSC recommends that the authors examine if the issue is related to the separation of sexes in the model.</a:t>
            </a:r>
          </a:p>
          <a:p>
            <a:pPr marL="0" indent="0">
              <a:buNone/>
            </a:pPr>
            <a:r>
              <a:rPr lang="en-US" sz="2000" i="1" dirty="0"/>
              <a:t>Authors' response:</a:t>
            </a:r>
          </a:p>
          <a:p>
            <a:pPr marL="0" indent="0">
              <a:buNone/>
            </a:pPr>
            <a:r>
              <a:rPr lang="en-US" sz="2000" dirty="0"/>
              <a:t>With the reanalysis of survey weight at age, MCMC distributions no  longer appear bimodal, and have improved over MCMC posteriors from the 2020 assessment.</a:t>
            </a:r>
          </a:p>
        </p:txBody>
      </p:sp>
    </p:spTree>
    <p:extLst>
      <p:ext uri="{BB962C8B-B14F-4D97-AF65-F5344CB8AC3E}">
        <p14:creationId xmlns:p14="http://schemas.microsoft.com/office/powerpoint/2010/main" val="21872562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C55CD9-0D4A-4552-A2A4-17287A3365CA}"/>
              </a:ext>
            </a:extLst>
          </p:cNvPr>
          <p:cNvSpPr>
            <a:spLocks noGrp="1"/>
          </p:cNvSpPr>
          <p:nvPr>
            <p:ph type="sldNum" sz="quarter" idx="12"/>
          </p:nvPr>
        </p:nvSpPr>
        <p:spPr/>
        <p:txBody>
          <a:bodyPr/>
          <a:lstStyle/>
          <a:p>
            <a:fld id="{D57F1E4F-1CFF-5643-939E-217C01CDF565}" type="slidenum">
              <a:rPr lang="en-US" smtClean="0"/>
              <a:pPr/>
              <a:t>60</a:t>
            </a:fld>
            <a:endParaRPr lang="en-US" dirty="0"/>
          </a:p>
        </p:txBody>
      </p:sp>
      <p:sp>
        <p:nvSpPr>
          <p:cNvPr id="6" name="Title 5">
            <a:extLst>
              <a:ext uri="{FF2B5EF4-FFF2-40B4-BE49-F238E27FC236}">
                <a16:creationId xmlns:a16="http://schemas.microsoft.com/office/drawing/2014/main" id="{64FDD31A-A5E7-47E5-ABB3-4A2D4F7614A5}"/>
              </a:ext>
            </a:extLst>
          </p:cNvPr>
          <p:cNvSpPr>
            <a:spLocks noGrp="1"/>
          </p:cNvSpPr>
          <p:nvPr>
            <p:ph type="title"/>
          </p:nvPr>
        </p:nvSpPr>
        <p:spPr>
          <a:xfrm>
            <a:off x="385311" y="730281"/>
            <a:ext cx="8262780" cy="630049"/>
          </a:xfrm>
        </p:spPr>
        <p:txBody>
          <a:bodyPr>
            <a:noAutofit/>
          </a:bodyPr>
          <a:lstStyle/>
          <a:p>
            <a:r>
              <a:rPr lang="en-US" sz="2400" dirty="0"/>
              <a:t>Recruitment fit with all years of data (for comparison)</a:t>
            </a:r>
          </a:p>
        </p:txBody>
      </p:sp>
      <p:pic>
        <p:nvPicPr>
          <p:cNvPr id="2" name="Picture 1"/>
          <p:cNvPicPr>
            <a:picLocks noChangeAspect="1"/>
          </p:cNvPicPr>
          <p:nvPr/>
        </p:nvPicPr>
        <p:blipFill>
          <a:blip r:embed="rId2"/>
          <a:stretch>
            <a:fillRect/>
          </a:stretch>
        </p:blipFill>
        <p:spPr>
          <a:xfrm>
            <a:off x="158750" y="1588124"/>
            <a:ext cx="7715250" cy="5269876"/>
          </a:xfrm>
          <a:prstGeom prst="rect">
            <a:avLst/>
          </a:prstGeom>
        </p:spPr>
      </p:pic>
    </p:spTree>
    <p:extLst>
      <p:ext uri="{BB962C8B-B14F-4D97-AF65-F5344CB8AC3E}">
        <p14:creationId xmlns:p14="http://schemas.microsoft.com/office/powerpoint/2010/main" val="29709904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C55CD9-0D4A-4552-A2A4-17287A3365CA}"/>
              </a:ext>
            </a:extLst>
          </p:cNvPr>
          <p:cNvSpPr>
            <a:spLocks noGrp="1"/>
          </p:cNvSpPr>
          <p:nvPr>
            <p:ph type="sldNum" sz="quarter" idx="12"/>
          </p:nvPr>
        </p:nvSpPr>
        <p:spPr/>
        <p:txBody>
          <a:bodyPr/>
          <a:lstStyle/>
          <a:p>
            <a:fld id="{D57F1E4F-1CFF-5643-939E-217C01CDF565}" type="slidenum">
              <a:rPr lang="en-US" smtClean="0"/>
              <a:pPr/>
              <a:t>61</a:t>
            </a:fld>
            <a:endParaRPr lang="en-US" dirty="0"/>
          </a:p>
        </p:txBody>
      </p:sp>
      <p:sp>
        <p:nvSpPr>
          <p:cNvPr id="6" name="Title 5">
            <a:extLst>
              <a:ext uri="{FF2B5EF4-FFF2-40B4-BE49-F238E27FC236}">
                <a16:creationId xmlns:a16="http://schemas.microsoft.com/office/drawing/2014/main" id="{64FDD31A-A5E7-47E5-ABB3-4A2D4F7614A5}"/>
              </a:ext>
            </a:extLst>
          </p:cNvPr>
          <p:cNvSpPr>
            <a:spLocks noGrp="1"/>
          </p:cNvSpPr>
          <p:nvPr>
            <p:ph type="title"/>
          </p:nvPr>
        </p:nvSpPr>
        <p:spPr>
          <a:xfrm>
            <a:off x="385311" y="730281"/>
            <a:ext cx="8262780" cy="630049"/>
          </a:xfrm>
        </p:spPr>
        <p:txBody>
          <a:bodyPr>
            <a:noAutofit/>
          </a:bodyPr>
          <a:lstStyle/>
          <a:p>
            <a:r>
              <a:rPr lang="en-US" sz="2400" dirty="0"/>
              <a:t>MCMC posterior distributions from Model 18.2</a:t>
            </a:r>
          </a:p>
        </p:txBody>
      </p:sp>
      <p:pic>
        <p:nvPicPr>
          <p:cNvPr id="2" name="Picture 1"/>
          <p:cNvPicPr>
            <a:picLocks noChangeAspect="1"/>
          </p:cNvPicPr>
          <p:nvPr/>
        </p:nvPicPr>
        <p:blipFill>
          <a:blip r:embed="rId2"/>
          <a:stretch>
            <a:fillRect/>
          </a:stretch>
        </p:blipFill>
        <p:spPr>
          <a:xfrm>
            <a:off x="0" y="1508414"/>
            <a:ext cx="7381875" cy="5042165"/>
          </a:xfrm>
          <a:prstGeom prst="rect">
            <a:avLst/>
          </a:prstGeom>
        </p:spPr>
      </p:pic>
      <p:sp>
        <p:nvSpPr>
          <p:cNvPr id="5" name="Rectangle 4"/>
          <p:cNvSpPr/>
          <p:nvPr/>
        </p:nvSpPr>
        <p:spPr>
          <a:xfrm>
            <a:off x="4437107" y="5093682"/>
            <a:ext cx="2318626" cy="369332"/>
          </a:xfrm>
          <a:prstGeom prst="rect">
            <a:avLst/>
          </a:prstGeom>
        </p:spPr>
        <p:txBody>
          <a:bodyPr wrap="none">
            <a:spAutoFit/>
          </a:bodyPr>
          <a:lstStyle/>
          <a:p>
            <a:r>
              <a:rPr lang="en-US" dirty="0"/>
              <a:t>Total biomass for 2021</a:t>
            </a:r>
          </a:p>
        </p:txBody>
      </p:sp>
      <p:sp>
        <p:nvSpPr>
          <p:cNvPr id="7" name="Rectangle 6"/>
          <p:cNvSpPr/>
          <p:nvPr/>
        </p:nvSpPr>
        <p:spPr>
          <a:xfrm>
            <a:off x="253918" y="4982721"/>
            <a:ext cx="3418236" cy="369332"/>
          </a:xfrm>
          <a:prstGeom prst="rect">
            <a:avLst/>
          </a:prstGeom>
        </p:spPr>
        <p:txBody>
          <a:bodyPr wrap="none">
            <a:spAutoFit/>
          </a:bodyPr>
          <a:lstStyle/>
          <a:p>
            <a:r>
              <a:rPr lang="en-US" dirty="0"/>
              <a:t>Female spawning biomass for 2021</a:t>
            </a:r>
          </a:p>
        </p:txBody>
      </p:sp>
    </p:spTree>
    <p:extLst>
      <p:ext uri="{BB962C8B-B14F-4D97-AF65-F5344CB8AC3E}">
        <p14:creationId xmlns:p14="http://schemas.microsoft.com/office/powerpoint/2010/main" val="33061150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625829"/>
            <a:ext cx="7579582" cy="630049"/>
          </a:xfrm>
        </p:spPr>
        <p:txBody>
          <a:bodyPr>
            <a:normAutofit fontScale="90000"/>
          </a:bodyPr>
          <a:lstStyle/>
          <a:p>
            <a:r>
              <a:rPr lang="en-US" dirty="0"/>
              <a:t>MCMC posterior distributions from 2020</a:t>
            </a:r>
          </a:p>
        </p:txBody>
      </p:sp>
      <p:sp>
        <p:nvSpPr>
          <p:cNvPr id="4" name="Slide Number Placeholder 3"/>
          <p:cNvSpPr>
            <a:spLocks noGrp="1"/>
          </p:cNvSpPr>
          <p:nvPr>
            <p:ph type="sldNum" sz="quarter" idx="12"/>
          </p:nvPr>
        </p:nvSpPr>
        <p:spPr/>
        <p:txBody>
          <a:bodyPr/>
          <a:lstStyle/>
          <a:p>
            <a:fld id="{D57F1E4F-1CFF-5643-939E-217C01CDF565}" type="slidenum">
              <a:rPr lang="en-US" smtClean="0"/>
              <a:pPr/>
              <a:t>62</a:t>
            </a:fld>
            <a:endParaRPr lang="en-US" dirty="0"/>
          </a:p>
        </p:txBody>
      </p:sp>
      <p:pic>
        <p:nvPicPr>
          <p:cNvPr id="8" name="Picture 7"/>
          <p:cNvPicPr>
            <a:picLocks noChangeAspect="1"/>
          </p:cNvPicPr>
          <p:nvPr/>
        </p:nvPicPr>
        <p:blipFill>
          <a:blip r:embed="rId2"/>
          <a:stretch>
            <a:fillRect/>
          </a:stretch>
        </p:blipFill>
        <p:spPr>
          <a:xfrm>
            <a:off x="480858" y="1469444"/>
            <a:ext cx="7356520" cy="5228279"/>
          </a:xfrm>
          <a:prstGeom prst="rect">
            <a:avLst/>
          </a:prstGeom>
        </p:spPr>
      </p:pic>
    </p:spTree>
    <p:extLst>
      <p:ext uri="{BB962C8B-B14F-4D97-AF65-F5344CB8AC3E}">
        <p14:creationId xmlns:p14="http://schemas.microsoft.com/office/powerpoint/2010/main" val="21577528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C55CD9-0D4A-4552-A2A4-17287A3365CA}"/>
              </a:ext>
            </a:extLst>
          </p:cNvPr>
          <p:cNvSpPr>
            <a:spLocks noGrp="1"/>
          </p:cNvSpPr>
          <p:nvPr>
            <p:ph type="sldNum" sz="quarter" idx="12"/>
          </p:nvPr>
        </p:nvSpPr>
        <p:spPr/>
        <p:txBody>
          <a:bodyPr/>
          <a:lstStyle/>
          <a:p>
            <a:fld id="{D57F1E4F-1CFF-5643-939E-217C01CDF565}" type="slidenum">
              <a:rPr lang="en-US" smtClean="0"/>
              <a:pPr/>
              <a:t>63</a:t>
            </a:fld>
            <a:endParaRPr lang="en-US" dirty="0"/>
          </a:p>
        </p:txBody>
      </p:sp>
      <p:sp>
        <p:nvSpPr>
          <p:cNvPr id="6" name="Title 5">
            <a:extLst>
              <a:ext uri="{FF2B5EF4-FFF2-40B4-BE49-F238E27FC236}">
                <a16:creationId xmlns:a16="http://schemas.microsoft.com/office/drawing/2014/main" id="{64FDD31A-A5E7-47E5-ABB3-4A2D4F7614A5}"/>
              </a:ext>
            </a:extLst>
          </p:cNvPr>
          <p:cNvSpPr>
            <a:spLocks noGrp="1"/>
          </p:cNvSpPr>
          <p:nvPr>
            <p:ph type="title"/>
          </p:nvPr>
        </p:nvSpPr>
        <p:spPr>
          <a:xfrm>
            <a:off x="385311" y="730281"/>
            <a:ext cx="8262780" cy="630049"/>
          </a:xfrm>
        </p:spPr>
        <p:txBody>
          <a:bodyPr>
            <a:noAutofit/>
          </a:bodyPr>
          <a:lstStyle/>
          <a:p>
            <a:r>
              <a:rPr lang="en-US" sz="2400" dirty="0"/>
              <a:t>Total (age 2+) Biomass for YFS based on Models 18.2 (2020), 18.2, 18.2a, and 18.2b, 1954-2021.</a:t>
            </a:r>
          </a:p>
        </p:txBody>
      </p:sp>
      <p:pic>
        <p:nvPicPr>
          <p:cNvPr id="7" name="Picture 6"/>
          <p:cNvPicPr>
            <a:picLocks noChangeAspect="1"/>
          </p:cNvPicPr>
          <p:nvPr/>
        </p:nvPicPr>
        <p:blipFill>
          <a:blip r:embed="rId2"/>
          <a:stretch>
            <a:fillRect/>
          </a:stretch>
        </p:blipFill>
        <p:spPr>
          <a:xfrm>
            <a:off x="0" y="1497570"/>
            <a:ext cx="7397750" cy="5053009"/>
          </a:xfrm>
          <a:prstGeom prst="rect">
            <a:avLst/>
          </a:prstGeom>
        </p:spPr>
      </p:pic>
    </p:spTree>
    <p:extLst>
      <p:ext uri="{BB962C8B-B14F-4D97-AF65-F5344CB8AC3E}">
        <p14:creationId xmlns:p14="http://schemas.microsoft.com/office/powerpoint/2010/main" val="1764592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C55CD9-0D4A-4552-A2A4-17287A3365CA}"/>
              </a:ext>
            </a:extLst>
          </p:cNvPr>
          <p:cNvSpPr>
            <a:spLocks noGrp="1"/>
          </p:cNvSpPr>
          <p:nvPr>
            <p:ph type="sldNum" sz="quarter" idx="12"/>
          </p:nvPr>
        </p:nvSpPr>
        <p:spPr/>
        <p:txBody>
          <a:bodyPr/>
          <a:lstStyle/>
          <a:p>
            <a:fld id="{D57F1E4F-1CFF-5643-939E-217C01CDF565}" type="slidenum">
              <a:rPr lang="en-US" smtClean="0"/>
              <a:pPr/>
              <a:t>64</a:t>
            </a:fld>
            <a:endParaRPr lang="en-US" dirty="0"/>
          </a:p>
        </p:txBody>
      </p:sp>
      <p:sp>
        <p:nvSpPr>
          <p:cNvPr id="6" name="Title 5">
            <a:extLst>
              <a:ext uri="{FF2B5EF4-FFF2-40B4-BE49-F238E27FC236}">
                <a16:creationId xmlns:a16="http://schemas.microsoft.com/office/drawing/2014/main" id="{64FDD31A-A5E7-47E5-ABB3-4A2D4F7614A5}"/>
              </a:ext>
            </a:extLst>
          </p:cNvPr>
          <p:cNvSpPr>
            <a:spLocks noGrp="1"/>
          </p:cNvSpPr>
          <p:nvPr>
            <p:ph type="title"/>
          </p:nvPr>
        </p:nvSpPr>
        <p:spPr>
          <a:xfrm>
            <a:off x="385311" y="730281"/>
            <a:ext cx="8262780" cy="630049"/>
          </a:xfrm>
        </p:spPr>
        <p:txBody>
          <a:bodyPr>
            <a:noAutofit/>
          </a:bodyPr>
          <a:lstStyle/>
          <a:p>
            <a:r>
              <a:rPr lang="en-US" sz="2400" dirty="0"/>
              <a:t>Spawning Biomass for YFS based on Models 18.2 (2020), 18.2, 18.2a, and 18.2b, 1954-2021.</a:t>
            </a:r>
          </a:p>
        </p:txBody>
      </p:sp>
      <p:pic>
        <p:nvPicPr>
          <p:cNvPr id="2" name="Picture 1"/>
          <p:cNvPicPr>
            <a:picLocks noChangeAspect="1"/>
          </p:cNvPicPr>
          <p:nvPr/>
        </p:nvPicPr>
        <p:blipFill>
          <a:blip r:embed="rId2"/>
          <a:stretch>
            <a:fillRect/>
          </a:stretch>
        </p:blipFill>
        <p:spPr>
          <a:xfrm>
            <a:off x="0" y="1399980"/>
            <a:ext cx="7540625" cy="5150599"/>
          </a:xfrm>
          <a:prstGeom prst="rect">
            <a:avLst/>
          </a:prstGeom>
        </p:spPr>
      </p:pic>
    </p:spTree>
    <p:extLst>
      <p:ext uri="{BB962C8B-B14F-4D97-AF65-F5344CB8AC3E}">
        <p14:creationId xmlns:p14="http://schemas.microsoft.com/office/powerpoint/2010/main" val="32063982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C55CD9-0D4A-4552-A2A4-17287A3365CA}"/>
              </a:ext>
            </a:extLst>
          </p:cNvPr>
          <p:cNvSpPr>
            <a:spLocks noGrp="1"/>
          </p:cNvSpPr>
          <p:nvPr>
            <p:ph type="sldNum" sz="quarter" idx="12"/>
          </p:nvPr>
        </p:nvSpPr>
        <p:spPr/>
        <p:txBody>
          <a:bodyPr/>
          <a:lstStyle/>
          <a:p>
            <a:fld id="{D57F1E4F-1CFF-5643-939E-217C01CDF565}" type="slidenum">
              <a:rPr lang="en-US" smtClean="0"/>
              <a:pPr/>
              <a:t>65</a:t>
            </a:fld>
            <a:endParaRPr lang="en-US" dirty="0"/>
          </a:p>
        </p:txBody>
      </p:sp>
      <p:sp>
        <p:nvSpPr>
          <p:cNvPr id="6" name="Title 5">
            <a:extLst>
              <a:ext uri="{FF2B5EF4-FFF2-40B4-BE49-F238E27FC236}">
                <a16:creationId xmlns:a16="http://schemas.microsoft.com/office/drawing/2014/main" id="{64FDD31A-A5E7-47E5-ABB3-4A2D4F7614A5}"/>
              </a:ext>
            </a:extLst>
          </p:cNvPr>
          <p:cNvSpPr>
            <a:spLocks noGrp="1"/>
          </p:cNvSpPr>
          <p:nvPr>
            <p:ph type="title"/>
          </p:nvPr>
        </p:nvSpPr>
        <p:spPr>
          <a:xfrm>
            <a:off x="385311" y="730281"/>
            <a:ext cx="8262780" cy="630049"/>
          </a:xfrm>
        </p:spPr>
        <p:txBody>
          <a:bodyPr>
            <a:noAutofit/>
          </a:bodyPr>
          <a:lstStyle/>
          <a:p>
            <a:r>
              <a:rPr lang="en-US" sz="2400" dirty="0"/>
              <a:t>Total number of YFS based on Models 18.2 (2020), 18.2, 18.2a, and 18.2b, 1954-2021.</a:t>
            </a:r>
          </a:p>
        </p:txBody>
      </p:sp>
      <p:pic>
        <p:nvPicPr>
          <p:cNvPr id="2" name="Picture 1"/>
          <p:cNvPicPr>
            <a:picLocks noChangeAspect="1"/>
          </p:cNvPicPr>
          <p:nvPr/>
        </p:nvPicPr>
        <p:blipFill>
          <a:blip r:embed="rId2"/>
          <a:stretch>
            <a:fillRect/>
          </a:stretch>
        </p:blipFill>
        <p:spPr>
          <a:xfrm>
            <a:off x="0" y="1497570"/>
            <a:ext cx="7397750" cy="5053009"/>
          </a:xfrm>
          <a:prstGeom prst="rect">
            <a:avLst/>
          </a:prstGeom>
        </p:spPr>
      </p:pic>
    </p:spTree>
    <p:extLst>
      <p:ext uri="{BB962C8B-B14F-4D97-AF65-F5344CB8AC3E}">
        <p14:creationId xmlns:p14="http://schemas.microsoft.com/office/powerpoint/2010/main" val="32063982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C55CD9-0D4A-4552-A2A4-17287A3365CA}"/>
              </a:ext>
            </a:extLst>
          </p:cNvPr>
          <p:cNvSpPr>
            <a:spLocks noGrp="1"/>
          </p:cNvSpPr>
          <p:nvPr>
            <p:ph type="sldNum" sz="quarter" idx="12"/>
          </p:nvPr>
        </p:nvSpPr>
        <p:spPr/>
        <p:txBody>
          <a:bodyPr/>
          <a:lstStyle/>
          <a:p>
            <a:fld id="{D57F1E4F-1CFF-5643-939E-217C01CDF565}" type="slidenum">
              <a:rPr lang="en-US" smtClean="0"/>
              <a:pPr/>
              <a:t>66</a:t>
            </a:fld>
            <a:endParaRPr lang="en-US" dirty="0"/>
          </a:p>
        </p:txBody>
      </p:sp>
      <p:sp>
        <p:nvSpPr>
          <p:cNvPr id="6" name="Title 5">
            <a:extLst>
              <a:ext uri="{FF2B5EF4-FFF2-40B4-BE49-F238E27FC236}">
                <a16:creationId xmlns:a16="http://schemas.microsoft.com/office/drawing/2014/main" id="{64FDD31A-A5E7-47E5-ABB3-4A2D4F7614A5}"/>
              </a:ext>
            </a:extLst>
          </p:cNvPr>
          <p:cNvSpPr>
            <a:spLocks noGrp="1"/>
          </p:cNvSpPr>
          <p:nvPr>
            <p:ph type="title"/>
          </p:nvPr>
        </p:nvSpPr>
        <p:spPr>
          <a:xfrm>
            <a:off x="385311" y="730281"/>
            <a:ext cx="8262780" cy="630049"/>
          </a:xfrm>
        </p:spPr>
        <p:txBody>
          <a:bodyPr>
            <a:noAutofit/>
          </a:bodyPr>
          <a:lstStyle/>
          <a:p>
            <a:r>
              <a:rPr lang="en-US" sz="2400" dirty="0"/>
              <a:t>Model estimates of total (age 2+) and female spawning biomass with 95% CI’s, 1954-2021</a:t>
            </a:r>
          </a:p>
        </p:txBody>
      </p:sp>
      <p:pic>
        <p:nvPicPr>
          <p:cNvPr id="2" name="Picture 1"/>
          <p:cNvPicPr>
            <a:picLocks noChangeAspect="1"/>
          </p:cNvPicPr>
          <p:nvPr/>
        </p:nvPicPr>
        <p:blipFill>
          <a:blip r:embed="rId2"/>
          <a:stretch>
            <a:fillRect/>
          </a:stretch>
        </p:blipFill>
        <p:spPr>
          <a:xfrm>
            <a:off x="0" y="1432510"/>
            <a:ext cx="7493000" cy="5118069"/>
          </a:xfrm>
          <a:prstGeom prst="rect">
            <a:avLst/>
          </a:prstGeom>
        </p:spPr>
      </p:pic>
      <p:sp>
        <p:nvSpPr>
          <p:cNvPr id="3" name="Rectangle 2"/>
          <p:cNvSpPr/>
          <p:nvPr/>
        </p:nvSpPr>
        <p:spPr>
          <a:xfrm>
            <a:off x="4556588" y="1561584"/>
            <a:ext cx="4335930" cy="369332"/>
          </a:xfrm>
          <a:prstGeom prst="rect">
            <a:avLst/>
          </a:prstGeom>
        </p:spPr>
        <p:txBody>
          <a:bodyPr wrap="none">
            <a:spAutoFit/>
          </a:bodyPr>
          <a:lstStyle/>
          <a:p>
            <a:r>
              <a:rPr lang="en-US" dirty="0"/>
              <a:t>Dots indicate projections for 2022 and 2023</a:t>
            </a:r>
          </a:p>
        </p:txBody>
      </p:sp>
    </p:spTree>
    <p:extLst>
      <p:ext uri="{BB962C8B-B14F-4D97-AF65-F5344CB8AC3E}">
        <p14:creationId xmlns:p14="http://schemas.microsoft.com/office/powerpoint/2010/main" val="32063982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C55CD9-0D4A-4552-A2A4-17287A3365CA}"/>
              </a:ext>
            </a:extLst>
          </p:cNvPr>
          <p:cNvSpPr>
            <a:spLocks noGrp="1"/>
          </p:cNvSpPr>
          <p:nvPr>
            <p:ph type="sldNum" sz="quarter" idx="12"/>
          </p:nvPr>
        </p:nvSpPr>
        <p:spPr/>
        <p:txBody>
          <a:bodyPr/>
          <a:lstStyle/>
          <a:p>
            <a:fld id="{D57F1E4F-1CFF-5643-939E-217C01CDF565}" type="slidenum">
              <a:rPr lang="en-US" smtClean="0"/>
              <a:pPr/>
              <a:t>67</a:t>
            </a:fld>
            <a:endParaRPr lang="en-US" dirty="0"/>
          </a:p>
        </p:txBody>
      </p:sp>
      <p:sp>
        <p:nvSpPr>
          <p:cNvPr id="6" name="Title 5">
            <a:extLst>
              <a:ext uri="{FF2B5EF4-FFF2-40B4-BE49-F238E27FC236}">
                <a16:creationId xmlns:a16="http://schemas.microsoft.com/office/drawing/2014/main" id="{64FDD31A-A5E7-47E5-ABB3-4A2D4F7614A5}"/>
              </a:ext>
            </a:extLst>
          </p:cNvPr>
          <p:cNvSpPr>
            <a:spLocks noGrp="1"/>
          </p:cNvSpPr>
          <p:nvPr>
            <p:ph type="title"/>
          </p:nvPr>
        </p:nvSpPr>
        <p:spPr>
          <a:xfrm>
            <a:off x="385311" y="730281"/>
            <a:ext cx="8262780" cy="630049"/>
          </a:xfrm>
        </p:spPr>
        <p:txBody>
          <a:bodyPr>
            <a:noAutofit/>
          </a:bodyPr>
          <a:lstStyle/>
          <a:p>
            <a:r>
              <a:rPr lang="en-US" sz="2400" dirty="0"/>
              <a:t>Projected female spawning biomass for 2021-2034 fishing at the 5-year (2016-2020) </a:t>
            </a:r>
            <a:r>
              <a:rPr lang="en-US" sz="2400" dirty="0" err="1"/>
              <a:t>avg</a:t>
            </a:r>
            <a:r>
              <a:rPr lang="en-US" sz="2400" dirty="0"/>
              <a:t> f</a:t>
            </a:r>
          </a:p>
        </p:txBody>
      </p:sp>
      <p:pic>
        <p:nvPicPr>
          <p:cNvPr id="3" name="Picture 2"/>
          <p:cNvPicPr>
            <a:picLocks noChangeAspect="1"/>
          </p:cNvPicPr>
          <p:nvPr/>
        </p:nvPicPr>
        <p:blipFill rotWithShape="1">
          <a:blip r:embed="rId2"/>
          <a:srcRect t="16979"/>
          <a:stretch/>
        </p:blipFill>
        <p:spPr>
          <a:xfrm>
            <a:off x="0" y="1716340"/>
            <a:ext cx="8524875" cy="4834239"/>
          </a:xfrm>
          <a:prstGeom prst="rect">
            <a:avLst/>
          </a:prstGeom>
        </p:spPr>
      </p:pic>
      <p:sp>
        <p:nvSpPr>
          <p:cNvPr id="5" name="TextBox 4"/>
          <p:cNvSpPr txBox="1"/>
          <p:nvPr/>
        </p:nvSpPr>
        <p:spPr>
          <a:xfrm>
            <a:off x="3286125" y="2365375"/>
            <a:ext cx="1055472" cy="369332"/>
          </a:xfrm>
          <a:prstGeom prst="rect">
            <a:avLst/>
          </a:prstGeom>
          <a:noFill/>
        </p:spPr>
        <p:txBody>
          <a:bodyPr wrap="none" rtlCol="0">
            <a:spAutoFit/>
          </a:bodyPr>
          <a:lstStyle/>
          <a:p>
            <a:r>
              <a:rPr lang="en-US" dirty="0"/>
              <a:t>F=0.0769</a:t>
            </a:r>
          </a:p>
        </p:txBody>
      </p:sp>
    </p:spTree>
    <p:extLst>
      <p:ext uri="{BB962C8B-B14F-4D97-AF65-F5344CB8AC3E}">
        <p14:creationId xmlns:p14="http://schemas.microsoft.com/office/powerpoint/2010/main" val="32063982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C55CD9-0D4A-4552-A2A4-17287A3365CA}"/>
              </a:ext>
            </a:extLst>
          </p:cNvPr>
          <p:cNvSpPr>
            <a:spLocks noGrp="1"/>
          </p:cNvSpPr>
          <p:nvPr>
            <p:ph type="sldNum" sz="quarter" idx="12"/>
          </p:nvPr>
        </p:nvSpPr>
        <p:spPr/>
        <p:txBody>
          <a:bodyPr/>
          <a:lstStyle/>
          <a:p>
            <a:fld id="{D57F1E4F-1CFF-5643-939E-217C01CDF565}" type="slidenum">
              <a:rPr lang="en-US" smtClean="0"/>
              <a:pPr/>
              <a:t>68</a:t>
            </a:fld>
            <a:endParaRPr lang="en-US" dirty="0"/>
          </a:p>
        </p:txBody>
      </p:sp>
      <p:sp>
        <p:nvSpPr>
          <p:cNvPr id="6" name="Title 5">
            <a:extLst>
              <a:ext uri="{FF2B5EF4-FFF2-40B4-BE49-F238E27FC236}">
                <a16:creationId xmlns:a16="http://schemas.microsoft.com/office/drawing/2014/main" id="{64FDD31A-A5E7-47E5-ABB3-4A2D4F7614A5}"/>
              </a:ext>
            </a:extLst>
          </p:cNvPr>
          <p:cNvSpPr>
            <a:spLocks noGrp="1"/>
          </p:cNvSpPr>
          <p:nvPr>
            <p:ph type="title"/>
          </p:nvPr>
        </p:nvSpPr>
        <p:spPr>
          <a:xfrm>
            <a:off x="385311" y="730281"/>
            <a:ext cx="8262780" cy="630049"/>
          </a:xfrm>
        </p:spPr>
        <p:txBody>
          <a:bodyPr>
            <a:noAutofit/>
          </a:bodyPr>
          <a:lstStyle/>
          <a:p>
            <a:r>
              <a:rPr lang="en-US" sz="2400" dirty="0"/>
              <a:t>Year-class strength of age 5 </a:t>
            </a:r>
            <a:r>
              <a:rPr lang="en-US" sz="2400" dirty="0" err="1"/>
              <a:t>Yellowfin</a:t>
            </a:r>
            <a:r>
              <a:rPr lang="en-US" sz="2400" dirty="0"/>
              <a:t> Sole estimated by Model 18.2</a:t>
            </a:r>
          </a:p>
        </p:txBody>
      </p:sp>
      <p:pic>
        <p:nvPicPr>
          <p:cNvPr id="2" name="Picture 1"/>
          <p:cNvPicPr>
            <a:picLocks noChangeAspect="1"/>
          </p:cNvPicPr>
          <p:nvPr/>
        </p:nvPicPr>
        <p:blipFill>
          <a:blip r:embed="rId2"/>
          <a:stretch>
            <a:fillRect/>
          </a:stretch>
        </p:blipFill>
        <p:spPr>
          <a:xfrm>
            <a:off x="0" y="1540944"/>
            <a:ext cx="7334250" cy="5009635"/>
          </a:xfrm>
          <a:prstGeom prst="rect">
            <a:avLst/>
          </a:prstGeom>
        </p:spPr>
      </p:pic>
      <p:sp>
        <p:nvSpPr>
          <p:cNvPr id="3" name="TextBox 2"/>
          <p:cNvSpPr txBox="1"/>
          <p:nvPr/>
        </p:nvSpPr>
        <p:spPr>
          <a:xfrm>
            <a:off x="5286376" y="2358855"/>
            <a:ext cx="3373106" cy="923330"/>
          </a:xfrm>
          <a:prstGeom prst="rect">
            <a:avLst/>
          </a:prstGeom>
          <a:noFill/>
        </p:spPr>
        <p:txBody>
          <a:bodyPr wrap="square" rtlCol="0">
            <a:spAutoFit/>
          </a:bodyPr>
          <a:lstStyle/>
          <a:p>
            <a:r>
              <a:rPr lang="en-US" dirty="0"/>
              <a:t>The horizontal line represents the average recruitment 1954-2016, 1.78 billion, </a:t>
            </a:r>
          </a:p>
        </p:txBody>
      </p:sp>
    </p:spTree>
    <p:extLst>
      <p:ext uri="{BB962C8B-B14F-4D97-AF65-F5344CB8AC3E}">
        <p14:creationId xmlns:p14="http://schemas.microsoft.com/office/powerpoint/2010/main" val="32063982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466527"/>
            <a:ext cx="7461250" cy="5096382"/>
          </a:xfrm>
          <a:prstGeom prst="rect">
            <a:avLst/>
          </a:prstGeom>
        </p:spPr>
      </p:pic>
      <p:sp>
        <p:nvSpPr>
          <p:cNvPr id="4" name="Slide Number Placeholder 3">
            <a:extLst>
              <a:ext uri="{FF2B5EF4-FFF2-40B4-BE49-F238E27FC236}">
                <a16:creationId xmlns:a16="http://schemas.microsoft.com/office/drawing/2014/main" id="{D8C55CD9-0D4A-4552-A2A4-17287A3365CA}"/>
              </a:ext>
            </a:extLst>
          </p:cNvPr>
          <p:cNvSpPr>
            <a:spLocks noGrp="1"/>
          </p:cNvSpPr>
          <p:nvPr>
            <p:ph type="sldNum" sz="quarter" idx="12"/>
          </p:nvPr>
        </p:nvSpPr>
        <p:spPr/>
        <p:txBody>
          <a:bodyPr/>
          <a:lstStyle/>
          <a:p>
            <a:fld id="{D57F1E4F-1CFF-5643-939E-217C01CDF565}" type="slidenum">
              <a:rPr lang="en-US" smtClean="0"/>
              <a:pPr/>
              <a:t>69</a:t>
            </a:fld>
            <a:endParaRPr lang="en-US" dirty="0"/>
          </a:p>
        </p:txBody>
      </p:sp>
      <p:sp>
        <p:nvSpPr>
          <p:cNvPr id="6" name="Title 5">
            <a:extLst>
              <a:ext uri="{FF2B5EF4-FFF2-40B4-BE49-F238E27FC236}">
                <a16:creationId xmlns:a16="http://schemas.microsoft.com/office/drawing/2014/main" id="{64FDD31A-A5E7-47E5-ABB3-4A2D4F7614A5}"/>
              </a:ext>
            </a:extLst>
          </p:cNvPr>
          <p:cNvSpPr>
            <a:spLocks noGrp="1"/>
          </p:cNvSpPr>
          <p:nvPr>
            <p:ph type="title"/>
          </p:nvPr>
        </p:nvSpPr>
        <p:spPr>
          <a:xfrm>
            <a:off x="385311" y="730281"/>
            <a:ext cx="8262780" cy="630049"/>
          </a:xfrm>
        </p:spPr>
        <p:txBody>
          <a:bodyPr>
            <a:noAutofit/>
          </a:bodyPr>
          <a:lstStyle/>
          <a:p>
            <a:r>
              <a:rPr lang="en-US" sz="2400" dirty="0"/>
              <a:t>Retrospective plot of female spawning biomass for Model 18.2 </a:t>
            </a:r>
          </a:p>
        </p:txBody>
      </p:sp>
      <p:sp>
        <p:nvSpPr>
          <p:cNvPr id="2" name="TextBox 1"/>
          <p:cNvSpPr txBox="1"/>
          <p:nvPr/>
        </p:nvSpPr>
        <p:spPr>
          <a:xfrm>
            <a:off x="3688120" y="4683125"/>
            <a:ext cx="2473040" cy="369332"/>
          </a:xfrm>
          <a:prstGeom prst="rect">
            <a:avLst/>
          </a:prstGeom>
          <a:noFill/>
        </p:spPr>
        <p:txBody>
          <a:bodyPr wrap="none" rtlCol="0">
            <a:spAutoFit/>
          </a:bodyPr>
          <a:lstStyle/>
          <a:p>
            <a:r>
              <a:rPr lang="en-US" dirty="0"/>
              <a:t> </a:t>
            </a:r>
            <a:r>
              <a:rPr lang="en-US" dirty="0" err="1"/>
              <a:t>Mohn’s</a:t>
            </a:r>
            <a:r>
              <a:rPr lang="en-US" dirty="0"/>
              <a:t> Rho18.2=-0.118</a:t>
            </a:r>
          </a:p>
        </p:txBody>
      </p:sp>
    </p:spTree>
    <p:extLst>
      <p:ext uri="{BB962C8B-B14F-4D97-AF65-F5344CB8AC3E}">
        <p14:creationId xmlns:p14="http://schemas.microsoft.com/office/powerpoint/2010/main" val="3206398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C55CD9-0D4A-4552-A2A4-17287A3365CA}"/>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
        <p:nvSpPr>
          <p:cNvPr id="6" name="Title 5">
            <a:extLst>
              <a:ext uri="{FF2B5EF4-FFF2-40B4-BE49-F238E27FC236}">
                <a16:creationId xmlns:a16="http://schemas.microsoft.com/office/drawing/2014/main" id="{64FDD31A-A5E7-47E5-ABB3-4A2D4F7614A5}"/>
              </a:ext>
            </a:extLst>
          </p:cNvPr>
          <p:cNvSpPr>
            <a:spLocks noGrp="1"/>
          </p:cNvSpPr>
          <p:nvPr>
            <p:ph type="title"/>
          </p:nvPr>
        </p:nvSpPr>
        <p:spPr>
          <a:xfrm>
            <a:off x="385311" y="730281"/>
            <a:ext cx="8262780" cy="630049"/>
          </a:xfrm>
        </p:spPr>
        <p:txBody>
          <a:bodyPr>
            <a:noAutofit/>
          </a:bodyPr>
          <a:lstStyle/>
          <a:p>
            <a:r>
              <a:rPr lang="en-US" sz="2400" dirty="0"/>
              <a:t>Responses to SSC and Plan Team Comments Specific to this Assessment</a:t>
            </a:r>
          </a:p>
        </p:txBody>
      </p:sp>
      <p:sp>
        <p:nvSpPr>
          <p:cNvPr id="5" name="Content Placeholder 2">
            <a:extLst>
              <a:ext uri="{FF2B5EF4-FFF2-40B4-BE49-F238E27FC236}">
                <a16:creationId xmlns:a16="http://schemas.microsoft.com/office/drawing/2014/main" id="{5D47BDA5-2C33-4BE8-A8C9-F981EA2D758B}"/>
              </a:ext>
            </a:extLst>
          </p:cNvPr>
          <p:cNvSpPr>
            <a:spLocks noGrp="1"/>
          </p:cNvSpPr>
          <p:nvPr>
            <p:ph sz="half" idx="2"/>
          </p:nvPr>
        </p:nvSpPr>
        <p:spPr>
          <a:xfrm>
            <a:off x="397747" y="1613464"/>
            <a:ext cx="8280586" cy="4680091"/>
          </a:xfrm>
        </p:spPr>
        <p:txBody>
          <a:bodyPr>
            <a:normAutofit/>
          </a:bodyPr>
          <a:lstStyle/>
          <a:p>
            <a:pPr marL="0" indent="0">
              <a:buNone/>
            </a:pPr>
            <a:r>
              <a:rPr lang="en-US" i="1" dirty="0"/>
              <a:t>SSC November 2020</a:t>
            </a:r>
          </a:p>
          <a:p>
            <a:pPr marL="0" indent="0">
              <a:buNone/>
            </a:pPr>
            <a:r>
              <a:rPr lang="en-US" dirty="0"/>
              <a:t>The SSC recommends further investigation of previously noted issues as time allows, including possible further adjustments to estimating separate natural mortality for males and females, explorations of the sex ratio relative to the timing of annual spawning migrations as an alternative explanation for a high proportion of females, a potential link between wave height and </a:t>
            </a:r>
            <a:r>
              <a:rPr lang="en-US" dirty="0" err="1"/>
              <a:t>catchability</a:t>
            </a:r>
            <a:r>
              <a:rPr lang="en-US" dirty="0"/>
              <a:t>, and a single selectivity curve for both sexes. We note that the latter is supported by survey selectivity estimates that are virtually indistinguishable in Model 18.2 (Fig. 4.17) and by time-varying fishery </a:t>
            </a:r>
            <a:r>
              <a:rPr lang="en-US" dirty="0" err="1"/>
              <a:t>selectivities</a:t>
            </a:r>
            <a:r>
              <a:rPr lang="en-US" dirty="0"/>
              <a:t> that are very similar between males and females since the early 1980s, but diverge widely and inconsistently in some earlier years (Fig. 4.18).</a:t>
            </a:r>
          </a:p>
          <a:p>
            <a:pPr marL="0" indent="0">
              <a:buNone/>
            </a:pPr>
            <a:endParaRPr lang="en-US" dirty="0"/>
          </a:p>
          <a:p>
            <a:pPr marL="0" indent="0">
              <a:buNone/>
            </a:pPr>
            <a:r>
              <a:rPr lang="en-US" dirty="0"/>
              <a:t>Authors’ response:</a:t>
            </a:r>
          </a:p>
          <a:p>
            <a:pPr marL="0" indent="0">
              <a:buNone/>
            </a:pPr>
            <a:r>
              <a:rPr lang="en-US" dirty="0"/>
              <a:t>Noted.</a:t>
            </a:r>
          </a:p>
        </p:txBody>
      </p:sp>
    </p:spTree>
    <p:extLst>
      <p:ext uri="{BB962C8B-B14F-4D97-AF65-F5344CB8AC3E}">
        <p14:creationId xmlns:p14="http://schemas.microsoft.com/office/powerpoint/2010/main" val="11316242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C55CD9-0D4A-4552-A2A4-17287A3365CA}"/>
              </a:ext>
            </a:extLst>
          </p:cNvPr>
          <p:cNvSpPr>
            <a:spLocks noGrp="1"/>
          </p:cNvSpPr>
          <p:nvPr>
            <p:ph type="sldNum" sz="quarter" idx="12"/>
          </p:nvPr>
        </p:nvSpPr>
        <p:spPr/>
        <p:txBody>
          <a:bodyPr/>
          <a:lstStyle/>
          <a:p>
            <a:fld id="{D57F1E4F-1CFF-5643-939E-217C01CDF565}" type="slidenum">
              <a:rPr lang="en-US" smtClean="0"/>
              <a:pPr/>
              <a:t>70</a:t>
            </a:fld>
            <a:endParaRPr lang="en-US" dirty="0"/>
          </a:p>
        </p:txBody>
      </p:sp>
      <p:sp>
        <p:nvSpPr>
          <p:cNvPr id="6" name="Title 5">
            <a:extLst>
              <a:ext uri="{FF2B5EF4-FFF2-40B4-BE49-F238E27FC236}">
                <a16:creationId xmlns:a16="http://schemas.microsoft.com/office/drawing/2014/main" id="{64FDD31A-A5E7-47E5-ABB3-4A2D4F7614A5}"/>
              </a:ext>
            </a:extLst>
          </p:cNvPr>
          <p:cNvSpPr>
            <a:spLocks noGrp="1"/>
          </p:cNvSpPr>
          <p:nvPr>
            <p:ph type="title"/>
          </p:nvPr>
        </p:nvSpPr>
        <p:spPr>
          <a:xfrm>
            <a:off x="385311" y="730281"/>
            <a:ext cx="8262780" cy="630049"/>
          </a:xfrm>
        </p:spPr>
        <p:txBody>
          <a:bodyPr>
            <a:noAutofit/>
          </a:bodyPr>
          <a:lstStyle/>
          <a:p>
            <a:r>
              <a:rPr lang="en-US" sz="2400" dirty="0"/>
              <a:t>Relative differences spawning biomass between the 2021 model and retrospectives</a:t>
            </a:r>
          </a:p>
        </p:txBody>
      </p:sp>
      <p:pic>
        <p:nvPicPr>
          <p:cNvPr id="2" name="Picture 1"/>
          <p:cNvPicPr>
            <a:picLocks noChangeAspect="1"/>
          </p:cNvPicPr>
          <p:nvPr/>
        </p:nvPicPr>
        <p:blipFill>
          <a:blip r:embed="rId2"/>
          <a:stretch>
            <a:fillRect/>
          </a:stretch>
        </p:blipFill>
        <p:spPr>
          <a:xfrm>
            <a:off x="0" y="1714438"/>
            <a:ext cx="7080250" cy="4836141"/>
          </a:xfrm>
          <a:prstGeom prst="rect">
            <a:avLst/>
          </a:prstGeom>
        </p:spPr>
      </p:pic>
    </p:spTree>
    <p:extLst>
      <p:ext uri="{BB962C8B-B14F-4D97-AF65-F5344CB8AC3E}">
        <p14:creationId xmlns:p14="http://schemas.microsoft.com/office/powerpoint/2010/main" val="32063982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C55CD9-0D4A-4552-A2A4-17287A3365CA}"/>
              </a:ext>
            </a:extLst>
          </p:cNvPr>
          <p:cNvSpPr>
            <a:spLocks noGrp="1"/>
          </p:cNvSpPr>
          <p:nvPr>
            <p:ph type="sldNum" sz="quarter" idx="12"/>
          </p:nvPr>
        </p:nvSpPr>
        <p:spPr/>
        <p:txBody>
          <a:bodyPr/>
          <a:lstStyle/>
          <a:p>
            <a:fld id="{D57F1E4F-1CFF-5643-939E-217C01CDF565}" type="slidenum">
              <a:rPr lang="en-US" smtClean="0"/>
              <a:pPr/>
              <a:t>71</a:t>
            </a:fld>
            <a:endParaRPr lang="en-US" dirty="0"/>
          </a:p>
        </p:txBody>
      </p:sp>
      <p:sp>
        <p:nvSpPr>
          <p:cNvPr id="6" name="Title 5">
            <a:extLst>
              <a:ext uri="{FF2B5EF4-FFF2-40B4-BE49-F238E27FC236}">
                <a16:creationId xmlns:a16="http://schemas.microsoft.com/office/drawing/2014/main" id="{64FDD31A-A5E7-47E5-ABB3-4A2D4F7614A5}"/>
              </a:ext>
            </a:extLst>
          </p:cNvPr>
          <p:cNvSpPr>
            <a:spLocks noGrp="1"/>
          </p:cNvSpPr>
          <p:nvPr>
            <p:ph type="title"/>
          </p:nvPr>
        </p:nvSpPr>
        <p:spPr>
          <a:xfrm>
            <a:off x="385311" y="730281"/>
            <a:ext cx="8262780" cy="630049"/>
          </a:xfrm>
        </p:spPr>
        <p:txBody>
          <a:bodyPr>
            <a:noAutofit/>
          </a:bodyPr>
          <a:lstStyle/>
          <a:p>
            <a:r>
              <a:rPr lang="en-US" sz="2400" dirty="0"/>
              <a:t>Fishing mortality rate and FSB 1975-2021 compared to the F35% and F40% control rules</a:t>
            </a:r>
          </a:p>
        </p:txBody>
      </p:sp>
      <p:pic>
        <p:nvPicPr>
          <p:cNvPr id="2" name="Picture 1"/>
          <p:cNvPicPr>
            <a:picLocks noChangeAspect="1"/>
          </p:cNvPicPr>
          <p:nvPr/>
        </p:nvPicPr>
        <p:blipFill rotWithShape="1">
          <a:blip r:embed="rId2"/>
          <a:srcRect t="9099" r="3299"/>
          <a:stretch/>
        </p:blipFill>
        <p:spPr>
          <a:xfrm>
            <a:off x="1" y="1657979"/>
            <a:ext cx="7620000" cy="4892599"/>
          </a:xfrm>
          <a:prstGeom prst="rect">
            <a:avLst/>
          </a:prstGeom>
        </p:spPr>
      </p:pic>
      <p:sp>
        <p:nvSpPr>
          <p:cNvPr id="3" name="TextBox 2"/>
          <p:cNvSpPr txBox="1"/>
          <p:nvPr/>
        </p:nvSpPr>
        <p:spPr>
          <a:xfrm>
            <a:off x="4333875" y="4111625"/>
            <a:ext cx="646331" cy="369332"/>
          </a:xfrm>
          <a:prstGeom prst="rect">
            <a:avLst/>
          </a:prstGeom>
          <a:noFill/>
        </p:spPr>
        <p:txBody>
          <a:bodyPr wrap="none" rtlCol="0">
            <a:spAutoFit/>
          </a:bodyPr>
          <a:lstStyle/>
          <a:p>
            <a:r>
              <a:rPr lang="en-US" dirty="0"/>
              <a:t>2021</a:t>
            </a:r>
          </a:p>
        </p:txBody>
      </p:sp>
      <p:sp>
        <p:nvSpPr>
          <p:cNvPr id="7" name="TextBox 6"/>
          <p:cNvSpPr txBox="1"/>
          <p:nvPr/>
        </p:nvSpPr>
        <p:spPr>
          <a:xfrm>
            <a:off x="4152900" y="5073650"/>
            <a:ext cx="646331" cy="369332"/>
          </a:xfrm>
          <a:prstGeom prst="rect">
            <a:avLst/>
          </a:prstGeom>
          <a:noFill/>
        </p:spPr>
        <p:txBody>
          <a:bodyPr wrap="none" rtlCol="0">
            <a:spAutoFit/>
          </a:bodyPr>
          <a:lstStyle/>
          <a:p>
            <a:r>
              <a:rPr lang="en-US" dirty="0"/>
              <a:t>2022</a:t>
            </a:r>
          </a:p>
        </p:txBody>
      </p:sp>
      <p:sp>
        <p:nvSpPr>
          <p:cNvPr id="8" name="TextBox 7"/>
          <p:cNvSpPr txBox="1"/>
          <p:nvPr/>
        </p:nvSpPr>
        <p:spPr>
          <a:xfrm>
            <a:off x="3543300" y="4924425"/>
            <a:ext cx="646331" cy="369332"/>
          </a:xfrm>
          <a:prstGeom prst="rect">
            <a:avLst/>
          </a:prstGeom>
          <a:noFill/>
        </p:spPr>
        <p:txBody>
          <a:bodyPr wrap="none" rtlCol="0">
            <a:spAutoFit/>
          </a:bodyPr>
          <a:lstStyle/>
          <a:p>
            <a:r>
              <a:rPr lang="en-US" dirty="0"/>
              <a:t>2023</a:t>
            </a:r>
          </a:p>
        </p:txBody>
      </p:sp>
      <p:cxnSp>
        <p:nvCxnSpPr>
          <p:cNvPr id="9" name="Straight Arrow Connector 8"/>
          <p:cNvCxnSpPr/>
          <p:nvPr/>
        </p:nvCxnSpPr>
        <p:spPr>
          <a:xfrm>
            <a:off x="4579399" y="4375128"/>
            <a:ext cx="156055" cy="1883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4062804" y="4751832"/>
            <a:ext cx="462783" cy="3067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7" idx="0"/>
          </p:cNvCxnSpPr>
          <p:nvPr/>
        </p:nvCxnSpPr>
        <p:spPr>
          <a:xfrm flipV="1">
            <a:off x="4476066" y="4789502"/>
            <a:ext cx="162526" cy="2841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63982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C55CD9-0D4A-4552-A2A4-17287A3365CA}"/>
              </a:ext>
            </a:extLst>
          </p:cNvPr>
          <p:cNvSpPr>
            <a:spLocks noGrp="1"/>
          </p:cNvSpPr>
          <p:nvPr>
            <p:ph type="sldNum" sz="quarter" idx="12"/>
          </p:nvPr>
        </p:nvSpPr>
        <p:spPr/>
        <p:txBody>
          <a:bodyPr/>
          <a:lstStyle/>
          <a:p>
            <a:fld id="{D57F1E4F-1CFF-5643-939E-217C01CDF565}" type="slidenum">
              <a:rPr lang="en-US" smtClean="0"/>
              <a:pPr/>
              <a:t>72</a:t>
            </a:fld>
            <a:endParaRPr lang="en-US" dirty="0"/>
          </a:p>
        </p:txBody>
      </p:sp>
      <p:sp>
        <p:nvSpPr>
          <p:cNvPr id="6" name="Title 5">
            <a:extLst>
              <a:ext uri="{FF2B5EF4-FFF2-40B4-BE49-F238E27FC236}">
                <a16:creationId xmlns:a16="http://schemas.microsoft.com/office/drawing/2014/main" id="{64FDD31A-A5E7-47E5-ABB3-4A2D4F7614A5}"/>
              </a:ext>
            </a:extLst>
          </p:cNvPr>
          <p:cNvSpPr>
            <a:spLocks noGrp="1"/>
          </p:cNvSpPr>
          <p:nvPr>
            <p:ph type="title"/>
          </p:nvPr>
        </p:nvSpPr>
        <p:spPr>
          <a:xfrm>
            <a:off x="385311" y="730281"/>
            <a:ext cx="8262780" cy="630049"/>
          </a:xfrm>
        </p:spPr>
        <p:txBody>
          <a:bodyPr>
            <a:noAutofit/>
          </a:bodyPr>
          <a:lstStyle/>
          <a:p>
            <a:r>
              <a:rPr lang="en-US" sz="2400" dirty="0"/>
              <a:t>Tier 1a reference points for </a:t>
            </a:r>
            <a:r>
              <a:rPr lang="en-US" sz="2400" dirty="0" err="1"/>
              <a:t>yellowfin</a:t>
            </a:r>
            <a:r>
              <a:rPr lang="en-US" sz="2400" dirty="0"/>
              <a:t> sole</a:t>
            </a:r>
          </a:p>
        </p:txBody>
      </p:sp>
      <p:pic>
        <p:nvPicPr>
          <p:cNvPr id="2" name="Picture 1"/>
          <p:cNvPicPr>
            <a:picLocks noChangeAspect="1"/>
          </p:cNvPicPr>
          <p:nvPr/>
        </p:nvPicPr>
        <p:blipFill>
          <a:blip r:embed="rId2"/>
          <a:stretch>
            <a:fillRect/>
          </a:stretch>
        </p:blipFill>
        <p:spPr>
          <a:xfrm>
            <a:off x="0" y="1549400"/>
            <a:ext cx="9093200" cy="5308600"/>
          </a:xfrm>
          <a:prstGeom prst="rect">
            <a:avLst/>
          </a:prstGeom>
        </p:spPr>
      </p:pic>
    </p:spTree>
    <p:extLst>
      <p:ext uri="{BB962C8B-B14F-4D97-AF65-F5344CB8AC3E}">
        <p14:creationId xmlns:p14="http://schemas.microsoft.com/office/powerpoint/2010/main" val="32063982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C55CD9-0D4A-4552-A2A4-17287A3365CA}"/>
              </a:ext>
            </a:extLst>
          </p:cNvPr>
          <p:cNvSpPr>
            <a:spLocks noGrp="1"/>
          </p:cNvSpPr>
          <p:nvPr>
            <p:ph type="sldNum" sz="quarter" idx="12"/>
          </p:nvPr>
        </p:nvSpPr>
        <p:spPr/>
        <p:txBody>
          <a:bodyPr/>
          <a:lstStyle/>
          <a:p>
            <a:fld id="{D57F1E4F-1CFF-5643-939E-217C01CDF565}" type="slidenum">
              <a:rPr lang="en-US" smtClean="0"/>
              <a:pPr/>
              <a:t>73</a:t>
            </a:fld>
            <a:endParaRPr lang="en-US" dirty="0"/>
          </a:p>
        </p:txBody>
      </p:sp>
      <p:sp>
        <p:nvSpPr>
          <p:cNvPr id="6" name="Title 5">
            <a:extLst>
              <a:ext uri="{FF2B5EF4-FFF2-40B4-BE49-F238E27FC236}">
                <a16:creationId xmlns:a16="http://schemas.microsoft.com/office/drawing/2014/main" id="{64FDD31A-A5E7-47E5-ABB3-4A2D4F7614A5}"/>
              </a:ext>
            </a:extLst>
          </p:cNvPr>
          <p:cNvSpPr>
            <a:spLocks noGrp="1"/>
          </p:cNvSpPr>
          <p:nvPr>
            <p:ph type="title"/>
          </p:nvPr>
        </p:nvSpPr>
        <p:spPr>
          <a:xfrm>
            <a:off x="385311" y="730281"/>
            <a:ext cx="8262780" cy="630049"/>
          </a:xfrm>
        </p:spPr>
        <p:txBody>
          <a:bodyPr>
            <a:noAutofit/>
          </a:bodyPr>
          <a:lstStyle/>
          <a:p>
            <a:r>
              <a:rPr lang="en-US" sz="2400" dirty="0"/>
              <a:t>Tier 3a reference points for </a:t>
            </a:r>
            <a:r>
              <a:rPr lang="en-US" sz="2400" dirty="0" err="1"/>
              <a:t>yellowfin</a:t>
            </a:r>
            <a:r>
              <a:rPr lang="en-US" sz="2400" dirty="0"/>
              <a:t> sole</a:t>
            </a:r>
          </a:p>
        </p:txBody>
      </p:sp>
      <p:pic>
        <p:nvPicPr>
          <p:cNvPr id="2" name="Picture 1"/>
          <p:cNvPicPr>
            <a:picLocks noChangeAspect="1"/>
          </p:cNvPicPr>
          <p:nvPr/>
        </p:nvPicPr>
        <p:blipFill>
          <a:blip r:embed="rId2"/>
          <a:stretch>
            <a:fillRect/>
          </a:stretch>
        </p:blipFill>
        <p:spPr>
          <a:xfrm>
            <a:off x="88900" y="1562100"/>
            <a:ext cx="9055100" cy="5295900"/>
          </a:xfrm>
          <a:prstGeom prst="rect">
            <a:avLst/>
          </a:prstGeom>
        </p:spPr>
      </p:pic>
    </p:spTree>
    <p:extLst>
      <p:ext uri="{BB962C8B-B14F-4D97-AF65-F5344CB8AC3E}">
        <p14:creationId xmlns:p14="http://schemas.microsoft.com/office/powerpoint/2010/main" val="32063982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C55CD9-0D4A-4552-A2A4-17287A3365CA}"/>
              </a:ext>
            </a:extLst>
          </p:cNvPr>
          <p:cNvSpPr>
            <a:spLocks noGrp="1"/>
          </p:cNvSpPr>
          <p:nvPr>
            <p:ph type="sldNum" sz="quarter" idx="12"/>
          </p:nvPr>
        </p:nvSpPr>
        <p:spPr/>
        <p:txBody>
          <a:bodyPr/>
          <a:lstStyle/>
          <a:p>
            <a:fld id="{D57F1E4F-1CFF-5643-939E-217C01CDF565}" type="slidenum">
              <a:rPr lang="en-US" smtClean="0"/>
              <a:pPr/>
              <a:t>74</a:t>
            </a:fld>
            <a:endParaRPr lang="en-US" dirty="0"/>
          </a:p>
        </p:txBody>
      </p:sp>
      <p:sp>
        <p:nvSpPr>
          <p:cNvPr id="6" name="Title 5">
            <a:extLst>
              <a:ext uri="{FF2B5EF4-FFF2-40B4-BE49-F238E27FC236}">
                <a16:creationId xmlns:a16="http://schemas.microsoft.com/office/drawing/2014/main" id="{64FDD31A-A5E7-47E5-ABB3-4A2D4F7614A5}"/>
              </a:ext>
            </a:extLst>
          </p:cNvPr>
          <p:cNvSpPr>
            <a:spLocks noGrp="1"/>
          </p:cNvSpPr>
          <p:nvPr>
            <p:ph type="title"/>
          </p:nvPr>
        </p:nvSpPr>
        <p:spPr>
          <a:xfrm>
            <a:off x="385311" y="730281"/>
            <a:ext cx="8262780" cy="630049"/>
          </a:xfrm>
        </p:spPr>
        <p:txBody>
          <a:bodyPr>
            <a:noAutofit/>
          </a:bodyPr>
          <a:lstStyle/>
          <a:p>
            <a:r>
              <a:rPr lang="en-US" sz="2400" dirty="0"/>
              <a:t>Likelihood values comparing model 18.2 (design based) and 18.2a (VAST estimate)</a:t>
            </a:r>
          </a:p>
        </p:txBody>
      </p:sp>
      <p:pic>
        <p:nvPicPr>
          <p:cNvPr id="2" name="Picture 1"/>
          <p:cNvPicPr>
            <a:picLocks noChangeAspect="1"/>
          </p:cNvPicPr>
          <p:nvPr/>
        </p:nvPicPr>
        <p:blipFill>
          <a:blip r:embed="rId2"/>
          <a:stretch>
            <a:fillRect/>
          </a:stretch>
        </p:blipFill>
        <p:spPr>
          <a:xfrm>
            <a:off x="1652178" y="2250497"/>
            <a:ext cx="6195900" cy="2797099"/>
          </a:xfrm>
          <a:prstGeom prst="rect">
            <a:avLst/>
          </a:prstGeom>
        </p:spPr>
      </p:pic>
      <p:sp>
        <p:nvSpPr>
          <p:cNvPr id="5" name="TextBox 4"/>
          <p:cNvSpPr txBox="1"/>
          <p:nvPr/>
        </p:nvSpPr>
        <p:spPr>
          <a:xfrm>
            <a:off x="6049456" y="1524197"/>
            <a:ext cx="2554305" cy="369332"/>
          </a:xfrm>
          <a:prstGeom prst="rect">
            <a:avLst/>
          </a:prstGeom>
          <a:noFill/>
        </p:spPr>
        <p:txBody>
          <a:bodyPr wrap="none" rtlCol="0">
            <a:spAutoFit/>
          </a:bodyPr>
          <a:lstStyle/>
          <a:p>
            <a:r>
              <a:rPr lang="en-US" dirty="0"/>
              <a:t>(Negative log likelihoods)</a:t>
            </a:r>
          </a:p>
        </p:txBody>
      </p:sp>
    </p:spTree>
    <p:extLst>
      <p:ext uri="{BB962C8B-B14F-4D97-AF65-F5344CB8AC3E}">
        <p14:creationId xmlns:p14="http://schemas.microsoft.com/office/powerpoint/2010/main" val="32063982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C55CD9-0D4A-4552-A2A4-17287A3365CA}"/>
              </a:ext>
            </a:extLst>
          </p:cNvPr>
          <p:cNvSpPr>
            <a:spLocks noGrp="1"/>
          </p:cNvSpPr>
          <p:nvPr>
            <p:ph type="sldNum" sz="quarter" idx="12"/>
          </p:nvPr>
        </p:nvSpPr>
        <p:spPr/>
        <p:txBody>
          <a:bodyPr/>
          <a:lstStyle/>
          <a:p>
            <a:fld id="{D57F1E4F-1CFF-5643-939E-217C01CDF565}" type="slidenum">
              <a:rPr lang="en-US" smtClean="0"/>
              <a:pPr/>
              <a:t>75</a:t>
            </a:fld>
            <a:endParaRPr lang="en-US" dirty="0"/>
          </a:p>
        </p:txBody>
      </p:sp>
      <p:pic>
        <p:nvPicPr>
          <p:cNvPr id="2" name="Picture 1"/>
          <p:cNvPicPr>
            <a:picLocks noChangeAspect="1"/>
          </p:cNvPicPr>
          <p:nvPr/>
        </p:nvPicPr>
        <p:blipFill rotWithShape="1">
          <a:blip r:embed="rId2"/>
          <a:srcRect b="11011"/>
          <a:stretch/>
        </p:blipFill>
        <p:spPr>
          <a:xfrm>
            <a:off x="1206500" y="0"/>
            <a:ext cx="6716389" cy="6102849"/>
          </a:xfrm>
          <a:prstGeom prst="rect">
            <a:avLst/>
          </a:prstGeom>
        </p:spPr>
      </p:pic>
      <p:pic>
        <p:nvPicPr>
          <p:cNvPr id="5" name="Picture 4"/>
          <p:cNvPicPr>
            <a:picLocks noChangeAspect="1"/>
          </p:cNvPicPr>
          <p:nvPr/>
        </p:nvPicPr>
        <p:blipFill>
          <a:blip r:embed="rId3"/>
          <a:stretch>
            <a:fillRect/>
          </a:stretch>
        </p:blipFill>
        <p:spPr>
          <a:xfrm>
            <a:off x="309353" y="6121501"/>
            <a:ext cx="8124149" cy="736499"/>
          </a:xfrm>
          <a:prstGeom prst="rect">
            <a:avLst/>
          </a:prstGeom>
        </p:spPr>
      </p:pic>
    </p:spTree>
    <p:extLst>
      <p:ext uri="{BB962C8B-B14F-4D97-AF65-F5344CB8AC3E}">
        <p14:creationId xmlns:p14="http://schemas.microsoft.com/office/powerpoint/2010/main" val="32063982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C55CD9-0D4A-4552-A2A4-17287A3365CA}"/>
              </a:ext>
            </a:extLst>
          </p:cNvPr>
          <p:cNvSpPr>
            <a:spLocks noGrp="1"/>
          </p:cNvSpPr>
          <p:nvPr>
            <p:ph type="sldNum" sz="quarter" idx="12"/>
          </p:nvPr>
        </p:nvSpPr>
        <p:spPr/>
        <p:txBody>
          <a:bodyPr/>
          <a:lstStyle/>
          <a:p>
            <a:fld id="{D57F1E4F-1CFF-5643-939E-217C01CDF565}" type="slidenum">
              <a:rPr lang="en-US" smtClean="0"/>
              <a:pPr/>
              <a:t>76</a:t>
            </a:fld>
            <a:endParaRPr lang="en-US" dirty="0"/>
          </a:p>
        </p:txBody>
      </p:sp>
      <p:sp>
        <p:nvSpPr>
          <p:cNvPr id="6" name="Title 5">
            <a:extLst>
              <a:ext uri="{FF2B5EF4-FFF2-40B4-BE49-F238E27FC236}">
                <a16:creationId xmlns:a16="http://schemas.microsoft.com/office/drawing/2014/main" id="{64FDD31A-A5E7-47E5-ABB3-4A2D4F7614A5}"/>
              </a:ext>
            </a:extLst>
          </p:cNvPr>
          <p:cNvSpPr>
            <a:spLocks noGrp="1"/>
          </p:cNvSpPr>
          <p:nvPr>
            <p:ph type="title"/>
          </p:nvPr>
        </p:nvSpPr>
        <p:spPr>
          <a:xfrm>
            <a:off x="385311" y="730281"/>
            <a:ext cx="8262780" cy="630049"/>
          </a:xfrm>
        </p:spPr>
        <p:txBody>
          <a:bodyPr>
            <a:noAutofit/>
          </a:bodyPr>
          <a:lstStyle/>
          <a:p>
            <a:r>
              <a:rPr lang="en-US" sz="2400" dirty="0"/>
              <a:t>data</a:t>
            </a:r>
          </a:p>
        </p:txBody>
      </p:sp>
      <p:pic>
        <p:nvPicPr>
          <p:cNvPr id="3" name="Picture 2"/>
          <p:cNvPicPr>
            <a:picLocks noChangeAspect="1"/>
          </p:cNvPicPr>
          <p:nvPr/>
        </p:nvPicPr>
        <p:blipFill>
          <a:blip r:embed="rId2"/>
          <a:stretch>
            <a:fillRect/>
          </a:stretch>
        </p:blipFill>
        <p:spPr>
          <a:xfrm>
            <a:off x="635000" y="2171700"/>
            <a:ext cx="7861300" cy="2514600"/>
          </a:xfrm>
          <a:prstGeom prst="rect">
            <a:avLst/>
          </a:prstGeom>
        </p:spPr>
      </p:pic>
    </p:spTree>
    <p:extLst>
      <p:ext uri="{BB962C8B-B14F-4D97-AF65-F5344CB8AC3E}">
        <p14:creationId xmlns:p14="http://schemas.microsoft.com/office/powerpoint/2010/main" val="32063982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C55CD9-0D4A-4552-A2A4-17287A3365CA}"/>
              </a:ext>
            </a:extLst>
          </p:cNvPr>
          <p:cNvSpPr>
            <a:spLocks noGrp="1"/>
          </p:cNvSpPr>
          <p:nvPr>
            <p:ph type="sldNum" sz="quarter" idx="12"/>
          </p:nvPr>
        </p:nvSpPr>
        <p:spPr/>
        <p:txBody>
          <a:bodyPr/>
          <a:lstStyle/>
          <a:p>
            <a:fld id="{D57F1E4F-1CFF-5643-939E-217C01CDF565}" type="slidenum">
              <a:rPr lang="en-US" smtClean="0"/>
              <a:pPr/>
              <a:t>77</a:t>
            </a:fld>
            <a:endParaRPr lang="en-US" dirty="0"/>
          </a:p>
        </p:txBody>
      </p:sp>
      <p:sp>
        <p:nvSpPr>
          <p:cNvPr id="6" name="Title 5">
            <a:extLst>
              <a:ext uri="{FF2B5EF4-FFF2-40B4-BE49-F238E27FC236}">
                <a16:creationId xmlns:a16="http://schemas.microsoft.com/office/drawing/2014/main" id="{64FDD31A-A5E7-47E5-ABB3-4A2D4F7614A5}"/>
              </a:ext>
            </a:extLst>
          </p:cNvPr>
          <p:cNvSpPr>
            <a:spLocks noGrp="1"/>
          </p:cNvSpPr>
          <p:nvPr>
            <p:ph type="title"/>
          </p:nvPr>
        </p:nvSpPr>
        <p:spPr>
          <a:xfrm>
            <a:off x="385311" y="730281"/>
            <a:ext cx="8262780" cy="630049"/>
          </a:xfrm>
        </p:spPr>
        <p:txBody>
          <a:bodyPr>
            <a:noAutofit/>
          </a:bodyPr>
          <a:lstStyle/>
          <a:p>
            <a:r>
              <a:rPr lang="en-US" sz="2400" dirty="0"/>
              <a:t>Distributional assumptions</a:t>
            </a:r>
          </a:p>
        </p:txBody>
      </p:sp>
      <p:pic>
        <p:nvPicPr>
          <p:cNvPr id="2" name="Picture 1"/>
          <p:cNvPicPr>
            <a:picLocks noChangeAspect="1"/>
          </p:cNvPicPr>
          <p:nvPr/>
        </p:nvPicPr>
        <p:blipFill>
          <a:blip r:embed="rId2"/>
          <a:stretch>
            <a:fillRect/>
          </a:stretch>
        </p:blipFill>
        <p:spPr>
          <a:xfrm>
            <a:off x="368300" y="2552700"/>
            <a:ext cx="8407400" cy="1739900"/>
          </a:xfrm>
          <a:prstGeom prst="rect">
            <a:avLst/>
          </a:prstGeom>
        </p:spPr>
      </p:pic>
    </p:spTree>
    <p:extLst>
      <p:ext uri="{BB962C8B-B14F-4D97-AF65-F5344CB8AC3E}">
        <p14:creationId xmlns:p14="http://schemas.microsoft.com/office/powerpoint/2010/main" val="32063982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78</a:t>
            </a:fld>
            <a:endParaRPr lang="en-US" dirty="0"/>
          </a:p>
        </p:txBody>
      </p:sp>
      <p:sp>
        <p:nvSpPr>
          <p:cNvPr id="4" name="Title 3"/>
          <p:cNvSpPr>
            <a:spLocks noGrp="1"/>
          </p:cNvSpPr>
          <p:nvPr>
            <p:ph type="title"/>
          </p:nvPr>
        </p:nvSpPr>
        <p:spPr>
          <a:xfrm>
            <a:off x="581192" y="736790"/>
            <a:ext cx="7579582" cy="630049"/>
          </a:xfrm>
        </p:spPr>
        <p:txBody>
          <a:bodyPr>
            <a:normAutofit fontScale="90000"/>
          </a:bodyPr>
          <a:lstStyle/>
          <a:p>
            <a:r>
              <a:rPr lang="en-US" dirty="0"/>
              <a:t>Risk table </a:t>
            </a:r>
            <a:r>
              <a:rPr lang="mr-IN" dirty="0"/>
              <a:t>–</a:t>
            </a:r>
            <a:r>
              <a:rPr lang="en-US" dirty="0"/>
              <a:t> assessment related concerns</a:t>
            </a:r>
          </a:p>
        </p:txBody>
      </p:sp>
      <p:sp>
        <p:nvSpPr>
          <p:cNvPr id="5" name="Text Placeholder 1">
            <a:extLst>
              <a:ext uri="{FF2B5EF4-FFF2-40B4-BE49-F238E27FC236}">
                <a16:creationId xmlns:a16="http://schemas.microsoft.com/office/drawing/2014/main" id="{C7DF0306-6FF6-4220-BB55-CE03248EB0A4}"/>
              </a:ext>
            </a:extLst>
          </p:cNvPr>
          <p:cNvSpPr txBox="1">
            <a:spLocks/>
          </p:cNvSpPr>
          <p:nvPr/>
        </p:nvSpPr>
        <p:spPr>
          <a:xfrm>
            <a:off x="887219" y="1539745"/>
            <a:ext cx="3593500" cy="576262"/>
          </a:xfrm>
          <a:prstGeom prst="rect">
            <a:avLst/>
          </a:prstGeom>
        </p:spPr>
        <p:txBody>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Arial" panose="020B0604020202020204" pitchFamily="34" charset="0"/>
                <a:ea typeface="+mn-ea"/>
                <a:cs typeface="Arial" panose="020B0604020202020204" pitchFamily="34" charset="0"/>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Arial" panose="020B0604020202020204" pitchFamily="34" charset="0"/>
                <a:ea typeface="+mn-ea"/>
                <a:cs typeface="Arial" panose="020B0604020202020204" pitchFamily="34" charset="0"/>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Arial" panose="020B0604020202020204" pitchFamily="34" charset="0"/>
                <a:ea typeface="+mn-ea"/>
                <a:cs typeface="Arial" panose="020B0604020202020204" pitchFamily="34" charset="0"/>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US" dirty="0"/>
              <a:t>Pros:</a:t>
            </a:r>
          </a:p>
        </p:txBody>
      </p:sp>
      <p:sp>
        <p:nvSpPr>
          <p:cNvPr id="6" name="Content Placeholder 2">
            <a:extLst>
              <a:ext uri="{FF2B5EF4-FFF2-40B4-BE49-F238E27FC236}">
                <a16:creationId xmlns:a16="http://schemas.microsoft.com/office/drawing/2014/main" id="{5D47BDA5-2C33-4BE8-A8C9-F981EA2D758B}"/>
              </a:ext>
            </a:extLst>
          </p:cNvPr>
          <p:cNvSpPr txBox="1">
            <a:spLocks/>
          </p:cNvSpPr>
          <p:nvPr/>
        </p:nvSpPr>
        <p:spPr>
          <a:xfrm>
            <a:off x="581193" y="2220243"/>
            <a:ext cx="3845164" cy="2834642"/>
          </a:xfrm>
          <a:prstGeom prst="rect">
            <a:avLst/>
          </a:prstGeom>
        </p:spPr>
        <p:txBody>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Arial" panose="020B0604020202020204" pitchFamily="34" charset="0"/>
                <a:ea typeface="+mn-ea"/>
                <a:cs typeface="Arial" panose="020B0604020202020204" pitchFamily="34" charset="0"/>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Arial" panose="020B0604020202020204" pitchFamily="34" charset="0"/>
                <a:ea typeface="+mn-ea"/>
                <a:cs typeface="Arial" panose="020B0604020202020204" pitchFamily="34" charset="0"/>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Arial" panose="020B0604020202020204" pitchFamily="34" charset="0"/>
                <a:ea typeface="+mn-ea"/>
                <a:cs typeface="Arial" panose="020B0604020202020204" pitchFamily="34" charset="0"/>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dirty="0"/>
              <a:t>Annual surveys 1982-2021 (not 2020).</a:t>
            </a:r>
          </a:p>
          <a:p>
            <a:r>
              <a:rPr lang="en-US" dirty="0"/>
              <a:t>Fishery and survey ages are available and have been validated.</a:t>
            </a:r>
          </a:p>
          <a:p>
            <a:r>
              <a:rPr lang="en-US" dirty="0"/>
              <a:t>The model exhibits good fits to compositional and abundance data. </a:t>
            </a:r>
          </a:p>
        </p:txBody>
      </p:sp>
      <p:sp>
        <p:nvSpPr>
          <p:cNvPr id="7" name="Text Placeholder 3">
            <a:extLst>
              <a:ext uri="{FF2B5EF4-FFF2-40B4-BE49-F238E27FC236}">
                <a16:creationId xmlns:a16="http://schemas.microsoft.com/office/drawing/2014/main" id="{2DFD1E35-9608-4FFC-8FD9-633F63719124}"/>
              </a:ext>
            </a:extLst>
          </p:cNvPr>
          <p:cNvSpPr txBox="1">
            <a:spLocks/>
          </p:cNvSpPr>
          <p:nvPr/>
        </p:nvSpPr>
        <p:spPr>
          <a:xfrm>
            <a:off x="4969308" y="1539745"/>
            <a:ext cx="3601635" cy="576262"/>
          </a:xfrm>
          <a:prstGeom prst="rect">
            <a:avLst/>
          </a:prstGeom>
        </p:spPr>
        <p:txBody>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Arial" panose="020B0604020202020204" pitchFamily="34" charset="0"/>
                <a:ea typeface="+mn-ea"/>
                <a:cs typeface="Arial" panose="020B0604020202020204" pitchFamily="34" charset="0"/>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Arial" panose="020B0604020202020204" pitchFamily="34" charset="0"/>
                <a:ea typeface="+mn-ea"/>
                <a:cs typeface="Arial" panose="020B0604020202020204" pitchFamily="34" charset="0"/>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Arial" panose="020B0604020202020204" pitchFamily="34" charset="0"/>
                <a:ea typeface="+mn-ea"/>
                <a:cs typeface="Arial" panose="020B0604020202020204" pitchFamily="34" charset="0"/>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US" dirty="0"/>
              <a:t>Cons:</a:t>
            </a:r>
          </a:p>
        </p:txBody>
      </p:sp>
      <p:sp>
        <p:nvSpPr>
          <p:cNvPr id="8" name="Content Placeholder 4">
            <a:extLst>
              <a:ext uri="{FF2B5EF4-FFF2-40B4-BE49-F238E27FC236}">
                <a16:creationId xmlns:a16="http://schemas.microsoft.com/office/drawing/2014/main" id="{58C1EE55-BDC3-4B3D-9FD9-9ECA8262B4B9}"/>
              </a:ext>
            </a:extLst>
          </p:cNvPr>
          <p:cNvSpPr txBox="1">
            <a:spLocks/>
          </p:cNvSpPr>
          <p:nvPr/>
        </p:nvSpPr>
        <p:spPr>
          <a:xfrm>
            <a:off x="4663282" y="2220243"/>
            <a:ext cx="3907662" cy="1811336"/>
          </a:xfrm>
          <a:prstGeom prst="rect">
            <a:avLst/>
          </a:prstGeom>
        </p:spPr>
        <p:txBody>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Arial" panose="020B0604020202020204" pitchFamily="34" charset="0"/>
                <a:ea typeface="+mn-ea"/>
                <a:cs typeface="Arial" panose="020B0604020202020204" pitchFamily="34" charset="0"/>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Arial" panose="020B0604020202020204" pitchFamily="34" charset="0"/>
                <a:ea typeface="+mn-ea"/>
                <a:cs typeface="Arial" panose="020B0604020202020204" pitchFamily="34" charset="0"/>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Arial" panose="020B0604020202020204" pitchFamily="34" charset="0"/>
                <a:ea typeface="+mn-ea"/>
                <a:cs typeface="Arial" panose="020B0604020202020204" pitchFamily="34" charset="0"/>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dirty="0"/>
              <a:t>Retrospective pattern.</a:t>
            </a:r>
          </a:p>
          <a:p>
            <a:r>
              <a:rPr lang="en-US" dirty="0"/>
              <a:t>Fit to stock recruitment relationship.</a:t>
            </a:r>
          </a:p>
          <a:p>
            <a:pPr marL="0" indent="0">
              <a:buNone/>
            </a:pPr>
            <a:endParaRPr lang="en-US" dirty="0"/>
          </a:p>
          <a:p>
            <a:endParaRPr lang="en-US" dirty="0"/>
          </a:p>
        </p:txBody>
      </p:sp>
      <p:sp>
        <p:nvSpPr>
          <p:cNvPr id="9" name="Rectangle 8"/>
          <p:cNvSpPr/>
          <p:nvPr/>
        </p:nvSpPr>
        <p:spPr>
          <a:xfrm>
            <a:off x="688247" y="5102182"/>
            <a:ext cx="7549173" cy="1015663"/>
          </a:xfrm>
          <a:prstGeom prst="rect">
            <a:avLst/>
          </a:prstGeom>
        </p:spPr>
        <p:txBody>
          <a:bodyPr wrap="square">
            <a:spAutoFit/>
          </a:bodyPr>
          <a:lstStyle/>
          <a:p>
            <a:r>
              <a:rPr lang="en-US" sz="2000" dirty="0"/>
              <a:t>Assessment considerations were rated as level 2 due to lack of survey data the relatively recent development of age-structured models (substantially increased concern).</a:t>
            </a:r>
          </a:p>
        </p:txBody>
      </p:sp>
    </p:spTree>
    <p:extLst>
      <p:ext uri="{BB962C8B-B14F-4D97-AF65-F5344CB8AC3E}">
        <p14:creationId xmlns:p14="http://schemas.microsoft.com/office/powerpoint/2010/main" val="299153480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008B669-D020-41CC-A9DB-7BF7919E10A7}"/>
              </a:ext>
            </a:extLst>
          </p:cNvPr>
          <p:cNvSpPr>
            <a:spLocks noGrp="1"/>
          </p:cNvSpPr>
          <p:nvPr>
            <p:ph sz="half" idx="1"/>
          </p:nvPr>
        </p:nvSpPr>
        <p:spPr>
          <a:xfrm>
            <a:off x="581192" y="1523260"/>
            <a:ext cx="8074244" cy="2483661"/>
          </a:xfrm>
        </p:spPr>
        <p:txBody>
          <a:bodyPr>
            <a:normAutofit/>
          </a:bodyPr>
          <a:lstStyle/>
          <a:p>
            <a:r>
              <a:rPr lang="en-US" dirty="0"/>
              <a:t>Projections indicate that the female spawning biomass will remain well-above the </a:t>
            </a:r>
            <a:r>
              <a:rPr lang="en-US" i="1" dirty="0"/>
              <a:t>B</a:t>
            </a:r>
            <a:r>
              <a:rPr lang="en-US" baseline="-25000" dirty="0"/>
              <a:t>MSY</a:t>
            </a:r>
            <a:r>
              <a:rPr lang="en-US" dirty="0"/>
              <a:t> level through 2033. </a:t>
            </a:r>
          </a:p>
          <a:p>
            <a:r>
              <a:rPr lang="en-US" dirty="0"/>
              <a:t>Stock is declining. </a:t>
            </a:r>
          </a:p>
          <a:p>
            <a:r>
              <a:rPr lang="en-US" dirty="0"/>
              <a:t>2021 NMFS survey biomass estimate was the third lowest in the survey history.</a:t>
            </a:r>
          </a:p>
        </p:txBody>
      </p:sp>
      <p:sp>
        <p:nvSpPr>
          <p:cNvPr id="4" name="Slide Number Placeholder 3">
            <a:extLst>
              <a:ext uri="{FF2B5EF4-FFF2-40B4-BE49-F238E27FC236}">
                <a16:creationId xmlns:a16="http://schemas.microsoft.com/office/drawing/2014/main" id="{D8C55CD9-0D4A-4552-A2A4-17287A3365CA}"/>
              </a:ext>
            </a:extLst>
          </p:cNvPr>
          <p:cNvSpPr>
            <a:spLocks noGrp="1"/>
          </p:cNvSpPr>
          <p:nvPr>
            <p:ph type="sldNum" sz="quarter" idx="12"/>
          </p:nvPr>
        </p:nvSpPr>
        <p:spPr/>
        <p:txBody>
          <a:bodyPr/>
          <a:lstStyle/>
          <a:p>
            <a:fld id="{D57F1E4F-1CFF-5643-939E-217C01CDF565}" type="slidenum">
              <a:rPr lang="en-US" smtClean="0"/>
              <a:pPr/>
              <a:t>79</a:t>
            </a:fld>
            <a:endParaRPr lang="en-US" dirty="0"/>
          </a:p>
        </p:txBody>
      </p:sp>
      <p:sp>
        <p:nvSpPr>
          <p:cNvPr id="6" name="Title 5">
            <a:extLst>
              <a:ext uri="{FF2B5EF4-FFF2-40B4-BE49-F238E27FC236}">
                <a16:creationId xmlns:a16="http://schemas.microsoft.com/office/drawing/2014/main" id="{64FDD31A-A5E7-47E5-ABB3-4A2D4F7614A5}"/>
              </a:ext>
            </a:extLst>
          </p:cNvPr>
          <p:cNvSpPr>
            <a:spLocks noGrp="1"/>
          </p:cNvSpPr>
          <p:nvPr>
            <p:ph type="title"/>
          </p:nvPr>
        </p:nvSpPr>
        <p:spPr>
          <a:xfrm>
            <a:off x="581192" y="724461"/>
            <a:ext cx="7579582" cy="630049"/>
          </a:xfrm>
        </p:spPr>
        <p:txBody>
          <a:bodyPr>
            <a:normAutofit fontScale="90000"/>
          </a:bodyPr>
          <a:lstStyle/>
          <a:p>
            <a:r>
              <a:rPr lang="en-US" dirty="0"/>
              <a:t>Risk table </a:t>
            </a:r>
            <a:r>
              <a:rPr lang="mr-IN" dirty="0"/>
              <a:t>–</a:t>
            </a:r>
            <a:r>
              <a:rPr lang="en-US" dirty="0"/>
              <a:t> population dynamics considerations</a:t>
            </a:r>
          </a:p>
        </p:txBody>
      </p:sp>
      <p:sp>
        <p:nvSpPr>
          <p:cNvPr id="3" name="Rectangle 2"/>
          <p:cNvSpPr/>
          <p:nvPr/>
        </p:nvSpPr>
        <p:spPr>
          <a:xfrm>
            <a:off x="892745" y="4918196"/>
            <a:ext cx="6887283" cy="369332"/>
          </a:xfrm>
          <a:prstGeom prst="rect">
            <a:avLst/>
          </a:prstGeom>
        </p:spPr>
        <p:txBody>
          <a:bodyPr wrap="square">
            <a:spAutoFit/>
          </a:bodyPr>
          <a:lstStyle/>
          <a:p>
            <a:r>
              <a:rPr lang="en-US" dirty="0"/>
              <a:t>Population dynamics considerations were rated as level 2. </a:t>
            </a:r>
          </a:p>
        </p:txBody>
      </p:sp>
    </p:spTree>
    <p:extLst>
      <p:ext uri="{BB962C8B-B14F-4D97-AF65-F5344CB8AC3E}">
        <p14:creationId xmlns:p14="http://schemas.microsoft.com/office/powerpoint/2010/main" val="3565838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8</a:t>
            </a:fld>
            <a:endParaRPr lang="en-US" dirty="0"/>
          </a:p>
        </p:txBody>
      </p:sp>
      <p:sp>
        <p:nvSpPr>
          <p:cNvPr id="4" name="Rectangle 3"/>
          <p:cNvSpPr/>
          <p:nvPr/>
        </p:nvSpPr>
        <p:spPr>
          <a:xfrm>
            <a:off x="458361" y="1293556"/>
            <a:ext cx="8122246" cy="1754327"/>
          </a:xfrm>
          <a:prstGeom prst="rect">
            <a:avLst/>
          </a:prstGeom>
        </p:spPr>
        <p:txBody>
          <a:bodyPr wrap="square">
            <a:spAutoFit/>
          </a:bodyPr>
          <a:lstStyle/>
          <a:p>
            <a:r>
              <a:rPr lang="en-US" sz="5400" dirty="0">
                <a:latin typeface="Arial"/>
                <a:cs typeface="Arial"/>
              </a:rPr>
              <a:t>How are </a:t>
            </a:r>
            <a:r>
              <a:rPr lang="en-US" sz="5400" dirty="0" err="1">
                <a:latin typeface="Arial"/>
                <a:cs typeface="Arial"/>
              </a:rPr>
              <a:t>Yellowfin</a:t>
            </a:r>
            <a:r>
              <a:rPr lang="en-US" sz="5400" dirty="0">
                <a:latin typeface="Arial"/>
                <a:cs typeface="Arial"/>
              </a:rPr>
              <a:t> Sole sensitive to temperature?</a:t>
            </a:r>
          </a:p>
        </p:txBody>
      </p:sp>
      <p:pic>
        <p:nvPicPr>
          <p:cNvPr id="7" name="Picture 6"/>
          <p:cNvPicPr>
            <a:picLocks noChangeAspect="1"/>
          </p:cNvPicPr>
          <p:nvPr/>
        </p:nvPicPr>
        <p:blipFill>
          <a:blip r:embed="rId2"/>
          <a:stretch>
            <a:fillRect/>
          </a:stretch>
        </p:blipFill>
        <p:spPr>
          <a:xfrm>
            <a:off x="691444" y="3955343"/>
            <a:ext cx="3668889" cy="2751667"/>
          </a:xfrm>
          <a:prstGeom prst="rect">
            <a:avLst/>
          </a:prstGeom>
        </p:spPr>
      </p:pic>
    </p:spTree>
    <p:extLst>
      <p:ext uri="{BB962C8B-B14F-4D97-AF65-F5344CB8AC3E}">
        <p14:creationId xmlns:p14="http://schemas.microsoft.com/office/powerpoint/2010/main" val="372141396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008B669-D020-41CC-A9DB-7BF7919E10A7}"/>
              </a:ext>
            </a:extLst>
          </p:cNvPr>
          <p:cNvSpPr>
            <a:spLocks noGrp="1"/>
          </p:cNvSpPr>
          <p:nvPr>
            <p:ph sz="half" idx="1"/>
          </p:nvPr>
        </p:nvSpPr>
        <p:spPr>
          <a:xfrm>
            <a:off x="581192" y="1523260"/>
            <a:ext cx="7857252" cy="4337790"/>
          </a:xfrm>
        </p:spPr>
        <p:txBody>
          <a:bodyPr>
            <a:normAutofit fontScale="92500"/>
          </a:bodyPr>
          <a:lstStyle/>
          <a:p>
            <a:r>
              <a:rPr lang="en-US" dirty="0"/>
              <a:t>Near-average bottom temperatures were present over the SEBS in 2021.</a:t>
            </a:r>
          </a:p>
          <a:p>
            <a:r>
              <a:rPr lang="en-US" dirty="0"/>
              <a:t>In 2021, fish condition was neutral in the SEBS and negative in the NBS, with both regions showing declines from positive residuals observed in 2019.</a:t>
            </a:r>
          </a:p>
          <a:p>
            <a:r>
              <a:rPr lang="en-US" dirty="0"/>
              <a:t>Concerns about the food web dynamics and carrying capacity in the NBS have existed since 2018.</a:t>
            </a:r>
          </a:p>
          <a:p>
            <a:r>
              <a:rPr lang="en-US" dirty="0"/>
              <a:t>Sufficient prey may have been available for YFS over the southern shelf based on trends in motile </a:t>
            </a:r>
            <a:r>
              <a:rPr lang="en-US" dirty="0" err="1"/>
              <a:t>epifauna</a:t>
            </a:r>
            <a:r>
              <a:rPr lang="en-US" dirty="0"/>
              <a:t>.</a:t>
            </a:r>
          </a:p>
          <a:p>
            <a:r>
              <a:rPr lang="en-US" dirty="0"/>
              <a:t>Predation pressure may be mixed; a decrease in Pacific cod biomass and potential refuge from predation in the inner domain may be countered by the spatial overlap with Pacific halibut in the inner domain of the SEBS.</a:t>
            </a:r>
          </a:p>
          <a:p>
            <a:r>
              <a:rPr lang="en-US" dirty="0"/>
              <a:t>Trends in benthic forager biomass over the SEBS suggest a reduction in prey competition.</a:t>
            </a:r>
          </a:p>
        </p:txBody>
      </p:sp>
      <p:sp>
        <p:nvSpPr>
          <p:cNvPr id="4" name="Slide Number Placeholder 3">
            <a:extLst>
              <a:ext uri="{FF2B5EF4-FFF2-40B4-BE49-F238E27FC236}">
                <a16:creationId xmlns:a16="http://schemas.microsoft.com/office/drawing/2014/main" id="{D8C55CD9-0D4A-4552-A2A4-17287A3365CA}"/>
              </a:ext>
            </a:extLst>
          </p:cNvPr>
          <p:cNvSpPr>
            <a:spLocks noGrp="1"/>
          </p:cNvSpPr>
          <p:nvPr>
            <p:ph type="sldNum" sz="quarter" idx="12"/>
          </p:nvPr>
        </p:nvSpPr>
        <p:spPr/>
        <p:txBody>
          <a:bodyPr/>
          <a:lstStyle/>
          <a:p>
            <a:fld id="{D57F1E4F-1CFF-5643-939E-217C01CDF565}" type="slidenum">
              <a:rPr lang="en-US" smtClean="0"/>
              <a:pPr/>
              <a:t>80</a:t>
            </a:fld>
            <a:endParaRPr lang="en-US" dirty="0"/>
          </a:p>
        </p:txBody>
      </p:sp>
      <p:sp>
        <p:nvSpPr>
          <p:cNvPr id="6" name="Title 5">
            <a:extLst>
              <a:ext uri="{FF2B5EF4-FFF2-40B4-BE49-F238E27FC236}">
                <a16:creationId xmlns:a16="http://schemas.microsoft.com/office/drawing/2014/main" id="{64FDD31A-A5E7-47E5-ABB3-4A2D4F7614A5}"/>
              </a:ext>
            </a:extLst>
          </p:cNvPr>
          <p:cNvSpPr>
            <a:spLocks noGrp="1"/>
          </p:cNvSpPr>
          <p:nvPr>
            <p:ph type="title"/>
          </p:nvPr>
        </p:nvSpPr>
        <p:spPr/>
        <p:txBody>
          <a:bodyPr>
            <a:normAutofit fontScale="90000"/>
          </a:bodyPr>
          <a:lstStyle/>
          <a:p>
            <a:r>
              <a:rPr lang="en-US" dirty="0"/>
              <a:t>Risk table - Environmental/ecosystem considerations</a:t>
            </a:r>
          </a:p>
        </p:txBody>
      </p:sp>
      <p:sp>
        <p:nvSpPr>
          <p:cNvPr id="7" name="Rectangle 6"/>
          <p:cNvSpPr/>
          <p:nvPr/>
        </p:nvSpPr>
        <p:spPr>
          <a:xfrm>
            <a:off x="831096" y="5941502"/>
            <a:ext cx="6887283" cy="369332"/>
          </a:xfrm>
          <a:prstGeom prst="rect">
            <a:avLst/>
          </a:prstGeom>
        </p:spPr>
        <p:txBody>
          <a:bodyPr wrap="square">
            <a:spAutoFit/>
          </a:bodyPr>
          <a:lstStyle/>
          <a:p>
            <a:r>
              <a:rPr lang="en-US" dirty="0"/>
              <a:t>Environmental/ecosystem considerations were rated as level 2. </a:t>
            </a:r>
          </a:p>
        </p:txBody>
      </p:sp>
    </p:spTree>
    <p:extLst>
      <p:ext uri="{BB962C8B-B14F-4D97-AF65-F5344CB8AC3E}">
        <p14:creationId xmlns:p14="http://schemas.microsoft.com/office/powerpoint/2010/main" val="240381751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C55CD9-0D4A-4552-A2A4-17287A3365CA}"/>
              </a:ext>
            </a:extLst>
          </p:cNvPr>
          <p:cNvSpPr>
            <a:spLocks noGrp="1"/>
          </p:cNvSpPr>
          <p:nvPr>
            <p:ph type="sldNum" sz="quarter" idx="12"/>
          </p:nvPr>
        </p:nvSpPr>
        <p:spPr/>
        <p:txBody>
          <a:bodyPr/>
          <a:lstStyle/>
          <a:p>
            <a:fld id="{D57F1E4F-1CFF-5643-939E-217C01CDF565}" type="slidenum">
              <a:rPr lang="en-US" smtClean="0"/>
              <a:pPr/>
              <a:t>81</a:t>
            </a:fld>
            <a:endParaRPr lang="en-US" dirty="0"/>
          </a:p>
        </p:txBody>
      </p:sp>
      <p:sp>
        <p:nvSpPr>
          <p:cNvPr id="6" name="Title 5">
            <a:extLst>
              <a:ext uri="{FF2B5EF4-FFF2-40B4-BE49-F238E27FC236}">
                <a16:creationId xmlns:a16="http://schemas.microsoft.com/office/drawing/2014/main" id="{64FDD31A-A5E7-47E5-ABB3-4A2D4F7614A5}"/>
              </a:ext>
            </a:extLst>
          </p:cNvPr>
          <p:cNvSpPr>
            <a:spLocks noGrp="1"/>
          </p:cNvSpPr>
          <p:nvPr>
            <p:ph type="title"/>
          </p:nvPr>
        </p:nvSpPr>
        <p:spPr>
          <a:xfrm>
            <a:off x="385311" y="730281"/>
            <a:ext cx="8262780" cy="630049"/>
          </a:xfrm>
        </p:spPr>
        <p:txBody>
          <a:bodyPr>
            <a:noAutofit/>
          </a:bodyPr>
          <a:lstStyle/>
          <a:p>
            <a:r>
              <a:rPr lang="en-US" sz="2400" dirty="0"/>
              <a:t>Risk table </a:t>
            </a:r>
            <a:r>
              <a:rPr lang="mr-IN" sz="2400" dirty="0"/>
              <a:t>–</a:t>
            </a:r>
            <a:r>
              <a:rPr lang="en-US" sz="2400" dirty="0"/>
              <a:t> Fishery performance considerations</a:t>
            </a:r>
          </a:p>
        </p:txBody>
      </p:sp>
      <p:sp>
        <p:nvSpPr>
          <p:cNvPr id="5" name="Content Placeholder 1">
            <a:extLst>
              <a:ext uri="{FF2B5EF4-FFF2-40B4-BE49-F238E27FC236}">
                <a16:creationId xmlns:a16="http://schemas.microsoft.com/office/drawing/2014/main" id="{5008B669-D020-41CC-A9DB-7BF7919E10A7}"/>
              </a:ext>
            </a:extLst>
          </p:cNvPr>
          <p:cNvSpPr>
            <a:spLocks noGrp="1"/>
          </p:cNvSpPr>
          <p:nvPr>
            <p:ph sz="half" idx="1"/>
          </p:nvPr>
        </p:nvSpPr>
        <p:spPr>
          <a:xfrm>
            <a:off x="581191" y="1523260"/>
            <a:ext cx="7913959" cy="3408336"/>
          </a:xfrm>
        </p:spPr>
        <p:txBody>
          <a:bodyPr>
            <a:normAutofit/>
          </a:bodyPr>
          <a:lstStyle/>
          <a:p>
            <a:pPr marL="0" indent="0">
              <a:buNone/>
            </a:pPr>
            <a:r>
              <a:rPr lang="en-US" dirty="0"/>
              <a:t>CPUE </a:t>
            </a:r>
            <a:r>
              <a:rPr lang="mr-IN" dirty="0"/>
              <a:t>–</a:t>
            </a:r>
            <a:r>
              <a:rPr lang="en-US" dirty="0"/>
              <a:t> is it truly a decline in the stock or an environmental factor resulting in less aggregating?</a:t>
            </a:r>
          </a:p>
          <a:p>
            <a:endParaRPr lang="en-US" dirty="0"/>
          </a:p>
          <a:p>
            <a:endParaRPr lang="en-US" dirty="0"/>
          </a:p>
        </p:txBody>
      </p:sp>
      <p:sp>
        <p:nvSpPr>
          <p:cNvPr id="7" name="Rectangle 6"/>
          <p:cNvSpPr/>
          <p:nvPr/>
        </p:nvSpPr>
        <p:spPr>
          <a:xfrm>
            <a:off x="535184" y="5768896"/>
            <a:ext cx="6887283" cy="369332"/>
          </a:xfrm>
          <a:prstGeom prst="rect">
            <a:avLst/>
          </a:prstGeom>
        </p:spPr>
        <p:txBody>
          <a:bodyPr wrap="square">
            <a:spAutoFit/>
          </a:bodyPr>
          <a:lstStyle/>
          <a:p>
            <a:r>
              <a:rPr lang="en-US" dirty="0"/>
              <a:t>Fishery performance considerations were rated as level 1. </a:t>
            </a:r>
          </a:p>
        </p:txBody>
      </p:sp>
    </p:spTree>
    <p:extLst>
      <p:ext uri="{BB962C8B-B14F-4D97-AF65-F5344CB8AC3E}">
        <p14:creationId xmlns:p14="http://schemas.microsoft.com/office/powerpoint/2010/main" val="320639827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C55CD9-0D4A-4552-A2A4-17287A3365CA}"/>
              </a:ext>
            </a:extLst>
          </p:cNvPr>
          <p:cNvSpPr>
            <a:spLocks noGrp="1"/>
          </p:cNvSpPr>
          <p:nvPr>
            <p:ph type="sldNum" sz="quarter" idx="12"/>
          </p:nvPr>
        </p:nvSpPr>
        <p:spPr/>
        <p:txBody>
          <a:bodyPr/>
          <a:lstStyle/>
          <a:p>
            <a:fld id="{D57F1E4F-1CFF-5643-939E-217C01CDF565}" type="slidenum">
              <a:rPr lang="en-US" smtClean="0"/>
              <a:pPr/>
              <a:t>82</a:t>
            </a:fld>
            <a:endParaRPr lang="en-US" dirty="0"/>
          </a:p>
        </p:txBody>
      </p:sp>
      <p:sp>
        <p:nvSpPr>
          <p:cNvPr id="6" name="Title 5">
            <a:extLst>
              <a:ext uri="{FF2B5EF4-FFF2-40B4-BE49-F238E27FC236}">
                <a16:creationId xmlns:a16="http://schemas.microsoft.com/office/drawing/2014/main" id="{64FDD31A-A5E7-47E5-ABB3-4A2D4F7614A5}"/>
              </a:ext>
            </a:extLst>
          </p:cNvPr>
          <p:cNvSpPr>
            <a:spLocks noGrp="1"/>
          </p:cNvSpPr>
          <p:nvPr>
            <p:ph type="title"/>
          </p:nvPr>
        </p:nvSpPr>
        <p:spPr>
          <a:xfrm>
            <a:off x="385311" y="730281"/>
            <a:ext cx="8262780" cy="630049"/>
          </a:xfrm>
        </p:spPr>
        <p:txBody>
          <a:bodyPr>
            <a:noAutofit/>
          </a:bodyPr>
          <a:lstStyle/>
          <a:p>
            <a:r>
              <a:rPr lang="en-US" sz="2400" dirty="0"/>
              <a:t>Risk table</a:t>
            </a:r>
          </a:p>
        </p:txBody>
      </p:sp>
      <p:pic>
        <p:nvPicPr>
          <p:cNvPr id="2" name="Picture 1"/>
          <p:cNvPicPr>
            <a:picLocks noChangeAspect="1"/>
          </p:cNvPicPr>
          <p:nvPr/>
        </p:nvPicPr>
        <p:blipFill>
          <a:blip r:embed="rId2"/>
          <a:stretch>
            <a:fillRect/>
          </a:stretch>
        </p:blipFill>
        <p:spPr>
          <a:xfrm>
            <a:off x="0" y="2286000"/>
            <a:ext cx="9144000" cy="2267905"/>
          </a:xfrm>
          <a:prstGeom prst="rect">
            <a:avLst/>
          </a:prstGeom>
        </p:spPr>
      </p:pic>
      <p:sp>
        <p:nvSpPr>
          <p:cNvPr id="3" name="TextBox 2"/>
          <p:cNvSpPr txBox="1"/>
          <p:nvPr/>
        </p:nvSpPr>
        <p:spPr>
          <a:xfrm>
            <a:off x="1417913" y="5326123"/>
            <a:ext cx="2005677" cy="369332"/>
          </a:xfrm>
          <a:prstGeom prst="rect">
            <a:avLst/>
          </a:prstGeom>
          <a:noFill/>
        </p:spPr>
        <p:txBody>
          <a:bodyPr wrap="none" rtlCol="0">
            <a:spAutoFit/>
          </a:bodyPr>
          <a:lstStyle/>
          <a:p>
            <a:r>
              <a:rPr lang="en-US" dirty="0"/>
              <a:t>Overall risk level: 2.</a:t>
            </a:r>
          </a:p>
        </p:txBody>
      </p:sp>
    </p:spTree>
    <p:extLst>
      <p:ext uri="{BB962C8B-B14F-4D97-AF65-F5344CB8AC3E}">
        <p14:creationId xmlns:p14="http://schemas.microsoft.com/office/powerpoint/2010/main" val="32063982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83</a:t>
            </a:fld>
            <a:endParaRPr lang="en-US" dirty="0"/>
          </a:p>
        </p:txBody>
      </p:sp>
      <p:pic>
        <p:nvPicPr>
          <p:cNvPr id="7" name="Picture 6"/>
          <p:cNvPicPr>
            <a:picLocks noChangeAspect="1"/>
          </p:cNvPicPr>
          <p:nvPr/>
        </p:nvPicPr>
        <p:blipFill>
          <a:blip r:embed="rId2"/>
          <a:stretch>
            <a:fillRect/>
          </a:stretch>
        </p:blipFill>
        <p:spPr>
          <a:xfrm>
            <a:off x="691444" y="3955343"/>
            <a:ext cx="3668889" cy="2751667"/>
          </a:xfrm>
          <a:prstGeom prst="rect">
            <a:avLst/>
          </a:prstGeom>
        </p:spPr>
      </p:pic>
      <p:sp>
        <p:nvSpPr>
          <p:cNvPr id="3" name="TextBox 2"/>
          <p:cNvSpPr txBox="1"/>
          <p:nvPr/>
        </p:nvSpPr>
        <p:spPr>
          <a:xfrm>
            <a:off x="903111" y="2046111"/>
            <a:ext cx="4000840" cy="1107996"/>
          </a:xfrm>
          <a:prstGeom prst="rect">
            <a:avLst/>
          </a:prstGeom>
          <a:noFill/>
        </p:spPr>
        <p:txBody>
          <a:bodyPr wrap="none" rtlCol="0">
            <a:spAutoFit/>
          </a:bodyPr>
          <a:lstStyle/>
          <a:p>
            <a:r>
              <a:rPr lang="en-US" sz="6600" dirty="0"/>
              <a:t>Questions?</a:t>
            </a:r>
          </a:p>
        </p:txBody>
      </p:sp>
    </p:spTree>
    <p:extLst>
      <p:ext uri="{BB962C8B-B14F-4D97-AF65-F5344CB8AC3E}">
        <p14:creationId xmlns:p14="http://schemas.microsoft.com/office/powerpoint/2010/main" val="212892081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C55CD9-0D4A-4552-A2A4-17287A3365CA}"/>
              </a:ext>
            </a:extLst>
          </p:cNvPr>
          <p:cNvSpPr>
            <a:spLocks noGrp="1"/>
          </p:cNvSpPr>
          <p:nvPr>
            <p:ph type="sldNum" sz="quarter" idx="12"/>
          </p:nvPr>
        </p:nvSpPr>
        <p:spPr/>
        <p:txBody>
          <a:bodyPr/>
          <a:lstStyle/>
          <a:p>
            <a:fld id="{D57F1E4F-1CFF-5643-939E-217C01CDF565}" type="slidenum">
              <a:rPr lang="en-US" smtClean="0"/>
              <a:pPr/>
              <a:t>84</a:t>
            </a:fld>
            <a:endParaRPr lang="en-US" dirty="0"/>
          </a:p>
        </p:txBody>
      </p:sp>
      <p:sp>
        <p:nvSpPr>
          <p:cNvPr id="6" name="Title 5">
            <a:extLst>
              <a:ext uri="{FF2B5EF4-FFF2-40B4-BE49-F238E27FC236}">
                <a16:creationId xmlns:a16="http://schemas.microsoft.com/office/drawing/2014/main" id="{64FDD31A-A5E7-47E5-ABB3-4A2D4F7614A5}"/>
              </a:ext>
            </a:extLst>
          </p:cNvPr>
          <p:cNvSpPr>
            <a:spLocks noGrp="1"/>
          </p:cNvSpPr>
          <p:nvPr>
            <p:ph type="title"/>
          </p:nvPr>
        </p:nvSpPr>
        <p:spPr>
          <a:xfrm>
            <a:off x="385311" y="730281"/>
            <a:ext cx="8262780" cy="630049"/>
          </a:xfrm>
        </p:spPr>
        <p:txBody>
          <a:bodyPr>
            <a:noAutofit/>
          </a:bodyPr>
          <a:lstStyle/>
          <a:p>
            <a:r>
              <a:rPr lang="en-US" sz="2400" dirty="0"/>
              <a:t>CPUE with EBS survey bottom temperature anomalies</a:t>
            </a:r>
          </a:p>
        </p:txBody>
      </p:sp>
      <p:pic>
        <p:nvPicPr>
          <p:cNvPr id="2" name="Picture 1"/>
          <p:cNvPicPr>
            <a:picLocks noChangeAspect="1"/>
          </p:cNvPicPr>
          <p:nvPr/>
        </p:nvPicPr>
        <p:blipFill>
          <a:blip r:embed="rId2"/>
          <a:stretch>
            <a:fillRect/>
          </a:stretch>
        </p:blipFill>
        <p:spPr>
          <a:xfrm>
            <a:off x="0" y="1562630"/>
            <a:ext cx="7302500" cy="4987949"/>
          </a:xfrm>
          <a:prstGeom prst="rect">
            <a:avLst/>
          </a:prstGeom>
        </p:spPr>
      </p:pic>
    </p:spTree>
    <p:extLst>
      <p:ext uri="{BB962C8B-B14F-4D97-AF65-F5344CB8AC3E}">
        <p14:creationId xmlns:p14="http://schemas.microsoft.com/office/powerpoint/2010/main" val="2984312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C55CD9-0D4A-4552-A2A4-17287A3365CA}"/>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
        <p:nvSpPr>
          <p:cNvPr id="6" name="Title 5">
            <a:extLst>
              <a:ext uri="{FF2B5EF4-FFF2-40B4-BE49-F238E27FC236}">
                <a16:creationId xmlns:a16="http://schemas.microsoft.com/office/drawing/2014/main" id="{64FDD31A-A5E7-47E5-ABB3-4A2D4F7614A5}"/>
              </a:ext>
            </a:extLst>
          </p:cNvPr>
          <p:cNvSpPr>
            <a:spLocks noGrp="1"/>
          </p:cNvSpPr>
          <p:nvPr>
            <p:ph type="title"/>
          </p:nvPr>
        </p:nvSpPr>
        <p:spPr>
          <a:xfrm>
            <a:off x="432936" y="746156"/>
            <a:ext cx="8262780" cy="630049"/>
          </a:xfrm>
        </p:spPr>
        <p:txBody>
          <a:bodyPr>
            <a:noAutofit/>
          </a:bodyPr>
          <a:lstStyle/>
          <a:p>
            <a:r>
              <a:rPr lang="en-US" sz="2400" dirty="0"/>
              <a:t>Distribution of wintering, spawning, and feeding areas for YFS in the Bering Sea</a:t>
            </a:r>
          </a:p>
        </p:txBody>
      </p:sp>
      <p:pic>
        <p:nvPicPr>
          <p:cNvPr id="2" name="Picture 1" descr="YellowfinSoleSpawningDistribution-B.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125" y="1485900"/>
            <a:ext cx="5080000" cy="5156200"/>
          </a:xfrm>
          <a:prstGeom prst="rect">
            <a:avLst/>
          </a:prstGeom>
        </p:spPr>
      </p:pic>
      <p:sp>
        <p:nvSpPr>
          <p:cNvPr id="3" name="TextBox 2"/>
          <p:cNvSpPr txBox="1"/>
          <p:nvPr/>
        </p:nvSpPr>
        <p:spPr>
          <a:xfrm>
            <a:off x="5820834" y="1645707"/>
            <a:ext cx="2913944" cy="2554545"/>
          </a:xfrm>
          <a:prstGeom prst="rect">
            <a:avLst/>
          </a:prstGeom>
          <a:noFill/>
        </p:spPr>
        <p:txBody>
          <a:bodyPr wrap="square" rtlCol="0">
            <a:spAutoFit/>
          </a:bodyPr>
          <a:lstStyle/>
          <a:p>
            <a:r>
              <a:rPr lang="en-US" sz="2000" dirty="0"/>
              <a:t>Distribution of wintering, spawning, and feeding areas for </a:t>
            </a:r>
            <a:r>
              <a:rPr lang="en-US" sz="2000" dirty="0" err="1"/>
              <a:t>Yellowfin</a:t>
            </a:r>
            <a:r>
              <a:rPr lang="en-US" sz="2000" dirty="0"/>
              <a:t> Sole in the Bering Sea, and observed regional grouping. Migration routes from wintering to feeding take place in spring.</a:t>
            </a:r>
          </a:p>
        </p:txBody>
      </p:sp>
    </p:spTree>
    <p:extLst>
      <p:ext uri="{BB962C8B-B14F-4D97-AF65-F5344CB8AC3E}">
        <p14:creationId xmlns:p14="http://schemas.microsoft.com/office/powerpoint/2010/main" val="3306115083"/>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Dividend</Template>
  <TotalTime>7922</TotalTime>
  <Words>3289</Words>
  <Application>Microsoft Office PowerPoint</Application>
  <PresentationFormat>On-screen Show (4:3)</PresentationFormat>
  <Paragraphs>311</Paragraphs>
  <Slides>84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84</vt:i4>
      </vt:variant>
    </vt:vector>
  </HeadingPairs>
  <TitlesOfParts>
    <vt:vector size="89" baseType="lpstr">
      <vt:lpstr>Arial</vt:lpstr>
      <vt:lpstr>Calibri</vt:lpstr>
      <vt:lpstr>Gill Sans MT</vt:lpstr>
      <vt:lpstr>Wingdings 2</vt:lpstr>
      <vt:lpstr>Dividend</vt:lpstr>
      <vt:lpstr>Assessment of the Yellowfin sole stock in the bering  sea and aleutian  islands</vt:lpstr>
      <vt:lpstr>Responses to SSC and Plan Team Comments Specific to this Assessment</vt:lpstr>
      <vt:lpstr>Responses to SSC and Plan Team Comments Specific to this Assessment</vt:lpstr>
      <vt:lpstr>Responses to SSC and Plan Team Comments Specific to this Assessment</vt:lpstr>
      <vt:lpstr>Responses to SSC and Plan Team Comments Specific to this Assessment</vt:lpstr>
      <vt:lpstr>Responses to SSC and Plan Team Comments Specific to this Assessment</vt:lpstr>
      <vt:lpstr>Responses to SSC and Plan Team Comments Specific to this Assessment</vt:lpstr>
      <vt:lpstr>PowerPoint Presentation</vt:lpstr>
      <vt:lpstr>Distribution of wintering, spawning, and feeding areas for YFS in the Bering Sea</vt:lpstr>
      <vt:lpstr>Yellowfin sole early life history</vt:lpstr>
      <vt:lpstr>Yfs settlement timing may reduce susceptibility to temperature</vt:lpstr>
      <vt:lpstr>Yellowfin Sole length-at-age anomalies, for 5-year olds, and bottom temp. anomalies</vt:lpstr>
      <vt:lpstr>Distribution of yfs in the e. and N. Bering Sea based on surveys in 2010, 2017, 2019, and 2021</vt:lpstr>
      <vt:lpstr>Average catch per unit effort (CPUE) of YFS in Norton Sound, ADF&amp;G survey 1976 - 2021.</vt:lpstr>
      <vt:lpstr>PowerPoint Presentation</vt:lpstr>
      <vt:lpstr>Mean weight at age (g) for Yellowfin Sole Age-8 females and males from the EBS survey</vt:lpstr>
      <vt:lpstr>Mean length at age (cm) for Yellowfin Sole Age-8 females and males from the EBS survey</vt:lpstr>
      <vt:lpstr>CPUE appears to be correlated with EBS survey cold pool index</vt:lpstr>
      <vt:lpstr>How are Yellowfin Sole sensitive to temperature?</vt:lpstr>
      <vt:lpstr>How does the model incorporate temperature?</vt:lpstr>
      <vt:lpstr>How could the model incorporate more information on temperature?</vt:lpstr>
      <vt:lpstr>PowerPoint Presentation</vt:lpstr>
      <vt:lpstr>Yellowfin Sole annual total catch (1,000 t) in the Eastern Bering Sea from 1954-2021</vt:lpstr>
      <vt:lpstr>Yellowfin Sole annual cumulative catch by month and year (non CDQ) 2003-October 1, 2021</vt:lpstr>
      <vt:lpstr>Yellowfin Sole catch proportion by area in which catch through October, 2021 was &gt;100 t</vt:lpstr>
      <vt:lpstr>Areas of primary YFS catch</vt:lpstr>
      <vt:lpstr>Size composition of the Yellowfin Sole catch in 2021 in highest AREAS of yfs catch</vt:lpstr>
      <vt:lpstr>Catch of Yellowfin Sole in the BSAI in 2021 by month (through October)</vt:lpstr>
      <vt:lpstr>PowerPoint Presentation</vt:lpstr>
      <vt:lpstr>Catch per unit effort based on Yellowfin Sole fishery data, 1996-2021 through Oct 31</vt:lpstr>
      <vt:lpstr>EBS trawl survey biomass point estimates and 95% confidence intervals for YFS, 1982-2021</vt:lpstr>
      <vt:lpstr>Average catch per unit effort on NMFS eastern Bering Sea surveys, 1982-2021</vt:lpstr>
      <vt:lpstr>Bottom temperature anomalies from the NMFS survey, 1982-2021.</vt:lpstr>
      <vt:lpstr>PowerPoint Presentation</vt:lpstr>
      <vt:lpstr>Age frequency of females from the Yellowfin Sole fishery, 1975 - 2020.</vt:lpstr>
      <vt:lpstr>Age frequency of males from the Yellowfin Sole fishery, 1975 - 2020.</vt:lpstr>
      <vt:lpstr>Age frequency of female Yellowfin Sole females from surveys, 1977-2020.</vt:lpstr>
      <vt:lpstr>Age frequency of Male Yellowfin Sole from surveys, 1977-2020.</vt:lpstr>
      <vt:lpstr>Models used in this assessment:</vt:lpstr>
      <vt:lpstr>Mean weight at age (g) for Yellowfin Sole from the EBS survey, 1954-2019 Model 18.2 (2020)</vt:lpstr>
      <vt:lpstr>For 2021, weight at age from the entire time series were evaluated as follows. </vt:lpstr>
      <vt:lpstr>For 2021, weight at age from the entire time series were evaluated as follows. </vt:lpstr>
      <vt:lpstr>For 2021, weight at age from the entire time series were evaluated as follows. </vt:lpstr>
      <vt:lpstr>PowerPoint Presentation</vt:lpstr>
      <vt:lpstr>Mean weight at age (g) for Yellowfin Sole from the EBS survey, 1954-2019 Model 18.2 (2021)</vt:lpstr>
      <vt:lpstr>Mean weight at age (g) for Yellowfin Sole from the EBS survey, 1954-2019 Model 18.2 (2021)</vt:lpstr>
      <vt:lpstr>Estimate of survey selectivity for males and females</vt:lpstr>
      <vt:lpstr>PowerPoint Presentation</vt:lpstr>
      <vt:lpstr>Survey catchability for Model 18.2 (2020) and 18.2 (2021), 1982-2021.</vt:lpstr>
      <vt:lpstr>Model estimates of the proportion of female Yellowfin Sole in the population, 1982-2021</vt:lpstr>
      <vt:lpstr>Model 18.2 fit to the time-series of survey age composition, by sex, 1979-2021</vt:lpstr>
      <vt:lpstr>Model 18.2 fit to the time-series of fishery age composition, by sex, 1975-2021</vt:lpstr>
      <vt:lpstr>Model 18.2 fit to NMFS eastern Bering Sea survey biomass estimates, from 1982-2021</vt:lpstr>
      <vt:lpstr>Model 18.2a fit to NMFS eastern Bering Sea survey biomass estimates, from 1982-2021</vt:lpstr>
      <vt:lpstr>Model 18.2b fit to NMFS eastern Bering Sea survey biomass estimates, from 1982-2021</vt:lpstr>
      <vt:lpstr>Empirical estimates of weight (g) at age, based on fishery data 1954-2021 used in 2021</vt:lpstr>
      <vt:lpstr>PowerPoint Presentation</vt:lpstr>
      <vt:lpstr>Last year’s Model 18.2 ricker stock recruitment relationship</vt:lpstr>
      <vt:lpstr>Current year Model 18.2 ricker stock recruitment relationship</vt:lpstr>
      <vt:lpstr>Recruitment fit with all years of data (for comparison)</vt:lpstr>
      <vt:lpstr>MCMC posterior distributions from Model 18.2</vt:lpstr>
      <vt:lpstr>MCMC posterior distributions from 2020</vt:lpstr>
      <vt:lpstr>Total (age 2+) Biomass for YFS based on Models 18.2 (2020), 18.2, 18.2a, and 18.2b, 1954-2021.</vt:lpstr>
      <vt:lpstr>Spawning Biomass for YFS based on Models 18.2 (2020), 18.2, 18.2a, and 18.2b, 1954-2021.</vt:lpstr>
      <vt:lpstr>Total number of YFS based on Models 18.2 (2020), 18.2, 18.2a, and 18.2b, 1954-2021.</vt:lpstr>
      <vt:lpstr>Model estimates of total (age 2+) and female spawning biomass with 95% CI’s, 1954-2021</vt:lpstr>
      <vt:lpstr>Projected female spawning biomass for 2021-2034 fishing at the 5-year (2016-2020) avg f</vt:lpstr>
      <vt:lpstr>Year-class strength of age 5 Yellowfin Sole estimated by Model 18.2</vt:lpstr>
      <vt:lpstr>Retrospective plot of female spawning biomass for Model 18.2 </vt:lpstr>
      <vt:lpstr>Relative differences spawning biomass between the 2021 model and retrospectives</vt:lpstr>
      <vt:lpstr>Fishing mortality rate and FSB 1975-2021 compared to the F35% and F40% control rules</vt:lpstr>
      <vt:lpstr>Tier 1a reference points for yellowfin sole</vt:lpstr>
      <vt:lpstr>Tier 3a reference points for yellowfin sole</vt:lpstr>
      <vt:lpstr>Likelihood values comparing model 18.2 (design based) and 18.2a (VAST estimate)</vt:lpstr>
      <vt:lpstr>PowerPoint Presentation</vt:lpstr>
      <vt:lpstr>data</vt:lpstr>
      <vt:lpstr>Distributional assumptions</vt:lpstr>
      <vt:lpstr>Risk table – assessment related concerns</vt:lpstr>
      <vt:lpstr>Risk table – population dynamics considerations</vt:lpstr>
      <vt:lpstr>Risk table - Environmental/ecosystem considerations</vt:lpstr>
      <vt:lpstr>Risk table – Fishery performance considerations</vt:lpstr>
      <vt:lpstr>Risk table</vt:lpstr>
      <vt:lpstr>PowerPoint Presentation</vt:lpstr>
      <vt:lpstr>CPUE with EBS survey bottom temperature anomalies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LaBelle</dc:creator>
  <cp:lastModifiedBy>Sara Cleaver</cp:lastModifiedBy>
  <cp:revision>60</cp:revision>
  <dcterms:created xsi:type="dcterms:W3CDTF">2020-09-17T00:42:38Z</dcterms:created>
  <dcterms:modified xsi:type="dcterms:W3CDTF">2021-11-17T05:02:40Z</dcterms:modified>
</cp:coreProperties>
</file>