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Lst>
  <p:notesMasterIdLst>
    <p:notesMasterId r:id="rId17"/>
  </p:notesMasterIdLst>
  <p:sldIdLst>
    <p:sldId id="260" r:id="rId2"/>
    <p:sldId id="269" r:id="rId3"/>
    <p:sldId id="278" r:id="rId4"/>
    <p:sldId id="275" r:id="rId5"/>
    <p:sldId id="289" r:id="rId6"/>
    <p:sldId id="279" r:id="rId7"/>
    <p:sldId id="280" r:id="rId8"/>
    <p:sldId id="281" r:id="rId9"/>
    <p:sldId id="282" r:id="rId10"/>
    <p:sldId id="283" r:id="rId11"/>
    <p:sldId id="284" r:id="rId12"/>
    <p:sldId id="285" r:id="rId13"/>
    <p:sldId id="286" r:id="rId14"/>
    <p:sldId id="288" r:id="rId15"/>
    <p:sldId id="29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1" d="100"/>
          <a:sy n="81" d="100"/>
        </p:scale>
        <p:origin x="686"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00B49-6513-467C-A7E7-530B07C77D98}" type="datetimeFigureOut">
              <a:rPr lang="en-US" smtClean="0"/>
              <a:t>3/24/2021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5BA21-56C6-4AB7-83CC-2F1385E1A7B5}" type="slidenum">
              <a:rPr lang="en-US" smtClean="0"/>
              <a:t>‹#›</a:t>
            </a:fld>
            <a:endParaRPr lang="en-US"/>
          </a:p>
        </p:txBody>
      </p:sp>
    </p:spTree>
    <p:extLst>
      <p:ext uri="{BB962C8B-B14F-4D97-AF65-F5344CB8AC3E}">
        <p14:creationId xmlns:p14="http://schemas.microsoft.com/office/powerpoint/2010/main" val="193866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6F73BB-3B44-4D96-968A-B4BF25D0EF58}" type="datetime9">
              <a:rPr lang="en-US" smtClean="0"/>
              <a:t>3/24/2021 7:05:52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60462B74-C9F4-401F-B8E1-FBD4792E56FA}"/>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283987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0A67E-12D6-45C7-87B8-00426FCA6F49}" type="datetime9">
              <a:rPr lang="en-US" smtClean="0"/>
              <a:t>3/24/2021 7:05:52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BC280C83-0990-4DBA-9150-E5E4C5A3D4E5}"/>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Rectangle 8">
            <a:extLst>
              <a:ext uri="{FF2B5EF4-FFF2-40B4-BE49-F238E27FC236}">
                <a16:creationId xmlns:a16="http://schemas.microsoft.com/office/drawing/2014/main" id="{51DB7A51-2938-4A7B-A5C7-3F00ABC704F2}"/>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4B96872D-199B-4969-8936-9714E4BE6D9F}"/>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4737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0008BDB1-8207-438C-B05F-73622B91E51A}" type="datetime9">
              <a:rPr lang="en-US" smtClean="0"/>
              <a:t>3/24/2021 7:05:52 PM</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D354B163-6C4F-45DB-A034-51A5B30DD427}"/>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49218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9F67B5E-2315-4740-ACC4-5F0FD51292D4}" type="datetime9">
              <a:rPr lang="en-US" smtClean="0"/>
              <a:t>3/24/2021 7:05:52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9" name="Picture Placeholder 9">
            <a:extLst>
              <a:ext uri="{FF2B5EF4-FFF2-40B4-BE49-F238E27FC236}">
                <a16:creationId xmlns:a16="http://schemas.microsoft.com/office/drawing/2014/main" id="{60ECD88C-B2CE-4747-BF15-020C37E38D42}"/>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Picture Placeholder 9">
            <a:extLst>
              <a:ext uri="{FF2B5EF4-FFF2-40B4-BE49-F238E27FC236}">
                <a16:creationId xmlns:a16="http://schemas.microsoft.com/office/drawing/2014/main" id="{4745BCAC-898A-4739-BD0E-5F07CEE60A79}"/>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14002A-CF14-41E0-9D3A-B227D22D5DC1}" type="datetime9">
              <a:rPr lang="en-US" smtClean="0"/>
              <a:t>3/24/2021 7:05:52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9" name="Picture Placeholder 9">
            <a:extLst>
              <a:ext uri="{FF2B5EF4-FFF2-40B4-BE49-F238E27FC236}">
                <a16:creationId xmlns:a16="http://schemas.microsoft.com/office/drawing/2014/main" id="{6E537A51-93E5-4A33-A30C-A1ABDBE1842D}"/>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Picture Placeholder 9">
            <a:extLst>
              <a:ext uri="{FF2B5EF4-FFF2-40B4-BE49-F238E27FC236}">
                <a16:creationId xmlns:a16="http://schemas.microsoft.com/office/drawing/2014/main" id="{86C967C7-6CE4-46B2-804B-B59D271138B7}"/>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
        <p:nvSpPr>
          <p:cNvPr id="11" name="Rectangle 10">
            <a:extLst>
              <a:ext uri="{FF2B5EF4-FFF2-40B4-BE49-F238E27FC236}">
                <a16:creationId xmlns:a16="http://schemas.microsoft.com/office/drawing/2014/main" id="{D1D1FA29-4768-4E60-A6D7-D432703E8E04}"/>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0ECD76F-89E0-4FB1-A1F5-F9C9E494EAF3}"/>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615A1-9E26-4EA6-9D8B-B4D818EA55AD}" type="datetime9">
              <a:rPr lang="en-US" smtClean="0"/>
              <a:t>3/24/2021 7:05:52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Picture Placeholder 9">
            <a:extLst>
              <a:ext uri="{FF2B5EF4-FFF2-40B4-BE49-F238E27FC236}">
                <a16:creationId xmlns:a16="http://schemas.microsoft.com/office/drawing/2014/main" id="{0D165EC4-2C00-48CD-B2A1-12555C9EA0ED}"/>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6" name="Picture Placeholder 9">
            <a:extLst>
              <a:ext uri="{FF2B5EF4-FFF2-40B4-BE49-F238E27FC236}">
                <a16:creationId xmlns:a16="http://schemas.microsoft.com/office/drawing/2014/main" id="{BCE72FD7-7235-43F1-835C-35F26640CB3C}"/>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6959D04-DB06-449D-88EF-22FDF65F61A3}" type="datetime9">
              <a:rPr lang="en-US" smtClean="0"/>
              <a:t>3/24/2021 7:05:52 PM</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10" name="Picture Placeholder 9">
            <a:extLst>
              <a:ext uri="{FF2B5EF4-FFF2-40B4-BE49-F238E27FC236}">
                <a16:creationId xmlns:a16="http://schemas.microsoft.com/office/drawing/2014/main" id="{FA4FFB8C-88C5-469B-BBE5-2F9578EB3B2E}"/>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1" name="Picture Placeholder 9">
            <a:extLst>
              <a:ext uri="{FF2B5EF4-FFF2-40B4-BE49-F238E27FC236}">
                <a16:creationId xmlns:a16="http://schemas.microsoft.com/office/drawing/2014/main" id="{0B06A6D8-59B6-48EF-97A3-580C263862AD}"/>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D3C40E4-7B10-490B-A735-DEBF7B8C22B1}" type="datetime9">
              <a:rPr lang="en-US" smtClean="0"/>
              <a:t>3/24/2021 7:05:52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Picture Placeholder 9">
            <a:extLst>
              <a:ext uri="{FF2B5EF4-FFF2-40B4-BE49-F238E27FC236}">
                <a16:creationId xmlns:a16="http://schemas.microsoft.com/office/drawing/2014/main" id="{27769484-71D0-4024-B237-583943195596}"/>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Picture Placeholder 9">
            <a:extLst>
              <a:ext uri="{FF2B5EF4-FFF2-40B4-BE49-F238E27FC236}">
                <a16:creationId xmlns:a16="http://schemas.microsoft.com/office/drawing/2014/main" id="{5C9C32F3-1DF0-4FA3-BD8A-B66513D842BD}"/>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81192" y="1523259"/>
            <a:ext cx="7989752" cy="4335538"/>
          </a:xfrm>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8B77E-0D65-4F0D-A448-22274F2EF76F}" type="datetime9">
              <a:rPr lang="en-US" smtClean="0"/>
              <a:t>3/24/2021 7:05:52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Picture Placeholder 9">
            <a:extLst>
              <a:ext uri="{FF2B5EF4-FFF2-40B4-BE49-F238E27FC236}">
                <a16:creationId xmlns:a16="http://schemas.microsoft.com/office/drawing/2014/main" id="{982CC4F0-86ED-48D1-9558-7307A0C81BD5}"/>
              </a:ext>
            </a:extLst>
          </p:cNvPr>
          <p:cNvSpPr>
            <a:spLocks noGrp="1"/>
          </p:cNvSpPr>
          <p:nvPr>
            <p:ph type="pic" sz="quarter" idx="13" hasCustomPrompt="1"/>
          </p:nvPr>
        </p:nvSpPr>
        <p:spPr>
          <a:xfrm>
            <a:off x="251175" y="5681499"/>
            <a:ext cx="770467"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1" name="Picture Placeholder 9">
            <a:extLst>
              <a:ext uri="{FF2B5EF4-FFF2-40B4-BE49-F238E27FC236}">
                <a16:creationId xmlns:a16="http://schemas.microsoft.com/office/drawing/2014/main" id="{8E3E1CD5-CFCA-42EE-9113-0B154D972C8A}"/>
              </a:ext>
            </a:extLst>
          </p:cNvPr>
          <p:cNvSpPr>
            <a:spLocks noGrp="1"/>
          </p:cNvSpPr>
          <p:nvPr>
            <p:ph type="pic" sz="quarter" idx="14" hasCustomPrompt="1"/>
          </p:nvPr>
        </p:nvSpPr>
        <p:spPr>
          <a:xfrm>
            <a:off x="8124340"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
        <p:nvSpPr>
          <p:cNvPr id="12" name="Rectangle 11">
            <a:extLst>
              <a:ext uri="{FF2B5EF4-FFF2-40B4-BE49-F238E27FC236}">
                <a16:creationId xmlns:a16="http://schemas.microsoft.com/office/drawing/2014/main" id="{66E8F43A-E827-4977-A0E1-A59D07237096}"/>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94554E60-40A6-46E8-BD15-27BDC40B01C5}"/>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13B61589-5FEA-4BD5-9E88-03FA9D5565E5}" type="datetime9">
              <a:rPr lang="en-US" smtClean="0"/>
              <a:t>3/24/2021 7:05:52 PM</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8" name="Picture Placeholder 9">
            <a:extLst>
              <a:ext uri="{FF2B5EF4-FFF2-40B4-BE49-F238E27FC236}">
                <a16:creationId xmlns:a16="http://schemas.microsoft.com/office/drawing/2014/main" id="{B48ED5C0-EC13-437C-B526-EF7919E97CE6}"/>
              </a:ext>
            </a:extLst>
          </p:cNvPr>
          <p:cNvSpPr>
            <a:spLocks noGrp="1"/>
          </p:cNvSpPr>
          <p:nvPr>
            <p:ph type="pic" sz="quarter" idx="13" hasCustomPrompt="1"/>
          </p:nvPr>
        </p:nvSpPr>
        <p:spPr>
          <a:xfrm>
            <a:off x="251176" y="5681499"/>
            <a:ext cx="760300"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9" name="Picture Placeholder 9">
            <a:extLst>
              <a:ext uri="{FF2B5EF4-FFF2-40B4-BE49-F238E27FC236}">
                <a16:creationId xmlns:a16="http://schemas.microsoft.com/office/drawing/2014/main" id="{91A95823-A39A-4BD7-9037-1A11F0730446}"/>
              </a:ext>
            </a:extLst>
          </p:cNvPr>
          <p:cNvSpPr>
            <a:spLocks noGrp="1"/>
          </p:cNvSpPr>
          <p:nvPr>
            <p:ph type="pic" sz="quarter" idx="14" hasCustomPrompt="1"/>
          </p:nvPr>
        </p:nvSpPr>
        <p:spPr>
          <a:xfrm>
            <a:off x="6152928" y="5900198"/>
            <a:ext cx="378152" cy="511293"/>
          </a:xfrm>
        </p:spPr>
        <p:txBody>
          <a:bodyPr>
            <a:noAutofit/>
          </a:bodyPr>
          <a:lstStyle>
            <a:lvl1pPr marL="0" indent="0">
              <a:buNone/>
              <a:defRPr sz="788">
                <a:solidFill>
                  <a:schemeClr val="bg1">
                    <a:lumMod val="50000"/>
                  </a:schemeClr>
                </a:solidFill>
              </a:defRPr>
            </a:lvl1pPr>
          </a:lstStyle>
          <a:p>
            <a:r>
              <a:rPr lang="en-US" dirty="0"/>
              <a:t>Click to add logo</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5490-9420-4A97-866F-509CC0AF509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E6A7E8-3364-4C2E-9609-EA0EFABF3D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476D2-1EA2-4B6E-B73D-6A39709E86D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366CA-0642-4A87-832A-F87D2D065C9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ACA0F-53C2-49BF-9E25-C0B011AC70D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3CBFA-3E47-4028-B6B8-78B48E292678}"/>
              </a:ext>
            </a:extLst>
          </p:cNvPr>
          <p:cNvSpPr>
            <a:spLocks noGrp="1"/>
          </p:cNvSpPr>
          <p:nvPr>
            <p:ph type="dt" sz="half" idx="10"/>
          </p:nvPr>
        </p:nvSpPr>
        <p:spPr/>
        <p:txBody>
          <a:bodyPr/>
          <a:lstStyle/>
          <a:p>
            <a:fld id="{306210C7-8DB9-45E8-A759-72C7BC538A66}" type="datetimeFigureOut">
              <a:rPr lang="en-US" smtClean="0"/>
              <a:t>3/24/2021</a:t>
            </a:fld>
            <a:endParaRPr lang="en-US"/>
          </a:p>
        </p:txBody>
      </p:sp>
      <p:sp>
        <p:nvSpPr>
          <p:cNvPr id="8" name="Footer Placeholder 7">
            <a:extLst>
              <a:ext uri="{FF2B5EF4-FFF2-40B4-BE49-F238E27FC236}">
                <a16:creationId xmlns:a16="http://schemas.microsoft.com/office/drawing/2014/main" id="{534CC58C-D67E-4000-A4B1-60B4A3418A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DAFD61-6AE1-4CEA-A83B-0A3D7DF53A38}"/>
              </a:ext>
            </a:extLst>
          </p:cNvPr>
          <p:cNvSpPr>
            <a:spLocks noGrp="1"/>
          </p:cNvSpPr>
          <p:nvPr>
            <p:ph type="sldNum" sz="quarter" idx="12"/>
          </p:nvPr>
        </p:nvSpPr>
        <p:spPr/>
        <p:txBody>
          <a:bodyPr/>
          <a:lstStyle/>
          <a:p>
            <a:fld id="{B6F384D6-4B48-41C3-9C5F-C8D7A6694E98}" type="slidenum">
              <a:rPr lang="en-US" smtClean="0"/>
              <a:t>‹#›</a:t>
            </a:fld>
            <a:endParaRPr lang="en-US"/>
          </a:p>
        </p:txBody>
      </p:sp>
    </p:spTree>
    <p:extLst>
      <p:ext uri="{BB962C8B-B14F-4D97-AF65-F5344CB8AC3E}">
        <p14:creationId xmlns:p14="http://schemas.microsoft.com/office/powerpoint/2010/main" val="320560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81192" y="1616271"/>
            <a:ext cx="7989752" cy="4335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5FBE3-22A5-44C1-BECD-AED1140F9AC9}" type="datetime9">
              <a:rPr lang="en-US" smtClean="0"/>
              <a:t>3/24/2021 7:05:52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A5A75BB0-413D-4F15-A1A8-96425951F208}"/>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90354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565058"/>
            <a:ext cx="8238707" cy="8357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CEBB57C-3EE2-49B6-A8B0-CDF72F807241}" type="datetime9">
              <a:rPr lang="en-US" smtClean="0"/>
              <a:t>3/24/2021 7:05:52 PM</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9" name="Picture Placeholder 9">
            <a:extLst>
              <a:ext uri="{FF2B5EF4-FFF2-40B4-BE49-F238E27FC236}">
                <a16:creationId xmlns:a16="http://schemas.microsoft.com/office/drawing/2014/main" id="{18C50BD2-D693-4B76-839B-C2E20D3C1DA3}"/>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26747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2" y="1523260"/>
            <a:ext cx="3899527" cy="433779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1523259"/>
            <a:ext cx="3907662" cy="43377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BA3CF2-27F6-4367-9190-5CBAA7D66632}" type="datetime9">
              <a:rPr lang="en-US" smtClean="0"/>
              <a:t>3/24/2021 7:05:52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Picture Placeholder 9">
            <a:extLst>
              <a:ext uri="{FF2B5EF4-FFF2-40B4-BE49-F238E27FC236}">
                <a16:creationId xmlns:a16="http://schemas.microsoft.com/office/drawing/2014/main" id="{16ABAE74-18AB-4788-A9D2-A68293AFDA64}"/>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Rectangle 9">
            <a:extLst>
              <a:ext uri="{FF2B5EF4-FFF2-40B4-BE49-F238E27FC236}">
                <a16:creationId xmlns:a16="http://schemas.microsoft.com/office/drawing/2014/main" id="{2FD1BBA3-9CE9-49A9-85F2-D4CC59C4D783}"/>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Title 1">
            <a:extLst>
              <a:ext uri="{FF2B5EF4-FFF2-40B4-BE49-F238E27FC236}">
                <a16:creationId xmlns:a16="http://schemas.microsoft.com/office/drawing/2014/main" id="{EF83AA0A-6A4C-496D-8AAE-B2357AD9E370}"/>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7250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1539745"/>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2" y="2220243"/>
            <a:ext cx="3899527" cy="364080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8" y="1539745"/>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220243"/>
            <a:ext cx="3907662" cy="364080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22A5740-FE4F-4AFC-8F73-3AEAA9BFAC1E}" type="datetime9">
              <a:rPr lang="en-US" smtClean="0"/>
              <a:t>3/24/2021 7:05:52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Picture Placeholder 9">
            <a:extLst>
              <a:ext uri="{FF2B5EF4-FFF2-40B4-BE49-F238E27FC236}">
                <a16:creationId xmlns:a16="http://schemas.microsoft.com/office/drawing/2014/main" id="{B9FF31F1-188B-434A-9752-B504C1706976}"/>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2" name="Rectangle 11">
            <a:extLst>
              <a:ext uri="{FF2B5EF4-FFF2-40B4-BE49-F238E27FC236}">
                <a16:creationId xmlns:a16="http://schemas.microsoft.com/office/drawing/2014/main" id="{84E29D9E-8ECB-48A5-9D5C-5B27EB79AB20}"/>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71345CE4-7F4F-45F5-80A4-11AF16253592}"/>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9939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C1A7E0-6034-4DF7-835A-414B0F674D3A}" type="datetime9">
              <a:rPr lang="en-US" smtClean="0"/>
              <a:t>3/24/2021 7:05:52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Picture Placeholder 9">
            <a:extLst>
              <a:ext uri="{FF2B5EF4-FFF2-40B4-BE49-F238E27FC236}">
                <a16:creationId xmlns:a16="http://schemas.microsoft.com/office/drawing/2014/main" id="{78F32D63-4028-48AE-9C6D-CFE0636D8924}"/>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8" name="Rectangle 7">
            <a:extLst>
              <a:ext uri="{FF2B5EF4-FFF2-40B4-BE49-F238E27FC236}">
                <a16:creationId xmlns:a16="http://schemas.microsoft.com/office/drawing/2014/main" id="{16A5B7A0-A98C-4DF5-B8D3-01AD938FA37E}"/>
              </a:ext>
            </a:extLst>
          </p:cNvPr>
          <p:cNvSpPr>
            <a:spLocks noChangeAspect="1"/>
          </p:cNvSpPr>
          <p:nvPr userDrawn="1"/>
        </p:nvSpPr>
        <p:spPr>
          <a:xfrm>
            <a:off x="448093" y="599725"/>
            <a:ext cx="8243624"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18FDDBEB-657F-41D9-AAD9-C0B4F145F0FE}"/>
              </a:ext>
            </a:extLst>
          </p:cNvPr>
          <p:cNvSpPr>
            <a:spLocks noGrp="1"/>
          </p:cNvSpPr>
          <p:nvPr>
            <p:ph type="title"/>
          </p:nvPr>
        </p:nvSpPr>
        <p:spPr>
          <a:xfrm>
            <a:off x="581192" y="687474"/>
            <a:ext cx="7579582"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4472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434B1-BBF9-4789-A914-6677BD0FF7ED}" type="datetime9">
              <a:rPr lang="en-US" smtClean="0"/>
              <a:t>3/24/2021 7:05:52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Picture Placeholder 9">
            <a:extLst>
              <a:ext uri="{FF2B5EF4-FFF2-40B4-BE49-F238E27FC236}">
                <a16:creationId xmlns:a16="http://schemas.microsoft.com/office/drawing/2014/main" id="{B8CD5EE8-7E5B-4ED2-AAFF-162524991B80}"/>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61933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B1AC1B4-70C1-45A7-ACCE-EF91F48BB3DE}" type="datetime9">
              <a:rPr lang="en-US" smtClean="0"/>
              <a:t>3/24/2021 7:05:52 PM</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10" name="Picture Placeholder 9">
            <a:extLst>
              <a:ext uri="{FF2B5EF4-FFF2-40B4-BE49-F238E27FC236}">
                <a16:creationId xmlns:a16="http://schemas.microsoft.com/office/drawing/2014/main" id="{31FAC6BA-7464-4C75-A91B-CE998EA13979}"/>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251331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70B4F-5E80-4779-AB4E-5A81A3C3F447}" type="datetime9">
              <a:rPr lang="en-US" smtClean="0"/>
              <a:t>3/24/2021 7:05:52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9">
            <a:extLst>
              <a:ext uri="{FF2B5EF4-FFF2-40B4-BE49-F238E27FC236}">
                <a16:creationId xmlns:a16="http://schemas.microsoft.com/office/drawing/2014/main" id="{C9B07230-655A-460D-B205-2888BE05A863}"/>
              </a:ext>
            </a:extLst>
          </p:cNvPr>
          <p:cNvSpPr>
            <a:spLocks noGrp="1"/>
          </p:cNvSpPr>
          <p:nvPr>
            <p:ph type="pic" sz="quarter" idx="13" hasCustomPrompt="1"/>
          </p:nvPr>
        </p:nvSpPr>
        <p:spPr>
          <a:xfrm>
            <a:off x="251175" y="5681499"/>
            <a:ext cx="76232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416251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fld id="{F8CEE78F-E66B-4407-8E81-BBF2C1FACCE0}" type="datetime9">
              <a:rPr lang="en-US" smtClean="0"/>
              <a:t>3/24/2021 7:05:52 PM</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25C9CD78-5C7C-4729-969B-090320421C67}"/>
              </a:ext>
            </a:extLst>
          </p:cNvPr>
          <p:cNvPicPr>
            <a:picLocks noChangeAspect="1"/>
          </p:cNvPicPr>
          <p:nvPr userDrawn="1"/>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03598" y="5960313"/>
            <a:ext cx="346365" cy="348117"/>
          </a:xfrm>
          <a:prstGeom prst="rect">
            <a:avLst/>
          </a:prstGeom>
        </p:spPr>
      </p:pic>
    </p:spTree>
    <p:extLst>
      <p:ext uri="{BB962C8B-B14F-4D97-AF65-F5344CB8AC3E}">
        <p14:creationId xmlns:p14="http://schemas.microsoft.com/office/powerpoint/2010/main" val="77420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 id="2147483654" r:id="rId13"/>
    <p:sldLayoutId id="2147483655" r:id="rId14"/>
    <p:sldLayoutId id="2147483656" r:id="rId15"/>
    <p:sldLayoutId id="2147483657" r:id="rId16"/>
    <p:sldLayoutId id="2147483658" r:id="rId17"/>
    <p:sldLayoutId id="2147483659" r:id="rId18"/>
    <p:sldLayoutId id="2147483672"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C5C-F7DD-4A71-9EF6-3848156372FE}"/>
              </a:ext>
            </a:extLst>
          </p:cNvPr>
          <p:cNvSpPr>
            <a:spLocks noGrp="1"/>
          </p:cNvSpPr>
          <p:nvPr>
            <p:ph type="ctrTitle"/>
          </p:nvPr>
        </p:nvSpPr>
        <p:spPr/>
        <p:txBody>
          <a:bodyPr anchor="t" anchorCtr="0"/>
          <a:lstStyle/>
          <a:p>
            <a:r>
              <a:rPr lang="en-US" dirty="0"/>
              <a:t>IFQ Access opportunities</a:t>
            </a:r>
            <a:br>
              <a:rPr lang="en-US" dirty="0"/>
            </a:br>
            <a:r>
              <a:rPr lang="en-US" sz="2400" dirty="0"/>
              <a:t>Expanded Discussion Paper</a:t>
            </a:r>
          </a:p>
        </p:txBody>
      </p:sp>
      <p:sp>
        <p:nvSpPr>
          <p:cNvPr id="3" name="Subtitle 2">
            <a:extLst>
              <a:ext uri="{FF2B5EF4-FFF2-40B4-BE49-F238E27FC236}">
                <a16:creationId xmlns:a16="http://schemas.microsoft.com/office/drawing/2014/main" id="{04B1154E-7A69-49EA-A13E-915E0B1A3A7C}"/>
              </a:ext>
            </a:extLst>
          </p:cNvPr>
          <p:cNvSpPr>
            <a:spLocks noGrp="1"/>
          </p:cNvSpPr>
          <p:nvPr>
            <p:ph type="subTitle" idx="1"/>
          </p:nvPr>
        </p:nvSpPr>
        <p:spPr/>
        <p:txBody>
          <a:bodyPr>
            <a:normAutofit fontScale="92500" lnSpcReduction="20000"/>
          </a:bodyPr>
          <a:lstStyle/>
          <a:p>
            <a:r>
              <a:rPr lang="en-US" dirty="0"/>
              <a:t>Anna henry</a:t>
            </a:r>
          </a:p>
          <a:p>
            <a:r>
              <a:rPr lang="en-US" dirty="0"/>
              <a:t>IFQ Committee March 25, 2021</a:t>
            </a:r>
          </a:p>
        </p:txBody>
      </p:sp>
      <p:sp>
        <p:nvSpPr>
          <p:cNvPr id="4" name="Picture Placeholder 3">
            <a:extLst>
              <a:ext uri="{FF2B5EF4-FFF2-40B4-BE49-F238E27FC236}">
                <a16:creationId xmlns:a16="http://schemas.microsoft.com/office/drawing/2014/main" id="{3DDCAA95-BB4E-4F31-8204-829DC5D78E0E}"/>
              </a:ext>
            </a:extLst>
          </p:cNvPr>
          <p:cNvSpPr>
            <a:spLocks noGrp="1"/>
          </p:cNvSpPr>
          <p:nvPr>
            <p:ph type="pic" sz="quarter" idx="13"/>
          </p:nvPr>
        </p:nvSpPr>
        <p:spPr/>
      </p:sp>
      <p:pic>
        <p:nvPicPr>
          <p:cNvPr id="5" name="Picture 4">
            <a:extLst>
              <a:ext uri="{FF2B5EF4-FFF2-40B4-BE49-F238E27FC236}">
                <a16:creationId xmlns:a16="http://schemas.microsoft.com/office/drawing/2014/main" id="{684DFB2E-1767-4FBF-9891-C31940A8A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256" y="1436863"/>
            <a:ext cx="3214688" cy="2707481"/>
          </a:xfrm>
          <a:prstGeom prst="rect">
            <a:avLst/>
          </a:prstGeom>
        </p:spPr>
      </p:pic>
    </p:spTree>
    <p:extLst>
      <p:ext uri="{BB962C8B-B14F-4D97-AF65-F5344CB8AC3E}">
        <p14:creationId xmlns:p14="http://schemas.microsoft.com/office/powerpoint/2010/main" val="338815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3830D-C0E5-4599-94E2-4D01D9AEFF17}"/>
              </a:ext>
            </a:extLst>
          </p:cNvPr>
          <p:cNvSpPr>
            <a:spLocks noGrp="1"/>
          </p:cNvSpPr>
          <p:nvPr>
            <p:ph type="body" idx="1"/>
          </p:nvPr>
        </p:nvSpPr>
        <p:spPr/>
        <p:txBody>
          <a:bodyPr/>
          <a:lstStyle/>
          <a:p>
            <a:r>
              <a:rPr lang="en-US" dirty="0"/>
              <a:t>Transfer deduction</a:t>
            </a:r>
          </a:p>
        </p:txBody>
      </p:sp>
      <p:sp>
        <p:nvSpPr>
          <p:cNvPr id="3" name="Content Placeholder 2">
            <a:extLst>
              <a:ext uri="{FF2B5EF4-FFF2-40B4-BE49-F238E27FC236}">
                <a16:creationId xmlns:a16="http://schemas.microsoft.com/office/drawing/2014/main" id="{EADFD58C-6D7F-4803-86E3-FB30D7B7A2FF}"/>
              </a:ext>
            </a:extLst>
          </p:cNvPr>
          <p:cNvSpPr>
            <a:spLocks noGrp="1"/>
          </p:cNvSpPr>
          <p:nvPr>
            <p:ph sz="half" idx="2"/>
          </p:nvPr>
        </p:nvSpPr>
        <p:spPr/>
        <p:txBody>
          <a:bodyPr/>
          <a:lstStyle/>
          <a:p>
            <a:r>
              <a:rPr lang="en-US" dirty="0"/>
              <a:t>1% or 0.5% from each QS transfer deposited in the access pool until 1% of the total 2019 QS is accumulated</a:t>
            </a:r>
          </a:p>
        </p:txBody>
      </p:sp>
      <p:sp>
        <p:nvSpPr>
          <p:cNvPr id="5" name="Content Placeholder 4">
            <a:extLst>
              <a:ext uri="{FF2B5EF4-FFF2-40B4-BE49-F238E27FC236}">
                <a16:creationId xmlns:a16="http://schemas.microsoft.com/office/drawing/2014/main" id="{4AF29026-7892-4285-B212-8959CD00ED5E}"/>
              </a:ext>
            </a:extLst>
          </p:cNvPr>
          <p:cNvSpPr>
            <a:spLocks noGrp="1"/>
          </p:cNvSpPr>
          <p:nvPr>
            <p:ph sz="quarter" idx="4"/>
          </p:nvPr>
        </p:nvSpPr>
        <p:spPr/>
        <p:txBody>
          <a:bodyPr/>
          <a:lstStyle/>
          <a:p>
            <a:r>
              <a:rPr lang="en-US" dirty="0"/>
              <a:t>Time to full accumulation</a:t>
            </a:r>
          </a:p>
          <a:p>
            <a:r>
              <a:rPr lang="en-US" dirty="0"/>
              <a:t>Transfer rates, accumulation by IFQ Area, vessel category</a:t>
            </a:r>
          </a:p>
          <a:p>
            <a:r>
              <a:rPr lang="en-US" dirty="0"/>
              <a:t>Transfer types included</a:t>
            </a:r>
          </a:p>
          <a:p>
            <a:r>
              <a:rPr lang="en-US" dirty="0"/>
              <a:t>Impacts to QS market</a:t>
            </a:r>
          </a:p>
          <a:p>
            <a:pPr lvl="1"/>
            <a:r>
              <a:rPr lang="en-US" dirty="0"/>
              <a:t>Cost imposed on transfers</a:t>
            </a:r>
          </a:p>
          <a:p>
            <a:pPr lvl="1"/>
            <a:r>
              <a:rPr lang="en-US" dirty="0"/>
              <a:t>Delay transfers</a:t>
            </a:r>
          </a:p>
          <a:p>
            <a:r>
              <a:rPr lang="en-US" dirty="0"/>
              <a:t>Management and implementation challenges</a:t>
            </a:r>
          </a:p>
          <a:p>
            <a:pPr lvl="1"/>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9A06462B-A513-44DB-9A11-A248D14A470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Picture Placeholder 6">
            <a:extLst>
              <a:ext uri="{FF2B5EF4-FFF2-40B4-BE49-F238E27FC236}">
                <a16:creationId xmlns:a16="http://schemas.microsoft.com/office/drawing/2014/main" id="{21019497-5DD8-48EA-87E9-0CCAAABF0AE5}"/>
              </a:ext>
            </a:extLst>
          </p:cNvPr>
          <p:cNvSpPr>
            <a:spLocks noGrp="1"/>
          </p:cNvSpPr>
          <p:nvPr>
            <p:ph type="pic" sz="quarter" idx="13"/>
          </p:nvPr>
        </p:nvSpPr>
        <p:spPr/>
      </p:sp>
      <p:sp>
        <p:nvSpPr>
          <p:cNvPr id="8" name="Title 7">
            <a:extLst>
              <a:ext uri="{FF2B5EF4-FFF2-40B4-BE49-F238E27FC236}">
                <a16:creationId xmlns:a16="http://schemas.microsoft.com/office/drawing/2014/main" id="{D47EB189-636A-434C-93E4-8F60C2D791AC}"/>
              </a:ext>
            </a:extLst>
          </p:cNvPr>
          <p:cNvSpPr>
            <a:spLocks noGrp="1"/>
          </p:cNvSpPr>
          <p:nvPr>
            <p:ph type="title"/>
          </p:nvPr>
        </p:nvSpPr>
        <p:spPr/>
        <p:txBody>
          <a:bodyPr/>
          <a:lstStyle/>
          <a:p>
            <a:r>
              <a:rPr lang="en-US" dirty="0"/>
              <a:t>QS source mechanism</a:t>
            </a:r>
          </a:p>
        </p:txBody>
      </p:sp>
      <p:pic>
        <p:nvPicPr>
          <p:cNvPr id="9" name="Picture 8">
            <a:extLst>
              <a:ext uri="{FF2B5EF4-FFF2-40B4-BE49-F238E27FC236}">
                <a16:creationId xmlns:a16="http://schemas.microsoft.com/office/drawing/2014/main" id="{A1423000-AC0B-48AB-8DDB-6EC95D7160D8}"/>
              </a:ext>
            </a:extLst>
          </p:cNvPr>
          <p:cNvPicPr>
            <a:picLocks noChangeAspect="1"/>
          </p:cNvPicPr>
          <p:nvPr/>
        </p:nvPicPr>
        <p:blipFill>
          <a:blip r:embed="rId2"/>
          <a:stretch>
            <a:fillRect/>
          </a:stretch>
        </p:blipFill>
        <p:spPr>
          <a:xfrm>
            <a:off x="91282" y="3484308"/>
            <a:ext cx="4572000" cy="2938366"/>
          </a:xfrm>
          <a:prstGeom prst="rect">
            <a:avLst/>
          </a:prstGeom>
        </p:spPr>
      </p:pic>
      <p:sp>
        <p:nvSpPr>
          <p:cNvPr id="13" name="Text Placeholder 12">
            <a:extLst>
              <a:ext uri="{FF2B5EF4-FFF2-40B4-BE49-F238E27FC236}">
                <a16:creationId xmlns:a16="http://schemas.microsoft.com/office/drawing/2014/main" id="{5DABBD4A-8667-4C2F-9C87-1E7A0FCB4C0D}"/>
              </a:ext>
            </a:extLst>
          </p:cNvPr>
          <p:cNvSpPr>
            <a:spLocks noGrp="1"/>
          </p:cNvSpPr>
          <p:nvPr>
            <p:ph type="body" sz="quarter" idx="3"/>
          </p:nvPr>
        </p:nvSpPr>
        <p:spPr/>
        <p:txBody>
          <a:bodyPr/>
          <a:lstStyle/>
          <a:p>
            <a:r>
              <a:rPr lang="en-US" dirty="0"/>
              <a:t>Issues to consider</a:t>
            </a:r>
          </a:p>
        </p:txBody>
      </p:sp>
    </p:spTree>
    <p:extLst>
      <p:ext uri="{BB962C8B-B14F-4D97-AF65-F5344CB8AC3E}">
        <p14:creationId xmlns:p14="http://schemas.microsoft.com/office/powerpoint/2010/main" val="390196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3830D-C0E5-4599-94E2-4D01D9AEFF17}"/>
              </a:ext>
            </a:extLst>
          </p:cNvPr>
          <p:cNvSpPr>
            <a:spLocks noGrp="1"/>
          </p:cNvSpPr>
          <p:nvPr>
            <p:ph type="body" idx="1"/>
          </p:nvPr>
        </p:nvSpPr>
        <p:spPr/>
        <p:txBody>
          <a:bodyPr/>
          <a:lstStyle/>
          <a:p>
            <a:r>
              <a:rPr lang="en-US" dirty="0"/>
              <a:t>Newly created QS units</a:t>
            </a:r>
          </a:p>
        </p:txBody>
      </p:sp>
      <p:sp>
        <p:nvSpPr>
          <p:cNvPr id="3" name="Content Placeholder 2">
            <a:extLst>
              <a:ext uri="{FF2B5EF4-FFF2-40B4-BE49-F238E27FC236}">
                <a16:creationId xmlns:a16="http://schemas.microsoft.com/office/drawing/2014/main" id="{EADFD58C-6D7F-4803-86E3-FB30D7B7A2FF}"/>
              </a:ext>
            </a:extLst>
          </p:cNvPr>
          <p:cNvSpPr>
            <a:spLocks noGrp="1"/>
          </p:cNvSpPr>
          <p:nvPr>
            <p:ph sz="half" idx="2"/>
          </p:nvPr>
        </p:nvSpPr>
        <p:spPr/>
        <p:txBody>
          <a:bodyPr/>
          <a:lstStyle/>
          <a:p>
            <a:r>
              <a:rPr lang="en-US" dirty="0"/>
              <a:t>New QS units equaling 1% of the total 2019 QS pool</a:t>
            </a:r>
          </a:p>
          <a:p>
            <a:r>
              <a:rPr lang="en-US" dirty="0"/>
              <a:t>A new share type subject to the restrictions of the access pool </a:t>
            </a:r>
          </a:p>
        </p:txBody>
      </p:sp>
      <p:sp>
        <p:nvSpPr>
          <p:cNvPr id="5" name="Content Placeholder 4">
            <a:extLst>
              <a:ext uri="{FF2B5EF4-FFF2-40B4-BE49-F238E27FC236}">
                <a16:creationId xmlns:a16="http://schemas.microsoft.com/office/drawing/2014/main" id="{4AF29026-7892-4285-B212-8959CD00ED5E}"/>
              </a:ext>
            </a:extLst>
          </p:cNvPr>
          <p:cNvSpPr>
            <a:spLocks noGrp="1"/>
          </p:cNvSpPr>
          <p:nvPr>
            <p:ph sz="quarter" idx="4"/>
          </p:nvPr>
        </p:nvSpPr>
        <p:spPr/>
        <p:txBody>
          <a:bodyPr>
            <a:normAutofit lnSpcReduction="10000"/>
          </a:bodyPr>
          <a:lstStyle/>
          <a:p>
            <a:r>
              <a:rPr lang="en-US" dirty="0"/>
              <a:t>Dilute existing QS</a:t>
            </a:r>
          </a:p>
          <a:p>
            <a:pPr lvl="1"/>
            <a:r>
              <a:rPr lang="en-US" dirty="0"/>
              <a:t>With a stable TAC each unit of QS would correspond to a smaller amount of IFQ pounds</a:t>
            </a:r>
          </a:p>
          <a:p>
            <a:r>
              <a:rPr lang="en-US" dirty="0"/>
              <a:t>Short term adverse impact to current QS holders</a:t>
            </a:r>
          </a:p>
          <a:p>
            <a:r>
              <a:rPr lang="en-US" dirty="0"/>
              <a:t>Long term value change depends on specific market dynamics </a:t>
            </a:r>
          </a:p>
          <a:p>
            <a:r>
              <a:rPr lang="en-US" dirty="0"/>
              <a:t>Utilization rates by IFQ Area</a:t>
            </a:r>
          </a:p>
          <a:p>
            <a:r>
              <a:rPr lang="en-US" dirty="0"/>
              <a:t>Simpler implementation than transfer deduction</a:t>
            </a:r>
          </a:p>
          <a:p>
            <a:endParaRPr lang="en-US" dirty="0"/>
          </a:p>
        </p:txBody>
      </p:sp>
      <p:sp>
        <p:nvSpPr>
          <p:cNvPr id="6" name="Slide Number Placeholder 5">
            <a:extLst>
              <a:ext uri="{FF2B5EF4-FFF2-40B4-BE49-F238E27FC236}">
                <a16:creationId xmlns:a16="http://schemas.microsoft.com/office/drawing/2014/main" id="{9A06462B-A513-44DB-9A11-A248D14A4701}"/>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10" name="Picture Placeholder 9" descr="A picture containing sky, water, person, grass&#10;&#10;Description automatically generated">
            <a:extLst>
              <a:ext uri="{FF2B5EF4-FFF2-40B4-BE49-F238E27FC236}">
                <a16:creationId xmlns:a16="http://schemas.microsoft.com/office/drawing/2014/main" id="{9E212A48-1833-4042-944B-97F41432EC0E}"/>
              </a:ext>
            </a:extLst>
          </p:cNvPr>
          <p:cNvPicPr>
            <a:picLocks noGrp="1" noChangeAspect="1"/>
          </p:cNvPicPr>
          <p:nvPr>
            <p:ph type="pic" sz="quarter" idx="13"/>
          </p:nvPr>
        </p:nvPicPr>
        <p:blipFill>
          <a:blip r:embed="rId2"/>
          <a:srcRect l="8333" r="8333"/>
          <a:stretch>
            <a:fillRect/>
          </a:stretch>
        </p:blipFill>
        <p:spPr/>
      </p:pic>
      <p:sp>
        <p:nvSpPr>
          <p:cNvPr id="8" name="Title 7">
            <a:extLst>
              <a:ext uri="{FF2B5EF4-FFF2-40B4-BE49-F238E27FC236}">
                <a16:creationId xmlns:a16="http://schemas.microsoft.com/office/drawing/2014/main" id="{D47EB189-636A-434C-93E4-8F60C2D791AC}"/>
              </a:ext>
            </a:extLst>
          </p:cNvPr>
          <p:cNvSpPr>
            <a:spLocks noGrp="1"/>
          </p:cNvSpPr>
          <p:nvPr>
            <p:ph type="title"/>
          </p:nvPr>
        </p:nvSpPr>
        <p:spPr/>
        <p:txBody>
          <a:bodyPr/>
          <a:lstStyle/>
          <a:p>
            <a:r>
              <a:rPr lang="en-US" dirty="0"/>
              <a:t>QS source mechanism</a:t>
            </a:r>
          </a:p>
        </p:txBody>
      </p:sp>
      <p:sp>
        <p:nvSpPr>
          <p:cNvPr id="13" name="Text Placeholder 12">
            <a:extLst>
              <a:ext uri="{FF2B5EF4-FFF2-40B4-BE49-F238E27FC236}">
                <a16:creationId xmlns:a16="http://schemas.microsoft.com/office/drawing/2014/main" id="{5DABBD4A-8667-4C2F-9C87-1E7A0FCB4C0D}"/>
              </a:ext>
            </a:extLst>
          </p:cNvPr>
          <p:cNvSpPr>
            <a:spLocks noGrp="1"/>
          </p:cNvSpPr>
          <p:nvPr>
            <p:ph type="body" sz="quarter" idx="3"/>
          </p:nvPr>
        </p:nvSpPr>
        <p:spPr/>
        <p:txBody>
          <a:bodyPr/>
          <a:lstStyle/>
          <a:p>
            <a:r>
              <a:rPr lang="en-US" dirty="0"/>
              <a:t>Issues to consider</a:t>
            </a:r>
          </a:p>
        </p:txBody>
      </p:sp>
    </p:spTree>
    <p:extLst>
      <p:ext uri="{BB962C8B-B14F-4D97-AF65-F5344CB8AC3E}">
        <p14:creationId xmlns:p14="http://schemas.microsoft.com/office/powerpoint/2010/main" val="238587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3D382DC-92FF-42C6-B424-2A34E6D9A503}"/>
              </a:ext>
            </a:extLst>
          </p:cNvPr>
          <p:cNvSpPr>
            <a:spLocks noGrp="1"/>
          </p:cNvSpPr>
          <p:nvPr>
            <p:ph sz="half" idx="1"/>
          </p:nvPr>
        </p:nvSpPr>
        <p:spPr>
          <a:xfrm>
            <a:off x="581192" y="1523260"/>
            <a:ext cx="4612600" cy="4337790"/>
          </a:xfrm>
        </p:spPr>
        <p:txBody>
          <a:bodyPr>
            <a:normAutofit/>
          </a:bodyPr>
          <a:lstStyle/>
          <a:p>
            <a:r>
              <a:rPr lang="en-US" dirty="0"/>
              <a:t>Regional Fishery Association</a:t>
            </a:r>
          </a:p>
          <a:p>
            <a:pPr lvl="1"/>
            <a:r>
              <a:rPr lang="en-US" dirty="0"/>
              <a:t>Prohibited from receiving an initial allocation</a:t>
            </a:r>
          </a:p>
          <a:p>
            <a:r>
              <a:rPr lang="en-US" dirty="0"/>
              <a:t>Other Entity</a:t>
            </a:r>
          </a:p>
          <a:p>
            <a:pPr lvl="1"/>
            <a:r>
              <a:rPr lang="en-US" dirty="0"/>
              <a:t>CQE or RQE as blueprint</a:t>
            </a:r>
          </a:p>
          <a:p>
            <a:r>
              <a:rPr lang="en-US" dirty="0"/>
              <a:t>Number and geographic distribution</a:t>
            </a:r>
          </a:p>
          <a:p>
            <a:r>
              <a:rPr lang="en-US" dirty="0"/>
              <a:t>Selection criteria for IFQ recipients</a:t>
            </a:r>
          </a:p>
          <a:p>
            <a:r>
              <a:rPr lang="en-US" dirty="0"/>
              <a:t>Regulatory and administrative costs and considerations</a:t>
            </a:r>
          </a:p>
          <a:p>
            <a:endParaRPr lang="en-US" dirty="0"/>
          </a:p>
        </p:txBody>
      </p:sp>
      <p:sp>
        <p:nvSpPr>
          <p:cNvPr id="6" name="Slide Number Placeholder 5">
            <a:extLst>
              <a:ext uri="{FF2B5EF4-FFF2-40B4-BE49-F238E27FC236}">
                <a16:creationId xmlns:a16="http://schemas.microsoft.com/office/drawing/2014/main" id="{0CB9DE36-BF9A-426E-9C5E-D77C9CDA6E5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20" name="Picture Placeholder 19" descr="A picture containing sky, water, person, grass&#10;&#10;Description automatically generated">
            <a:extLst>
              <a:ext uri="{FF2B5EF4-FFF2-40B4-BE49-F238E27FC236}">
                <a16:creationId xmlns:a16="http://schemas.microsoft.com/office/drawing/2014/main" id="{7AF93429-3D41-4040-AB97-A98D8991E95E}"/>
              </a:ext>
            </a:extLst>
          </p:cNvPr>
          <p:cNvPicPr>
            <a:picLocks noGrp="1" noChangeAspect="1"/>
          </p:cNvPicPr>
          <p:nvPr>
            <p:ph type="pic" sz="quarter" idx="13"/>
          </p:nvPr>
        </p:nvPicPr>
        <p:blipFill>
          <a:blip r:embed="rId2"/>
          <a:srcRect l="8333" r="8333"/>
          <a:stretch>
            <a:fillRect/>
          </a:stretch>
        </p:blipFill>
        <p:spPr/>
      </p:pic>
      <p:sp>
        <p:nvSpPr>
          <p:cNvPr id="8" name="Title 7">
            <a:extLst>
              <a:ext uri="{FF2B5EF4-FFF2-40B4-BE49-F238E27FC236}">
                <a16:creationId xmlns:a16="http://schemas.microsoft.com/office/drawing/2014/main" id="{C568D360-EACA-442E-868B-400E2B108267}"/>
              </a:ext>
            </a:extLst>
          </p:cNvPr>
          <p:cNvSpPr>
            <a:spLocks noGrp="1"/>
          </p:cNvSpPr>
          <p:nvPr>
            <p:ph type="title"/>
          </p:nvPr>
        </p:nvSpPr>
        <p:spPr/>
        <p:txBody>
          <a:bodyPr/>
          <a:lstStyle/>
          <a:p>
            <a:r>
              <a:rPr lang="en-US" dirty="0"/>
              <a:t>MANAGEMENT ENTITY</a:t>
            </a:r>
          </a:p>
        </p:txBody>
      </p:sp>
      <p:pic>
        <p:nvPicPr>
          <p:cNvPr id="18" name="Picture 17">
            <a:extLst>
              <a:ext uri="{FF2B5EF4-FFF2-40B4-BE49-F238E27FC236}">
                <a16:creationId xmlns:a16="http://schemas.microsoft.com/office/drawing/2014/main" id="{8D5D5353-086A-42FE-83DC-2FC2089DDF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256" y="2198263"/>
            <a:ext cx="3474688" cy="2885801"/>
          </a:xfrm>
          <a:prstGeom prst="rect">
            <a:avLst/>
          </a:prstGeom>
          <a:noFill/>
          <a:ln>
            <a:noFill/>
          </a:ln>
        </p:spPr>
      </p:pic>
    </p:spTree>
    <p:extLst>
      <p:ext uri="{BB962C8B-B14F-4D97-AF65-F5344CB8AC3E}">
        <p14:creationId xmlns:p14="http://schemas.microsoft.com/office/powerpoint/2010/main" val="190354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742612-F95D-44AD-9091-1F225C23DDC1}"/>
              </a:ext>
            </a:extLst>
          </p:cNvPr>
          <p:cNvSpPr>
            <a:spLocks noGrp="1"/>
          </p:cNvSpPr>
          <p:nvPr>
            <p:ph type="title"/>
          </p:nvPr>
        </p:nvSpPr>
        <p:spPr/>
        <p:txBody>
          <a:bodyPr/>
          <a:lstStyle/>
          <a:p>
            <a:r>
              <a:rPr lang="en-US" dirty="0"/>
              <a:t>Outstanding questions</a:t>
            </a:r>
          </a:p>
        </p:txBody>
      </p:sp>
      <p:sp>
        <p:nvSpPr>
          <p:cNvPr id="2" name="Content Placeholder 1">
            <a:extLst>
              <a:ext uri="{FF2B5EF4-FFF2-40B4-BE49-F238E27FC236}">
                <a16:creationId xmlns:a16="http://schemas.microsoft.com/office/drawing/2014/main" id="{381D3DE2-09E9-4434-80C1-3D89E893CEE1}"/>
              </a:ext>
            </a:extLst>
          </p:cNvPr>
          <p:cNvSpPr>
            <a:spLocks noGrp="1"/>
          </p:cNvSpPr>
          <p:nvPr>
            <p:ph idx="1"/>
          </p:nvPr>
        </p:nvSpPr>
        <p:spPr/>
        <p:txBody>
          <a:bodyPr>
            <a:normAutofit/>
          </a:bodyPr>
          <a:lstStyle/>
          <a:p>
            <a:r>
              <a:rPr lang="en-US" dirty="0"/>
              <a:t>Eligibility threshold</a:t>
            </a:r>
          </a:p>
          <a:p>
            <a:pPr lvl="1"/>
            <a:r>
              <a:rPr lang="en-US" dirty="0"/>
              <a:t>Over half (53%) of current QS holders would qualify for an access pool under an eligibility threshold of 5,000 pounds of combined QS in 2019 values</a:t>
            </a:r>
          </a:p>
          <a:p>
            <a:pPr lvl="1"/>
            <a:r>
              <a:rPr lang="en-US" dirty="0"/>
              <a:t>How would eligibility apply to crewmembers (current, future TEC holders)?</a:t>
            </a:r>
          </a:p>
          <a:p>
            <a:pPr lvl="1"/>
            <a:r>
              <a:rPr lang="en-US" dirty="0"/>
              <a:t>Quantity of QS held does not correlate with length of time holding QS, therefore defining eligibility based solely on a threshold of QS holdings may not sufficiently target entry level participants</a:t>
            </a:r>
          </a:p>
          <a:p>
            <a:r>
              <a:rPr lang="en-US" dirty="0"/>
              <a:t>QS source mechanisms</a:t>
            </a:r>
          </a:p>
          <a:p>
            <a:pPr lvl="1"/>
            <a:r>
              <a:rPr lang="en-US" dirty="0"/>
              <a:t>Under a transfer deduction of 1% or 0.5% of permanent QS transfers, it would take numerous years to accrue the full one percent of the 2019 QS into the access pool</a:t>
            </a:r>
          </a:p>
        </p:txBody>
      </p:sp>
      <p:sp>
        <p:nvSpPr>
          <p:cNvPr id="4" name="Slide Number Placeholder 3">
            <a:extLst>
              <a:ext uri="{FF2B5EF4-FFF2-40B4-BE49-F238E27FC236}">
                <a16:creationId xmlns:a16="http://schemas.microsoft.com/office/drawing/2014/main" id="{E1AA7443-EEA9-435B-B5B7-7E6DB2718FE4}"/>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9" name="Picture Placeholder 8" descr="A picture containing sky, water, person, grass&#10;&#10;Description automatically generated">
            <a:extLst>
              <a:ext uri="{FF2B5EF4-FFF2-40B4-BE49-F238E27FC236}">
                <a16:creationId xmlns:a16="http://schemas.microsoft.com/office/drawing/2014/main" id="{19060A49-8A65-4081-8434-CD6B2BB1C489}"/>
              </a:ext>
            </a:extLst>
          </p:cNvPr>
          <p:cNvPicPr>
            <a:picLocks noGrp="1" noChangeAspect="1"/>
          </p:cNvPicPr>
          <p:nvPr>
            <p:ph type="pic" sz="quarter" idx="13"/>
          </p:nvPr>
        </p:nvPicPr>
        <p:blipFill>
          <a:blip r:embed="rId2"/>
          <a:srcRect l="8333" r="8333"/>
          <a:stretch>
            <a:fillRect/>
          </a:stretch>
        </p:blipFill>
        <p:spPr/>
      </p:pic>
    </p:spTree>
    <p:extLst>
      <p:ext uri="{BB962C8B-B14F-4D97-AF65-F5344CB8AC3E}">
        <p14:creationId xmlns:p14="http://schemas.microsoft.com/office/powerpoint/2010/main" val="1555764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742612-F95D-44AD-9091-1F225C23DDC1}"/>
              </a:ext>
            </a:extLst>
          </p:cNvPr>
          <p:cNvSpPr>
            <a:spLocks noGrp="1"/>
          </p:cNvSpPr>
          <p:nvPr>
            <p:ph type="title"/>
          </p:nvPr>
        </p:nvSpPr>
        <p:spPr/>
        <p:txBody>
          <a:bodyPr/>
          <a:lstStyle/>
          <a:p>
            <a:r>
              <a:rPr lang="en-US" dirty="0"/>
              <a:t>Outstanding questions</a:t>
            </a:r>
          </a:p>
        </p:txBody>
      </p:sp>
      <p:sp>
        <p:nvSpPr>
          <p:cNvPr id="2" name="Content Placeholder 1">
            <a:extLst>
              <a:ext uri="{FF2B5EF4-FFF2-40B4-BE49-F238E27FC236}">
                <a16:creationId xmlns:a16="http://schemas.microsoft.com/office/drawing/2014/main" id="{381D3DE2-09E9-4434-80C1-3D89E893CEE1}"/>
              </a:ext>
            </a:extLst>
          </p:cNvPr>
          <p:cNvSpPr>
            <a:spLocks noGrp="1"/>
          </p:cNvSpPr>
          <p:nvPr>
            <p:ph idx="1"/>
          </p:nvPr>
        </p:nvSpPr>
        <p:spPr/>
        <p:txBody>
          <a:bodyPr/>
          <a:lstStyle/>
          <a:p>
            <a:pPr lvl="0">
              <a:lnSpc>
                <a:spcPct val="90000"/>
              </a:lnSpc>
            </a:pPr>
            <a:r>
              <a:rPr lang="en-US" sz="1600" dirty="0"/>
              <a:t>Access pool QS</a:t>
            </a:r>
          </a:p>
          <a:p>
            <a:pPr lvl="1">
              <a:lnSpc>
                <a:spcPct val="90000"/>
              </a:lnSpc>
            </a:pPr>
            <a:r>
              <a:rPr lang="en-US" dirty="0"/>
              <a:t>How would access pool QS source and distribution relate to current breakdowns by IFQ regulatory areas and/or QS vessel categories? </a:t>
            </a:r>
          </a:p>
          <a:p>
            <a:pPr lvl="1">
              <a:lnSpc>
                <a:spcPct val="90000"/>
              </a:lnSpc>
            </a:pPr>
            <a:r>
              <a:rPr lang="en-US" dirty="0"/>
              <a:t>Would this action apply to A shares?</a:t>
            </a:r>
          </a:p>
          <a:p>
            <a:pPr lvl="1">
              <a:lnSpc>
                <a:spcPct val="90000"/>
              </a:lnSpc>
            </a:pPr>
            <a:r>
              <a:rPr lang="en-US" dirty="0"/>
              <a:t>Would the access pool quantity and eligibility thresholds remain static in terms of 2019 QS values and IFQ TACs or would it fluctuate annually?</a:t>
            </a:r>
          </a:p>
          <a:p>
            <a:pPr lvl="2">
              <a:lnSpc>
                <a:spcPct val="90000"/>
              </a:lnSpc>
            </a:pPr>
            <a:r>
              <a:rPr lang="en-US" sz="1600" dirty="0"/>
              <a:t>If static, clarify why 2019 was selected as the index year.</a:t>
            </a:r>
          </a:p>
          <a:p>
            <a:pPr lvl="0">
              <a:lnSpc>
                <a:spcPct val="90000"/>
              </a:lnSpc>
            </a:pPr>
            <a:r>
              <a:rPr lang="en-US" sz="1600" dirty="0"/>
              <a:t>Access pool management entity</a:t>
            </a:r>
          </a:p>
          <a:p>
            <a:pPr lvl="1">
              <a:lnSpc>
                <a:spcPct val="90000"/>
              </a:lnSpc>
            </a:pPr>
            <a:r>
              <a:rPr lang="en-US" dirty="0"/>
              <a:t>What is the optimal structure and number of access pool management entities to represent regional differences and maintain administrative efficiencies?</a:t>
            </a:r>
          </a:p>
          <a:p>
            <a:pPr lvl="0">
              <a:lnSpc>
                <a:spcPct val="90000"/>
              </a:lnSpc>
            </a:pPr>
            <a:r>
              <a:rPr lang="en-US" sz="1600" dirty="0"/>
              <a:t>Access pool quota disbursement</a:t>
            </a:r>
          </a:p>
          <a:p>
            <a:pPr lvl="1">
              <a:lnSpc>
                <a:spcPct val="90000"/>
              </a:lnSpc>
            </a:pPr>
            <a:r>
              <a:rPr lang="en-US" dirty="0"/>
              <a:t>Develop guidance regarding criteria to select access pool IFQ recipients.</a:t>
            </a:r>
          </a:p>
        </p:txBody>
      </p:sp>
      <p:sp>
        <p:nvSpPr>
          <p:cNvPr id="4" name="Slide Number Placeholder 3">
            <a:extLst>
              <a:ext uri="{FF2B5EF4-FFF2-40B4-BE49-F238E27FC236}">
                <a16:creationId xmlns:a16="http://schemas.microsoft.com/office/drawing/2014/main" id="{E1AA7443-EEA9-435B-B5B7-7E6DB2718FE4}"/>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Placeholder 4" descr="A picture containing sky, water, person, grass&#10;&#10;Description automatically generated">
            <a:extLst>
              <a:ext uri="{FF2B5EF4-FFF2-40B4-BE49-F238E27FC236}">
                <a16:creationId xmlns:a16="http://schemas.microsoft.com/office/drawing/2014/main" id="{E0A09AE7-A542-40E5-BA80-2231ADB7ED38}"/>
              </a:ext>
            </a:extLst>
          </p:cNvPr>
          <p:cNvPicPr>
            <a:picLocks noGrp="1" noChangeAspect="1"/>
          </p:cNvPicPr>
          <p:nvPr>
            <p:ph type="pic" sz="quarter" idx="13"/>
          </p:nvPr>
        </p:nvPicPr>
        <p:blipFill>
          <a:blip r:embed="rId2"/>
          <a:srcRect l="8333" r="8333"/>
          <a:stretch>
            <a:fillRect/>
          </a:stretch>
        </p:blipFill>
        <p:spPr/>
      </p:pic>
    </p:spTree>
    <p:extLst>
      <p:ext uri="{BB962C8B-B14F-4D97-AF65-F5344CB8AC3E}">
        <p14:creationId xmlns:p14="http://schemas.microsoft.com/office/powerpoint/2010/main" val="424664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F070-508A-469F-8EC6-E9EED88C48E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622D02E-2A7F-4AAC-B557-E5E2CE0BE952}"/>
              </a:ext>
            </a:extLst>
          </p:cNvPr>
          <p:cNvSpPr>
            <a:spLocks noGrp="1"/>
          </p:cNvSpPr>
          <p:nvPr>
            <p:ph idx="1"/>
          </p:nvPr>
        </p:nvSpPr>
        <p:spPr/>
        <p:txBody>
          <a:bodyPr/>
          <a:lstStyle/>
          <a:p>
            <a:r>
              <a:rPr lang="en-US" dirty="0"/>
              <a:t>Thank you to contributors: Sarah </a:t>
            </a:r>
            <a:r>
              <a:rPr lang="en-US" dirty="0" err="1"/>
              <a:t>Marrinan</a:t>
            </a:r>
            <a:r>
              <a:rPr lang="en-US" dirty="0"/>
              <a:t> (NPFMC), Sam Cunningham (NPFMC); Doug Duncan (NMFS), Alicia Miller (NMFS), Tom Meyer (NOAA GC)</a:t>
            </a:r>
          </a:p>
          <a:p>
            <a:endParaRPr lang="en-US" dirty="0"/>
          </a:p>
        </p:txBody>
      </p:sp>
      <p:sp>
        <p:nvSpPr>
          <p:cNvPr id="4" name="Slide Number Placeholder 3">
            <a:extLst>
              <a:ext uri="{FF2B5EF4-FFF2-40B4-BE49-F238E27FC236}">
                <a16:creationId xmlns:a16="http://schemas.microsoft.com/office/drawing/2014/main" id="{AD19D9D3-0BB1-4AF5-B3EF-FD47E607111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Picture Placeholder 4">
            <a:extLst>
              <a:ext uri="{FF2B5EF4-FFF2-40B4-BE49-F238E27FC236}">
                <a16:creationId xmlns:a16="http://schemas.microsoft.com/office/drawing/2014/main" id="{F26CF7DF-4201-48A4-A366-55D1492F4345}"/>
              </a:ext>
            </a:extLst>
          </p:cNvPr>
          <p:cNvSpPr>
            <a:spLocks noGrp="1"/>
          </p:cNvSpPr>
          <p:nvPr>
            <p:ph type="pic" sz="quarter" idx="13"/>
          </p:nvPr>
        </p:nvSpPr>
        <p:spPr/>
      </p:sp>
    </p:spTree>
    <p:extLst>
      <p:ext uri="{BB962C8B-B14F-4D97-AF65-F5344CB8AC3E}">
        <p14:creationId xmlns:p14="http://schemas.microsoft.com/office/powerpoint/2010/main" val="106864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42303-4687-4FA1-80E3-8DDF78A48DB8}"/>
              </a:ext>
            </a:extLst>
          </p:cNvPr>
          <p:cNvSpPr>
            <a:spLocks noGrp="1"/>
          </p:cNvSpPr>
          <p:nvPr>
            <p:ph type="title"/>
          </p:nvPr>
        </p:nvSpPr>
        <p:spPr/>
        <p:txBody>
          <a:bodyPr/>
          <a:lstStyle/>
          <a:p>
            <a:r>
              <a:rPr lang="en-US" dirty="0"/>
              <a:t>Background</a:t>
            </a:r>
          </a:p>
        </p:txBody>
      </p:sp>
      <p:sp>
        <p:nvSpPr>
          <p:cNvPr id="8" name="Content Placeholder 7">
            <a:extLst>
              <a:ext uri="{FF2B5EF4-FFF2-40B4-BE49-F238E27FC236}">
                <a16:creationId xmlns:a16="http://schemas.microsoft.com/office/drawing/2014/main" id="{FADF8FCA-7871-457D-828A-69944EEE3BFD}"/>
              </a:ext>
            </a:extLst>
          </p:cNvPr>
          <p:cNvSpPr>
            <a:spLocks noGrp="1"/>
          </p:cNvSpPr>
          <p:nvPr>
            <p:ph idx="1"/>
          </p:nvPr>
        </p:nvSpPr>
        <p:spPr/>
        <p:txBody>
          <a:bodyPr>
            <a:normAutofit/>
          </a:bodyPr>
          <a:lstStyle/>
          <a:p>
            <a:pPr marL="0" indent="0">
              <a:buNone/>
            </a:pPr>
            <a:r>
              <a:rPr lang="en-US" dirty="0">
                <a:solidFill>
                  <a:schemeClr val="accent2"/>
                </a:solidFill>
              </a:rPr>
              <a:t>June 2018- Council requested first discussion paper</a:t>
            </a:r>
          </a:p>
          <a:p>
            <a:pPr lvl="1"/>
            <a:r>
              <a:rPr lang="en-US" dirty="0">
                <a:solidFill>
                  <a:schemeClr val="bg2">
                    <a:lumMod val="25000"/>
                  </a:schemeClr>
                </a:solidFill>
              </a:rPr>
              <a:t>Response to community access and entry opportunity challenges identified in the 20-year review of IFQ program and related public testimony </a:t>
            </a:r>
          </a:p>
          <a:p>
            <a:pPr lvl="1"/>
            <a:r>
              <a:rPr lang="en-US" dirty="0">
                <a:solidFill>
                  <a:schemeClr val="bg2">
                    <a:lumMod val="25000"/>
                  </a:schemeClr>
                </a:solidFill>
              </a:rPr>
              <a:t>Review existing programs that facilitate access opportunities for rural communities and new entrants within limited access fisheries</a:t>
            </a:r>
          </a:p>
          <a:p>
            <a:pPr lvl="1"/>
            <a:r>
              <a:rPr lang="en-US" dirty="0">
                <a:solidFill>
                  <a:schemeClr val="bg2">
                    <a:lumMod val="25000"/>
                  </a:schemeClr>
                </a:solidFill>
              </a:rPr>
              <a:t>Evaluate Norway’s Recruitment Quota and similar global examples</a:t>
            </a:r>
          </a:p>
          <a:p>
            <a:pPr marL="324000" lvl="1" indent="0">
              <a:buNone/>
            </a:pPr>
            <a:endParaRPr lang="en-US" dirty="0">
              <a:solidFill>
                <a:schemeClr val="bg2">
                  <a:lumMod val="25000"/>
                </a:schemeClr>
              </a:solidFill>
            </a:endParaRPr>
          </a:p>
          <a:p>
            <a:pPr marL="0" indent="0">
              <a:buNone/>
            </a:pPr>
            <a:endParaRPr lang="en-US" dirty="0"/>
          </a:p>
        </p:txBody>
      </p:sp>
      <p:sp>
        <p:nvSpPr>
          <p:cNvPr id="4" name="Slide Number Placeholder 3">
            <a:extLst>
              <a:ext uri="{FF2B5EF4-FFF2-40B4-BE49-F238E27FC236}">
                <a16:creationId xmlns:a16="http://schemas.microsoft.com/office/drawing/2014/main" id="{89F3CB01-4771-43A6-B2E6-130C26D810D9}"/>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5" name="Picture Placeholder 4" descr="A picture containing sky, water, person, grass&#10;&#10;Description automatically generated">
            <a:extLst>
              <a:ext uri="{FF2B5EF4-FFF2-40B4-BE49-F238E27FC236}">
                <a16:creationId xmlns:a16="http://schemas.microsoft.com/office/drawing/2014/main" id="{1B032DD0-BE6A-4315-B810-367813E4EC66}"/>
              </a:ext>
            </a:extLst>
          </p:cNvPr>
          <p:cNvPicPr>
            <a:picLocks noGrp="1" noChangeAspect="1"/>
          </p:cNvPicPr>
          <p:nvPr>
            <p:ph type="pic" sz="quarter" idx="13"/>
          </p:nvPr>
        </p:nvPicPr>
        <p:blipFill>
          <a:blip r:embed="rId2"/>
          <a:srcRect l="8333" r="8333"/>
          <a:stretch>
            <a:fillRect/>
          </a:stretch>
        </p:blipFill>
        <p:spPr/>
      </p:pic>
    </p:spTree>
    <p:extLst>
      <p:ext uri="{BB962C8B-B14F-4D97-AF65-F5344CB8AC3E}">
        <p14:creationId xmlns:p14="http://schemas.microsoft.com/office/powerpoint/2010/main" val="427289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42303-4687-4FA1-80E3-8DDF78A48DB8}"/>
              </a:ext>
            </a:extLst>
          </p:cNvPr>
          <p:cNvSpPr>
            <a:spLocks noGrp="1"/>
          </p:cNvSpPr>
          <p:nvPr>
            <p:ph type="title"/>
          </p:nvPr>
        </p:nvSpPr>
        <p:spPr/>
        <p:txBody>
          <a:bodyPr/>
          <a:lstStyle/>
          <a:p>
            <a:r>
              <a:rPr lang="en-US" dirty="0"/>
              <a:t>Background</a:t>
            </a:r>
          </a:p>
        </p:txBody>
      </p:sp>
      <p:sp>
        <p:nvSpPr>
          <p:cNvPr id="8" name="Content Placeholder 7">
            <a:extLst>
              <a:ext uri="{FF2B5EF4-FFF2-40B4-BE49-F238E27FC236}">
                <a16:creationId xmlns:a16="http://schemas.microsoft.com/office/drawing/2014/main" id="{FADF8FCA-7871-457D-828A-69944EEE3BFD}"/>
              </a:ext>
            </a:extLst>
          </p:cNvPr>
          <p:cNvSpPr>
            <a:spLocks noGrp="1"/>
          </p:cNvSpPr>
          <p:nvPr>
            <p:ph idx="1"/>
          </p:nvPr>
        </p:nvSpPr>
        <p:spPr/>
        <p:txBody>
          <a:bodyPr>
            <a:normAutofit lnSpcReduction="10000"/>
          </a:bodyPr>
          <a:lstStyle/>
          <a:p>
            <a:pPr marL="0" indent="0">
              <a:buNone/>
            </a:pPr>
            <a:r>
              <a:rPr lang="en-US" dirty="0">
                <a:solidFill>
                  <a:schemeClr val="accent2"/>
                </a:solidFill>
              </a:rPr>
              <a:t>June 2019- IFQ Access Opportunities, Global Examples discussion paper</a:t>
            </a:r>
          </a:p>
          <a:p>
            <a:pPr lvl="1"/>
            <a:r>
              <a:rPr lang="en-US" dirty="0"/>
              <a:t>Balancing the benefits and consequences of limiting access</a:t>
            </a:r>
          </a:p>
          <a:p>
            <a:pPr lvl="1"/>
            <a:r>
              <a:rPr lang="en-US" dirty="0"/>
              <a:t>IFQ access challenges and existing programs to address access concerns</a:t>
            </a:r>
          </a:p>
          <a:p>
            <a:pPr lvl="1"/>
            <a:r>
              <a:rPr lang="en-US" dirty="0"/>
              <a:t>Global examples of access programs</a:t>
            </a:r>
          </a:p>
          <a:p>
            <a:pPr lvl="2"/>
            <a:r>
              <a:rPr lang="en-US" dirty="0"/>
              <a:t>Target populations </a:t>
            </a:r>
          </a:p>
          <a:p>
            <a:pPr lvl="3"/>
            <a:r>
              <a:rPr lang="en-US" dirty="0">
                <a:solidFill>
                  <a:schemeClr val="bg2">
                    <a:lumMod val="25000"/>
                  </a:schemeClr>
                </a:solidFill>
              </a:rPr>
              <a:t>young people, small-scale fishermen, indigenous populations, rural communities, low income, disenfranchised populations</a:t>
            </a:r>
            <a:endParaRPr lang="en-US" dirty="0"/>
          </a:p>
          <a:p>
            <a:pPr lvl="2"/>
            <a:r>
              <a:rPr lang="en-US" dirty="0"/>
              <a:t>Mechanisms for access</a:t>
            </a:r>
          </a:p>
          <a:p>
            <a:pPr lvl="3" fontAlgn="b"/>
            <a:r>
              <a:rPr lang="en-US" dirty="0"/>
              <a:t>separate allocation, different criteria/rules, opportunity to buy in, permit bank, open access, technical assistance, educational support, financial support, direct marketing</a:t>
            </a:r>
          </a:p>
          <a:p>
            <a:pPr lvl="1"/>
            <a:r>
              <a:rPr lang="en-US" dirty="0"/>
              <a:t>Challenges/Benefits in NPFMC region</a:t>
            </a:r>
          </a:p>
          <a:p>
            <a:pPr lvl="2"/>
            <a:r>
              <a:rPr lang="en-US" dirty="0"/>
              <a:t>Legal considerations</a:t>
            </a:r>
          </a:p>
          <a:p>
            <a:pPr lvl="2"/>
            <a:r>
              <a:rPr lang="en-US" dirty="0"/>
              <a:t>Distributional impacts on other IFQ users</a:t>
            </a:r>
          </a:p>
          <a:p>
            <a:pPr lvl="2"/>
            <a:r>
              <a:rPr lang="en-US" dirty="0"/>
              <a:t>Benefits in the North Pacific region</a:t>
            </a:r>
          </a:p>
        </p:txBody>
      </p:sp>
      <p:sp>
        <p:nvSpPr>
          <p:cNvPr id="4" name="Slide Number Placeholder 3">
            <a:extLst>
              <a:ext uri="{FF2B5EF4-FFF2-40B4-BE49-F238E27FC236}">
                <a16:creationId xmlns:a16="http://schemas.microsoft.com/office/drawing/2014/main" id="{89F3CB01-4771-43A6-B2E6-130C26D810D9}"/>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Picture Placeholder 4" descr="A picture containing sky, water, person, grass&#10;&#10;Description automatically generated">
            <a:extLst>
              <a:ext uri="{FF2B5EF4-FFF2-40B4-BE49-F238E27FC236}">
                <a16:creationId xmlns:a16="http://schemas.microsoft.com/office/drawing/2014/main" id="{495D1369-6E9D-4DD2-812D-06C666696D6E}"/>
              </a:ext>
            </a:extLst>
          </p:cNvPr>
          <p:cNvPicPr>
            <a:picLocks noGrp="1" noChangeAspect="1"/>
          </p:cNvPicPr>
          <p:nvPr>
            <p:ph type="pic" sz="quarter" idx="13"/>
          </p:nvPr>
        </p:nvPicPr>
        <p:blipFill>
          <a:blip r:embed="rId2"/>
          <a:srcRect l="8333" r="8333"/>
          <a:stretch>
            <a:fillRect/>
          </a:stretch>
        </p:blipFill>
        <p:spPr/>
      </p:pic>
    </p:spTree>
    <p:extLst>
      <p:ext uri="{BB962C8B-B14F-4D97-AF65-F5344CB8AC3E}">
        <p14:creationId xmlns:p14="http://schemas.microsoft.com/office/powerpoint/2010/main" val="302030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ADF8FCA-7871-457D-828A-69944EEE3BFD}"/>
              </a:ext>
            </a:extLst>
          </p:cNvPr>
          <p:cNvSpPr>
            <a:spLocks noGrp="1"/>
          </p:cNvSpPr>
          <p:nvPr>
            <p:ph sz="half" idx="2"/>
          </p:nvPr>
        </p:nvSpPr>
        <p:spPr>
          <a:xfrm>
            <a:off x="581192" y="1824876"/>
            <a:ext cx="7541035" cy="4036175"/>
          </a:xfrm>
        </p:spPr>
        <p:txBody>
          <a:bodyPr>
            <a:normAutofit fontScale="77500" lnSpcReduction="20000"/>
          </a:bodyPr>
          <a:lstStyle/>
          <a:p>
            <a:pPr marL="0" indent="0">
              <a:buNone/>
            </a:pPr>
            <a:r>
              <a:rPr lang="en-US" sz="2600" dirty="0">
                <a:solidFill>
                  <a:schemeClr val="accent2"/>
                </a:solidFill>
              </a:rPr>
              <a:t>June 2019- Council requested expanded discussion paper</a:t>
            </a:r>
          </a:p>
          <a:p>
            <a:r>
              <a:rPr lang="en-US" dirty="0"/>
              <a:t>Identifying considerations related to the creation of an Access Pool of halibut and sablefish QS that facilitates entry level opportunities</a:t>
            </a:r>
          </a:p>
          <a:p>
            <a:r>
              <a:rPr lang="en-US" dirty="0"/>
              <a:t>Target Population</a:t>
            </a:r>
          </a:p>
          <a:p>
            <a:pPr lvl="1"/>
            <a:r>
              <a:rPr lang="en-US" dirty="0"/>
              <a:t>Entry level fishermen (crew and owner-operators) in fishing communities seeking to enter the halibut/sablefish fisheries.</a:t>
            </a:r>
          </a:p>
          <a:p>
            <a:pPr lvl="1"/>
            <a:r>
              <a:rPr lang="en-US" dirty="0"/>
              <a:t>Entry level is defined as owning less than 5,000 pounds of combined QS in all areas based on 2019 quota holdings.</a:t>
            </a:r>
          </a:p>
          <a:p>
            <a:r>
              <a:rPr lang="en-US" dirty="0"/>
              <a:t>Mechanisms</a:t>
            </a:r>
          </a:p>
          <a:p>
            <a:pPr lvl="1"/>
            <a:r>
              <a:rPr lang="en-US" dirty="0"/>
              <a:t>The Access Pool could be funded using newly created QS units based on a one-time 1% of  2019 QS Access Pool for halibut and sablefish in all areas</a:t>
            </a:r>
          </a:p>
          <a:p>
            <a:pPr lvl="1"/>
            <a:r>
              <a:rPr lang="en-US" dirty="0"/>
              <a:t>The Access Pool could be funded by a tax of .5% or 1% of QS transferred, halibut and sablefish in all areas</a:t>
            </a:r>
          </a:p>
          <a:p>
            <a:r>
              <a:rPr lang="en-US" dirty="0"/>
              <a:t>Entity</a:t>
            </a:r>
          </a:p>
          <a:p>
            <a:pPr lvl="1"/>
            <a:r>
              <a:rPr lang="en-US" dirty="0"/>
              <a:t>RFA or newly formed regional organization would receive the allocation and determine the distribution to applicants based on criteria established by the entity and approved by the Council.</a:t>
            </a:r>
          </a:p>
        </p:txBody>
      </p:sp>
      <p:sp>
        <p:nvSpPr>
          <p:cNvPr id="4" name="Slide Number Placeholder 3">
            <a:extLst>
              <a:ext uri="{FF2B5EF4-FFF2-40B4-BE49-F238E27FC236}">
                <a16:creationId xmlns:a16="http://schemas.microsoft.com/office/drawing/2014/main" id="{89F3CB01-4771-43A6-B2E6-130C26D810D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Title 5">
            <a:extLst>
              <a:ext uri="{FF2B5EF4-FFF2-40B4-BE49-F238E27FC236}">
                <a16:creationId xmlns:a16="http://schemas.microsoft.com/office/drawing/2014/main" id="{FF742303-4687-4FA1-80E3-8DDF78A48DB8}"/>
              </a:ext>
            </a:extLst>
          </p:cNvPr>
          <p:cNvSpPr>
            <a:spLocks noGrp="1"/>
          </p:cNvSpPr>
          <p:nvPr>
            <p:ph type="title"/>
          </p:nvPr>
        </p:nvSpPr>
        <p:spPr/>
        <p:txBody>
          <a:bodyPr/>
          <a:lstStyle/>
          <a:p>
            <a:r>
              <a:rPr lang="en-US" dirty="0"/>
              <a:t>Background</a:t>
            </a:r>
          </a:p>
        </p:txBody>
      </p:sp>
      <p:sp>
        <p:nvSpPr>
          <p:cNvPr id="9" name="Text Placeholder 6">
            <a:extLst>
              <a:ext uri="{FF2B5EF4-FFF2-40B4-BE49-F238E27FC236}">
                <a16:creationId xmlns:a16="http://schemas.microsoft.com/office/drawing/2014/main" id="{983A48B7-184C-4679-9D63-6777DDC9DFDB}"/>
              </a:ext>
            </a:extLst>
          </p:cNvPr>
          <p:cNvSpPr txBox="1">
            <a:spLocks/>
          </p:cNvSpPr>
          <p:nvPr/>
        </p:nvSpPr>
        <p:spPr>
          <a:xfrm>
            <a:off x="491249" y="5861051"/>
            <a:ext cx="8401576" cy="64378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spcBef>
                <a:spcPts val="0"/>
              </a:spcBef>
              <a:spcAft>
                <a:spcPts val="0"/>
              </a:spcAft>
            </a:pPr>
            <a:r>
              <a:rPr lang="en-US" sz="2000" dirty="0"/>
              <a:t>Originally scheduled for review at April 2020 meeting </a:t>
            </a:r>
          </a:p>
          <a:p>
            <a:pPr>
              <a:spcBef>
                <a:spcPts val="0"/>
              </a:spcBef>
              <a:spcAft>
                <a:spcPts val="0"/>
              </a:spcAft>
            </a:pPr>
            <a:r>
              <a:rPr lang="en-US" sz="2000" dirty="0"/>
              <a:t>(cancelled due to Covid-19)</a:t>
            </a:r>
          </a:p>
        </p:txBody>
      </p:sp>
    </p:spTree>
    <p:extLst>
      <p:ext uri="{BB962C8B-B14F-4D97-AF65-F5344CB8AC3E}">
        <p14:creationId xmlns:p14="http://schemas.microsoft.com/office/powerpoint/2010/main" val="206684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260AD0-E10E-4218-9DBA-E9917EA88CD8}"/>
              </a:ext>
            </a:extLst>
          </p:cNvPr>
          <p:cNvSpPr>
            <a:spLocks noGrp="1"/>
          </p:cNvSpPr>
          <p:nvPr>
            <p:ph type="title"/>
          </p:nvPr>
        </p:nvSpPr>
        <p:spPr/>
        <p:txBody>
          <a:bodyPr/>
          <a:lstStyle/>
          <a:p>
            <a:r>
              <a:rPr lang="en-US" dirty="0"/>
              <a:t>Distribution of QS holdings</a:t>
            </a:r>
          </a:p>
        </p:txBody>
      </p:sp>
      <p:sp>
        <p:nvSpPr>
          <p:cNvPr id="10" name="Content Placeholder 9">
            <a:extLst>
              <a:ext uri="{FF2B5EF4-FFF2-40B4-BE49-F238E27FC236}">
                <a16:creationId xmlns:a16="http://schemas.microsoft.com/office/drawing/2014/main" id="{AD658CDE-DDF4-4410-9E25-5C4982746FAD}"/>
              </a:ext>
            </a:extLst>
          </p:cNvPr>
          <p:cNvSpPr>
            <a:spLocks noGrp="1"/>
          </p:cNvSpPr>
          <p:nvPr>
            <p:ph idx="1"/>
          </p:nvPr>
        </p:nvSpPr>
        <p:spPr>
          <a:xfrm>
            <a:off x="4014439" y="1605776"/>
            <a:ext cx="4556505" cy="4346034"/>
          </a:xfrm>
        </p:spPr>
        <p:txBody>
          <a:bodyPr/>
          <a:lstStyle/>
          <a:p>
            <a:r>
              <a:rPr lang="en-US" dirty="0"/>
              <a:t>The distribution of overall QS holdings is skewed such that there are numerous holders of QS representing small amounts of IFQ pounds and fewer holders of larger amounts of IFQ. </a:t>
            </a:r>
          </a:p>
        </p:txBody>
      </p:sp>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11" name="Picture Placeholder 10">
            <a:extLst>
              <a:ext uri="{FF2B5EF4-FFF2-40B4-BE49-F238E27FC236}">
                <a16:creationId xmlns:a16="http://schemas.microsoft.com/office/drawing/2014/main" id="{36D9FF11-3DF4-4298-ACD5-D4D043F2CEB6}"/>
              </a:ext>
            </a:extLst>
          </p:cNvPr>
          <p:cNvSpPr>
            <a:spLocks noGrp="1"/>
          </p:cNvSpPr>
          <p:nvPr>
            <p:ph type="pic" sz="quarter" idx="13"/>
          </p:nvPr>
        </p:nvSpPr>
        <p:spPr/>
      </p:sp>
      <p:sp>
        <p:nvSpPr>
          <p:cNvPr id="16" name="Rectangle 15">
            <a:extLst>
              <a:ext uri="{FF2B5EF4-FFF2-40B4-BE49-F238E27FC236}">
                <a16:creationId xmlns:a16="http://schemas.microsoft.com/office/drawing/2014/main" id="{58CA698D-9BF6-404D-90C0-EB6F0F540B65}"/>
              </a:ext>
            </a:extLst>
          </p:cNvPr>
          <p:cNvSpPr/>
          <p:nvPr/>
        </p:nvSpPr>
        <p:spPr>
          <a:xfrm>
            <a:off x="299826" y="6119336"/>
            <a:ext cx="5855647" cy="738664"/>
          </a:xfrm>
          <a:prstGeom prst="rect">
            <a:avLst/>
          </a:prstGeom>
        </p:spPr>
        <p:txBody>
          <a:bodyPr wrap="square">
            <a:spAutoFit/>
          </a:bodyPr>
          <a:lstStyle/>
          <a:p>
            <a:r>
              <a:rPr lang="en-US" sz="1400" dirty="0">
                <a:latin typeface="Arial" panose="020B0604020202020204" pitchFamily="34" charset="0"/>
                <a:ea typeface="Times New Roman" panose="02020603050405020304" pitchFamily="18" charset="0"/>
                <a:cs typeface="Arial" panose="020B0604020202020204" pitchFamily="34" charset="0"/>
              </a:rPr>
              <a:t>Figure 1 p. 3- Distribution of QS holders’ total holdings in pounds of IFQ in 2019 and 2020 for all species combined. The red dashed line represents the Council’s proposed 5,000 pound threshold.</a:t>
            </a:r>
            <a:endParaRPr lang="en-US"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D574E98-F26D-4A76-9A59-0F4219DAD79C}"/>
              </a:ext>
            </a:extLst>
          </p:cNvPr>
          <p:cNvPicPr>
            <a:picLocks noChangeAspect="1"/>
          </p:cNvPicPr>
          <p:nvPr/>
        </p:nvPicPr>
        <p:blipFill>
          <a:blip r:embed="rId2"/>
          <a:stretch>
            <a:fillRect/>
          </a:stretch>
        </p:blipFill>
        <p:spPr>
          <a:xfrm>
            <a:off x="477807" y="1536239"/>
            <a:ext cx="3761885" cy="4634287"/>
          </a:xfrm>
          <a:prstGeom prst="rect">
            <a:avLst/>
          </a:prstGeom>
        </p:spPr>
      </p:pic>
    </p:spTree>
    <p:extLst>
      <p:ext uri="{BB962C8B-B14F-4D97-AF65-F5344CB8AC3E}">
        <p14:creationId xmlns:p14="http://schemas.microsoft.com/office/powerpoint/2010/main" val="74957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260AD0-E10E-4218-9DBA-E9917EA88CD8}"/>
              </a:ext>
            </a:extLst>
          </p:cNvPr>
          <p:cNvSpPr>
            <a:spLocks noGrp="1"/>
          </p:cNvSpPr>
          <p:nvPr>
            <p:ph type="title"/>
          </p:nvPr>
        </p:nvSpPr>
        <p:spPr>
          <a:xfrm>
            <a:off x="498065" y="674088"/>
            <a:ext cx="7579582" cy="630049"/>
          </a:xfrm>
        </p:spPr>
        <p:txBody>
          <a:bodyPr>
            <a:normAutofit/>
          </a:bodyPr>
          <a:lstStyle/>
          <a:p>
            <a:pPr lvl="1" algn="l" defTabSz="457200" rtl="0">
              <a:spcBef>
                <a:spcPct val="0"/>
              </a:spcBef>
            </a:pPr>
            <a:r>
              <a:rPr lang="en-US" sz="2800" kern="1200" cap="all" dirty="0">
                <a:solidFill>
                  <a:schemeClr val="bg1"/>
                </a:solidFill>
                <a:latin typeface="Arial" panose="020B0604020202020204" pitchFamily="34" charset="0"/>
                <a:ea typeface="+mj-ea"/>
                <a:cs typeface="Arial" panose="020B0604020202020204" pitchFamily="34" charset="0"/>
              </a:rPr>
              <a:t>Defining entry level participation</a:t>
            </a:r>
          </a:p>
        </p:txBody>
      </p:sp>
      <p:sp>
        <p:nvSpPr>
          <p:cNvPr id="10" name="Content Placeholder 9">
            <a:extLst>
              <a:ext uri="{FF2B5EF4-FFF2-40B4-BE49-F238E27FC236}">
                <a16:creationId xmlns:a16="http://schemas.microsoft.com/office/drawing/2014/main" id="{AD658CDE-DDF4-4410-9E25-5C4982746FAD}"/>
              </a:ext>
            </a:extLst>
          </p:cNvPr>
          <p:cNvSpPr>
            <a:spLocks noGrp="1"/>
          </p:cNvSpPr>
          <p:nvPr>
            <p:ph idx="1"/>
          </p:nvPr>
        </p:nvSpPr>
        <p:spPr>
          <a:xfrm>
            <a:off x="5062194" y="1663648"/>
            <a:ext cx="3508750" cy="4288162"/>
          </a:xfrm>
        </p:spPr>
        <p:txBody>
          <a:bodyPr>
            <a:normAutofit fontScale="92500" lnSpcReduction="10000"/>
          </a:bodyPr>
          <a:lstStyle/>
          <a:p>
            <a:r>
              <a:rPr lang="en-US" dirty="0"/>
              <a:t>Council motion identifies entry level crew and owner-operators as the target population for the access pool</a:t>
            </a:r>
          </a:p>
          <a:p>
            <a:r>
              <a:rPr lang="en-US" dirty="0"/>
              <a:t>Entry level defined as IFQ participants owning less than 5,000 pound of combined halibut and sablefish IFQ in all areas based on 2019 quota share holdings</a:t>
            </a:r>
          </a:p>
          <a:p>
            <a:r>
              <a:rPr lang="en-US" dirty="0"/>
              <a:t>This definition includes 53% of current QS holders</a:t>
            </a:r>
          </a:p>
          <a:p>
            <a:r>
              <a:rPr lang="en-US" dirty="0"/>
              <a:t>Crewmembers </a:t>
            </a:r>
          </a:p>
          <a:p>
            <a:pPr lvl="1"/>
            <a:r>
              <a:rPr lang="en-US" dirty="0"/>
              <a:t>In 2020: 2,835 TEC holders who do not hold QS</a:t>
            </a:r>
          </a:p>
        </p:txBody>
      </p:sp>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11" name="Picture Placeholder 10">
            <a:extLst>
              <a:ext uri="{FF2B5EF4-FFF2-40B4-BE49-F238E27FC236}">
                <a16:creationId xmlns:a16="http://schemas.microsoft.com/office/drawing/2014/main" id="{36D9FF11-3DF4-4298-ACD5-D4D043F2CEB6}"/>
              </a:ext>
            </a:extLst>
          </p:cNvPr>
          <p:cNvSpPr>
            <a:spLocks noGrp="1"/>
          </p:cNvSpPr>
          <p:nvPr>
            <p:ph type="pic" sz="quarter" idx="13"/>
          </p:nvPr>
        </p:nvSpPr>
        <p:spPr/>
      </p:sp>
      <p:pic>
        <p:nvPicPr>
          <p:cNvPr id="2" name="Picture 1">
            <a:extLst>
              <a:ext uri="{FF2B5EF4-FFF2-40B4-BE49-F238E27FC236}">
                <a16:creationId xmlns:a16="http://schemas.microsoft.com/office/drawing/2014/main" id="{6780074D-66B5-470E-8BAD-AF9394D06A51}"/>
              </a:ext>
            </a:extLst>
          </p:cNvPr>
          <p:cNvPicPr>
            <a:picLocks noChangeAspect="1"/>
          </p:cNvPicPr>
          <p:nvPr/>
        </p:nvPicPr>
        <p:blipFill rotWithShape="1">
          <a:blip r:embed="rId2"/>
          <a:srcRect t="2559" r="39978" b="379"/>
          <a:stretch/>
        </p:blipFill>
        <p:spPr>
          <a:xfrm>
            <a:off x="632339" y="1396732"/>
            <a:ext cx="3253721" cy="4821993"/>
          </a:xfrm>
          <a:prstGeom prst="rect">
            <a:avLst/>
          </a:prstGeom>
        </p:spPr>
      </p:pic>
      <p:sp>
        <p:nvSpPr>
          <p:cNvPr id="3" name="Rectangle 2">
            <a:extLst>
              <a:ext uri="{FF2B5EF4-FFF2-40B4-BE49-F238E27FC236}">
                <a16:creationId xmlns:a16="http://schemas.microsoft.com/office/drawing/2014/main" id="{0E5F70F4-0704-4333-856C-227451027355}"/>
              </a:ext>
            </a:extLst>
          </p:cNvPr>
          <p:cNvSpPr/>
          <p:nvPr/>
        </p:nvSpPr>
        <p:spPr>
          <a:xfrm>
            <a:off x="490194" y="6116571"/>
            <a:ext cx="4572000" cy="523220"/>
          </a:xfrm>
          <a:prstGeom prst="rect">
            <a:avLst/>
          </a:prstGeom>
        </p:spPr>
        <p:txBody>
          <a:bodyPr>
            <a:spAutoFit/>
          </a:bodyPr>
          <a:lstStyle/>
          <a:p>
            <a:r>
              <a:rPr lang="en-US" sz="1400" dirty="0">
                <a:latin typeface="Arial" panose="020B0604020202020204" pitchFamily="34" charset="0"/>
                <a:ea typeface="Times New Roman" panose="02020603050405020304" pitchFamily="18" charset="0"/>
                <a:cs typeface="Arial" panose="020B0604020202020204" pitchFamily="34" charset="0"/>
              </a:rPr>
              <a:t>Table 2, p.5-Potential eligible access pool recipients under different eligibility thresholds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4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260AD0-E10E-4218-9DBA-E9917EA88CD8}"/>
              </a:ext>
            </a:extLst>
          </p:cNvPr>
          <p:cNvSpPr>
            <a:spLocks noGrp="1"/>
          </p:cNvSpPr>
          <p:nvPr>
            <p:ph type="title"/>
          </p:nvPr>
        </p:nvSpPr>
        <p:spPr>
          <a:xfrm>
            <a:off x="498065" y="674088"/>
            <a:ext cx="7579582" cy="630049"/>
          </a:xfrm>
        </p:spPr>
        <p:txBody>
          <a:bodyPr>
            <a:normAutofit/>
          </a:bodyPr>
          <a:lstStyle/>
          <a:p>
            <a:pPr lvl="1" algn="l" defTabSz="457200" rtl="0">
              <a:spcBef>
                <a:spcPct val="0"/>
              </a:spcBef>
            </a:pPr>
            <a:r>
              <a:rPr lang="en-US" sz="2800" kern="1200" cap="all" dirty="0">
                <a:solidFill>
                  <a:schemeClr val="bg1"/>
                </a:solidFill>
                <a:latin typeface="Arial" panose="020B0604020202020204" pitchFamily="34" charset="0"/>
                <a:ea typeface="+mj-ea"/>
                <a:cs typeface="Arial" panose="020B0604020202020204" pitchFamily="34" charset="0"/>
              </a:rPr>
              <a:t>Defining entry level participation</a:t>
            </a:r>
          </a:p>
        </p:txBody>
      </p:sp>
      <p:sp>
        <p:nvSpPr>
          <p:cNvPr id="10" name="Content Placeholder 9">
            <a:extLst>
              <a:ext uri="{FF2B5EF4-FFF2-40B4-BE49-F238E27FC236}">
                <a16:creationId xmlns:a16="http://schemas.microsoft.com/office/drawing/2014/main" id="{AD658CDE-DDF4-4410-9E25-5C4982746FAD}"/>
              </a:ext>
            </a:extLst>
          </p:cNvPr>
          <p:cNvSpPr>
            <a:spLocks noGrp="1"/>
          </p:cNvSpPr>
          <p:nvPr>
            <p:ph idx="1"/>
          </p:nvPr>
        </p:nvSpPr>
        <p:spPr>
          <a:xfrm>
            <a:off x="5239146" y="1663648"/>
            <a:ext cx="3331797" cy="4288162"/>
          </a:xfrm>
        </p:spPr>
        <p:txBody>
          <a:bodyPr/>
          <a:lstStyle/>
          <a:p>
            <a:r>
              <a:rPr lang="en-US" dirty="0"/>
              <a:t>The amount of QS equivalent to 5,000 pound of IFQ in 2019 varies by IFQ area and is equivalent to different quantities of IFQ pounds each year as halibut and sablefish TACs and thus the annual amount of IFQ issued fluctuates</a:t>
            </a:r>
          </a:p>
        </p:txBody>
      </p:sp>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11" name="Picture Placeholder 10">
            <a:extLst>
              <a:ext uri="{FF2B5EF4-FFF2-40B4-BE49-F238E27FC236}">
                <a16:creationId xmlns:a16="http://schemas.microsoft.com/office/drawing/2014/main" id="{36D9FF11-3DF4-4298-ACD5-D4D043F2CEB6}"/>
              </a:ext>
            </a:extLst>
          </p:cNvPr>
          <p:cNvSpPr>
            <a:spLocks noGrp="1"/>
          </p:cNvSpPr>
          <p:nvPr>
            <p:ph type="pic" sz="quarter" idx="13"/>
          </p:nvPr>
        </p:nvSpPr>
        <p:spPr/>
      </p:sp>
      <p:pic>
        <p:nvPicPr>
          <p:cNvPr id="4" name="Picture 3">
            <a:extLst>
              <a:ext uri="{FF2B5EF4-FFF2-40B4-BE49-F238E27FC236}">
                <a16:creationId xmlns:a16="http://schemas.microsoft.com/office/drawing/2014/main" id="{3AF3C816-F022-4526-A419-918812E8EA8F}"/>
              </a:ext>
            </a:extLst>
          </p:cNvPr>
          <p:cNvPicPr>
            <a:picLocks noChangeAspect="1"/>
          </p:cNvPicPr>
          <p:nvPr/>
        </p:nvPicPr>
        <p:blipFill>
          <a:blip r:embed="rId2"/>
          <a:stretch>
            <a:fillRect/>
          </a:stretch>
        </p:blipFill>
        <p:spPr>
          <a:xfrm>
            <a:off x="102602" y="1304137"/>
            <a:ext cx="5136545" cy="5415071"/>
          </a:xfrm>
          <a:prstGeom prst="rect">
            <a:avLst/>
          </a:prstGeom>
        </p:spPr>
      </p:pic>
    </p:spTree>
    <p:extLst>
      <p:ext uri="{BB962C8B-B14F-4D97-AF65-F5344CB8AC3E}">
        <p14:creationId xmlns:p14="http://schemas.microsoft.com/office/powerpoint/2010/main" val="321161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260AD0-E10E-4218-9DBA-E9917EA88CD8}"/>
              </a:ext>
            </a:extLst>
          </p:cNvPr>
          <p:cNvSpPr>
            <a:spLocks noGrp="1"/>
          </p:cNvSpPr>
          <p:nvPr>
            <p:ph type="title"/>
          </p:nvPr>
        </p:nvSpPr>
        <p:spPr>
          <a:xfrm>
            <a:off x="498065" y="674088"/>
            <a:ext cx="7579582" cy="630049"/>
          </a:xfrm>
        </p:spPr>
        <p:txBody>
          <a:bodyPr>
            <a:normAutofit/>
          </a:bodyPr>
          <a:lstStyle/>
          <a:p>
            <a:pPr lvl="1" algn="l" defTabSz="457200" rtl="0">
              <a:spcBef>
                <a:spcPct val="0"/>
              </a:spcBef>
            </a:pPr>
            <a:r>
              <a:rPr lang="en-US" sz="2800" kern="1200" cap="all" dirty="0">
                <a:solidFill>
                  <a:schemeClr val="bg1"/>
                </a:solidFill>
                <a:latin typeface="Arial" panose="020B0604020202020204" pitchFamily="34" charset="0"/>
                <a:ea typeface="+mj-ea"/>
                <a:cs typeface="Arial" panose="020B0604020202020204" pitchFamily="34" charset="0"/>
              </a:rPr>
              <a:t>Defining entry level participation</a:t>
            </a:r>
          </a:p>
        </p:txBody>
      </p:sp>
      <p:sp>
        <p:nvSpPr>
          <p:cNvPr id="10" name="Content Placeholder 9">
            <a:extLst>
              <a:ext uri="{FF2B5EF4-FFF2-40B4-BE49-F238E27FC236}">
                <a16:creationId xmlns:a16="http://schemas.microsoft.com/office/drawing/2014/main" id="{AD658CDE-DDF4-4410-9E25-5C4982746FAD}"/>
              </a:ext>
            </a:extLst>
          </p:cNvPr>
          <p:cNvSpPr>
            <a:spLocks noGrp="1"/>
          </p:cNvSpPr>
          <p:nvPr>
            <p:ph idx="1"/>
          </p:nvPr>
        </p:nvSpPr>
        <p:spPr>
          <a:xfrm>
            <a:off x="4819172" y="1663648"/>
            <a:ext cx="3751771" cy="4288162"/>
          </a:xfrm>
        </p:spPr>
        <p:txBody>
          <a:bodyPr>
            <a:normAutofit/>
          </a:bodyPr>
          <a:lstStyle/>
          <a:p>
            <a:r>
              <a:rPr lang="en-US" dirty="0"/>
              <a:t>Entry level connotes a relative lack of experience in the fishery. </a:t>
            </a:r>
          </a:p>
          <a:p>
            <a:r>
              <a:rPr lang="en-US" dirty="0"/>
              <a:t>The total amount of QS held and the rate of accumulation of QS varies by individual and operation and does not always correlate with the length of time an individual has held QS. </a:t>
            </a:r>
          </a:p>
          <a:p>
            <a:r>
              <a:rPr lang="en-US" dirty="0"/>
              <a:t>The percentage of participants who are eligible for the access pool is not related to the length of time they have held QS</a:t>
            </a:r>
          </a:p>
          <a:p>
            <a:endParaRPr lang="en-US" dirty="0"/>
          </a:p>
        </p:txBody>
      </p:sp>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1" name="Picture Placeholder 10">
            <a:extLst>
              <a:ext uri="{FF2B5EF4-FFF2-40B4-BE49-F238E27FC236}">
                <a16:creationId xmlns:a16="http://schemas.microsoft.com/office/drawing/2014/main" id="{36D9FF11-3DF4-4298-ACD5-D4D043F2CEB6}"/>
              </a:ext>
            </a:extLst>
          </p:cNvPr>
          <p:cNvSpPr>
            <a:spLocks noGrp="1"/>
          </p:cNvSpPr>
          <p:nvPr>
            <p:ph type="pic" sz="quarter" idx="13"/>
          </p:nvPr>
        </p:nvSpPr>
        <p:spPr/>
      </p:sp>
      <p:pic>
        <p:nvPicPr>
          <p:cNvPr id="3" name="Picture 2">
            <a:extLst>
              <a:ext uri="{FF2B5EF4-FFF2-40B4-BE49-F238E27FC236}">
                <a16:creationId xmlns:a16="http://schemas.microsoft.com/office/drawing/2014/main" id="{537B3295-EA69-44BA-8494-657981459158}"/>
              </a:ext>
            </a:extLst>
          </p:cNvPr>
          <p:cNvPicPr>
            <a:picLocks noChangeAspect="1"/>
          </p:cNvPicPr>
          <p:nvPr/>
        </p:nvPicPr>
        <p:blipFill>
          <a:blip r:embed="rId2"/>
          <a:stretch>
            <a:fillRect/>
          </a:stretch>
        </p:blipFill>
        <p:spPr>
          <a:xfrm>
            <a:off x="281530" y="1511527"/>
            <a:ext cx="4537642" cy="4936746"/>
          </a:xfrm>
          <a:prstGeom prst="rect">
            <a:avLst/>
          </a:prstGeom>
        </p:spPr>
      </p:pic>
    </p:spTree>
    <p:extLst>
      <p:ext uri="{BB962C8B-B14F-4D97-AF65-F5344CB8AC3E}">
        <p14:creationId xmlns:p14="http://schemas.microsoft.com/office/powerpoint/2010/main" val="324052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462143-4EB4-41A6-A86E-7A3E99381D30}"/>
              </a:ext>
            </a:extLst>
          </p:cNvPr>
          <p:cNvSpPr>
            <a:spLocks noGrp="1"/>
          </p:cNvSpPr>
          <p:nvPr>
            <p:ph type="body" idx="1"/>
          </p:nvPr>
        </p:nvSpPr>
        <p:spPr/>
        <p:txBody>
          <a:bodyPr/>
          <a:lstStyle/>
          <a:p>
            <a:r>
              <a:rPr lang="en-US" dirty="0"/>
              <a:t>Halibut</a:t>
            </a:r>
          </a:p>
        </p:txBody>
      </p:sp>
      <p:sp>
        <p:nvSpPr>
          <p:cNvPr id="9" name="Text Placeholder 8">
            <a:extLst>
              <a:ext uri="{FF2B5EF4-FFF2-40B4-BE49-F238E27FC236}">
                <a16:creationId xmlns:a16="http://schemas.microsoft.com/office/drawing/2014/main" id="{0D6CB9B6-E9E1-4525-8495-43E9EF555162}"/>
              </a:ext>
            </a:extLst>
          </p:cNvPr>
          <p:cNvSpPr>
            <a:spLocks noGrp="1"/>
          </p:cNvSpPr>
          <p:nvPr>
            <p:ph type="body" sz="quarter" idx="3"/>
          </p:nvPr>
        </p:nvSpPr>
        <p:spPr/>
        <p:txBody>
          <a:bodyPr/>
          <a:lstStyle/>
          <a:p>
            <a:r>
              <a:rPr lang="en-US" dirty="0"/>
              <a:t>Sablefish</a:t>
            </a:r>
          </a:p>
        </p:txBody>
      </p:sp>
      <p:sp>
        <p:nvSpPr>
          <p:cNvPr id="4" name="Slide Number Placeholder 3">
            <a:extLst>
              <a:ext uri="{FF2B5EF4-FFF2-40B4-BE49-F238E27FC236}">
                <a16:creationId xmlns:a16="http://schemas.microsoft.com/office/drawing/2014/main" id="{213DA8EC-9B86-4C12-A675-CAE8AD01085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11" name="Picture Placeholder 10">
            <a:extLst>
              <a:ext uri="{FF2B5EF4-FFF2-40B4-BE49-F238E27FC236}">
                <a16:creationId xmlns:a16="http://schemas.microsoft.com/office/drawing/2014/main" id="{4DC94BEB-7365-426E-B6AA-0CBEC5836427}"/>
              </a:ext>
            </a:extLst>
          </p:cNvPr>
          <p:cNvSpPr>
            <a:spLocks noGrp="1"/>
          </p:cNvSpPr>
          <p:nvPr>
            <p:ph type="pic" sz="quarter" idx="13"/>
          </p:nvPr>
        </p:nvSpPr>
        <p:spPr/>
      </p:sp>
      <p:sp>
        <p:nvSpPr>
          <p:cNvPr id="6" name="Title 5">
            <a:extLst>
              <a:ext uri="{FF2B5EF4-FFF2-40B4-BE49-F238E27FC236}">
                <a16:creationId xmlns:a16="http://schemas.microsoft.com/office/drawing/2014/main" id="{BC2C89F3-0425-4452-A980-5A77E294BF65}"/>
              </a:ext>
            </a:extLst>
          </p:cNvPr>
          <p:cNvSpPr>
            <a:spLocks noGrp="1"/>
          </p:cNvSpPr>
          <p:nvPr>
            <p:ph type="title"/>
          </p:nvPr>
        </p:nvSpPr>
        <p:spPr/>
        <p:txBody>
          <a:bodyPr>
            <a:normAutofit fontScale="90000"/>
          </a:bodyPr>
          <a:lstStyle/>
          <a:p>
            <a:r>
              <a:rPr lang="en-US" dirty="0"/>
              <a:t>Access pool quantity and distribution</a:t>
            </a:r>
          </a:p>
        </p:txBody>
      </p:sp>
      <p:graphicFrame>
        <p:nvGraphicFramePr>
          <p:cNvPr id="20" name="Content Placeholder 19">
            <a:extLst>
              <a:ext uri="{FF2B5EF4-FFF2-40B4-BE49-F238E27FC236}">
                <a16:creationId xmlns:a16="http://schemas.microsoft.com/office/drawing/2014/main" id="{3819C462-7244-4E14-8AC2-8EB727D9D288}"/>
              </a:ext>
            </a:extLst>
          </p:cNvPr>
          <p:cNvGraphicFramePr>
            <a:graphicFrameLocks noGrp="1"/>
          </p:cNvGraphicFramePr>
          <p:nvPr>
            <p:ph sz="quarter" idx="4"/>
            <p:extLst>
              <p:ext uri="{D42A27DB-BD31-4B8C-83A1-F6EECF244321}">
                <p14:modId xmlns:p14="http://schemas.microsoft.com/office/powerpoint/2010/main" val="3337773544"/>
              </p:ext>
            </p:extLst>
          </p:nvPr>
        </p:nvGraphicFramePr>
        <p:xfrm>
          <a:off x="4572000" y="2243888"/>
          <a:ext cx="2576945" cy="3502715"/>
        </p:xfrm>
        <a:graphic>
          <a:graphicData uri="http://schemas.openxmlformats.org/drawingml/2006/table">
            <a:tbl>
              <a:tblPr firstRow="1" firstCol="1" bandRow="1">
                <a:tableStyleId>{5C22544A-7EE6-4342-B048-85BDC9FD1C3A}</a:tableStyleId>
              </a:tblPr>
              <a:tblGrid>
                <a:gridCol w="677155">
                  <a:extLst>
                    <a:ext uri="{9D8B030D-6E8A-4147-A177-3AD203B41FA5}">
                      <a16:colId xmlns:a16="http://schemas.microsoft.com/office/drawing/2014/main" val="3213032181"/>
                    </a:ext>
                  </a:extLst>
                </a:gridCol>
                <a:gridCol w="949895">
                  <a:extLst>
                    <a:ext uri="{9D8B030D-6E8A-4147-A177-3AD203B41FA5}">
                      <a16:colId xmlns:a16="http://schemas.microsoft.com/office/drawing/2014/main" val="3877225718"/>
                    </a:ext>
                  </a:extLst>
                </a:gridCol>
                <a:gridCol w="949895">
                  <a:extLst>
                    <a:ext uri="{9D8B030D-6E8A-4147-A177-3AD203B41FA5}">
                      <a16:colId xmlns:a16="http://schemas.microsoft.com/office/drawing/2014/main" val="256097480"/>
                    </a:ext>
                  </a:extLst>
                </a:gridCol>
              </a:tblGrid>
              <a:tr h="266840">
                <a:tc>
                  <a:txBody>
                    <a:bodyPr/>
                    <a:lstStyle/>
                    <a:p>
                      <a:endParaRPr lang="en-US" sz="1400" dirty="0">
                        <a:effectLst/>
                        <a:latin typeface="Times New Roman" panose="02020603050405020304" pitchFamily="18" charset="0"/>
                      </a:endParaRPr>
                    </a:p>
                  </a:txBody>
                  <a:tcPr marL="4620" marR="4620" marT="4620" marB="0" anchor="b"/>
                </a:tc>
                <a:tc>
                  <a:txBody>
                    <a:bodyPr/>
                    <a:lstStyle/>
                    <a:p>
                      <a:r>
                        <a:rPr lang="en-US" sz="1400" dirty="0"/>
                        <a:t>2019</a:t>
                      </a:r>
                    </a:p>
                  </a:txBody>
                  <a:tcPr/>
                </a:tc>
                <a:tc>
                  <a:txBody>
                    <a:bodyPr/>
                    <a:lstStyle/>
                    <a:p>
                      <a:r>
                        <a:rPr lang="en-US" sz="1400" dirty="0"/>
                        <a:t>2020</a:t>
                      </a:r>
                    </a:p>
                  </a:txBody>
                  <a:tcPr/>
                </a:tc>
                <a:extLst>
                  <a:ext uri="{0D108BD9-81ED-4DB2-BD59-A6C34878D82A}">
                    <a16:rowId xmlns:a16="http://schemas.microsoft.com/office/drawing/2014/main" val="1381395264"/>
                  </a:ext>
                </a:extLst>
              </a:tr>
              <a:tr h="190833">
                <a:tc rowSpan="2">
                  <a:txBody>
                    <a:bodyPr/>
                    <a:lstStyle/>
                    <a:p>
                      <a:pPr marL="0" marR="0" algn="ctr">
                        <a:spcBef>
                          <a:spcPts val="0"/>
                        </a:spcBef>
                        <a:spcAft>
                          <a:spcPts val="0"/>
                        </a:spcAft>
                      </a:pPr>
                      <a:r>
                        <a:rPr lang="en-US" sz="1400" dirty="0">
                          <a:effectLst/>
                        </a:rPr>
                        <a:t>IFQ Area</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ctr">
                        <a:spcBef>
                          <a:spcPts val="0"/>
                        </a:spcBef>
                        <a:spcAft>
                          <a:spcPts val="0"/>
                        </a:spcAft>
                      </a:pPr>
                      <a:r>
                        <a:rPr lang="en-US" sz="1400" dirty="0">
                          <a:effectLst/>
                        </a:rPr>
                        <a:t>1% IFQ</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ctr">
                        <a:spcBef>
                          <a:spcPts val="0"/>
                        </a:spcBef>
                        <a:spcAft>
                          <a:spcPts val="0"/>
                        </a:spcAft>
                      </a:pPr>
                      <a:r>
                        <a:rPr lang="en-US" sz="1400">
                          <a:effectLst/>
                        </a:rPr>
                        <a:t>1% IFQ</a:t>
                      </a:r>
                      <a:endParaRPr lang="en-US" sz="140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45835888"/>
                  </a:ext>
                </a:extLst>
              </a:tr>
              <a:tr h="271434">
                <a:tc vMerge="1">
                  <a:txBody>
                    <a:bodyPr/>
                    <a:lstStyle/>
                    <a:p>
                      <a:endParaRPr lang="en-US"/>
                    </a:p>
                  </a:txBody>
                  <a:tcPr/>
                </a:tc>
                <a:tc>
                  <a:txBody>
                    <a:bodyPr/>
                    <a:lstStyle/>
                    <a:p>
                      <a:pPr marL="0" marR="0" algn="ctr">
                        <a:spcBef>
                          <a:spcPts val="0"/>
                        </a:spcBef>
                        <a:spcAft>
                          <a:spcPts val="0"/>
                        </a:spcAft>
                      </a:pPr>
                      <a:r>
                        <a:rPr lang="en-US" sz="1400" dirty="0">
                          <a:effectLst/>
                        </a:rPr>
                        <a:t>(pounds)</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ctr">
                        <a:spcBef>
                          <a:spcPts val="0"/>
                        </a:spcBef>
                        <a:spcAft>
                          <a:spcPts val="0"/>
                        </a:spcAft>
                      </a:pPr>
                      <a:r>
                        <a:rPr lang="en-US" sz="1400">
                          <a:effectLst/>
                        </a:rPr>
                        <a:t>(pounds)</a:t>
                      </a:r>
                      <a:endParaRPr lang="en-US" sz="140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3842781319"/>
                  </a:ext>
                </a:extLst>
              </a:tr>
              <a:tr h="361263">
                <a:tc>
                  <a:txBody>
                    <a:bodyPr/>
                    <a:lstStyle/>
                    <a:p>
                      <a:r>
                        <a:rPr lang="en-US" sz="1400" dirty="0"/>
                        <a:t>AI</a:t>
                      </a:r>
                    </a:p>
                  </a:txBody>
                  <a:tcPr/>
                </a:tc>
                <a:tc>
                  <a:txBody>
                    <a:bodyPr/>
                    <a:lstStyle/>
                    <a:p>
                      <a:pPr marL="0" marR="0" algn="r">
                        <a:spcBef>
                          <a:spcPts val="0"/>
                        </a:spcBef>
                        <a:spcAft>
                          <a:spcPts val="0"/>
                        </a:spcAft>
                      </a:pPr>
                      <a:r>
                        <a:rPr lang="en-US" sz="1400" dirty="0">
                          <a:effectLst/>
                        </a:rPr>
                        <a:t>      26,565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r">
                        <a:spcBef>
                          <a:spcPts val="0"/>
                        </a:spcBef>
                        <a:spcAft>
                          <a:spcPts val="0"/>
                        </a:spcAft>
                      </a:pPr>
                      <a:r>
                        <a:rPr lang="en-US" sz="1400" dirty="0">
                          <a:effectLst/>
                        </a:rPr>
                        <a:t>      26,962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1276165184"/>
                  </a:ext>
                </a:extLst>
              </a:tr>
              <a:tr h="361263">
                <a:tc>
                  <a:txBody>
                    <a:bodyPr/>
                    <a:lstStyle/>
                    <a:p>
                      <a:r>
                        <a:rPr lang="en-US" sz="1400" dirty="0"/>
                        <a:t>BS</a:t>
                      </a:r>
                    </a:p>
                  </a:txBody>
                  <a:tcPr/>
                </a:tc>
                <a:tc>
                  <a:txBody>
                    <a:bodyPr/>
                    <a:lstStyle/>
                    <a:p>
                      <a:pPr marL="0" marR="0" algn="r">
                        <a:spcBef>
                          <a:spcPts val="0"/>
                        </a:spcBef>
                        <a:spcAft>
                          <a:spcPts val="0"/>
                        </a:spcAft>
                      </a:pPr>
                      <a:r>
                        <a:rPr lang="en-US" sz="1400">
                          <a:effectLst/>
                        </a:rPr>
                        <a:t>      13,139 </a:t>
                      </a:r>
                      <a:endParaRPr lang="en-US" sz="140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r">
                        <a:spcBef>
                          <a:spcPts val="0"/>
                        </a:spcBef>
                        <a:spcAft>
                          <a:spcPts val="0"/>
                        </a:spcAft>
                      </a:pPr>
                      <a:r>
                        <a:rPr lang="en-US" sz="1400" dirty="0">
                          <a:effectLst/>
                        </a:rPr>
                        <a:t>      16,402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2763696931"/>
                  </a:ext>
                </a:extLst>
              </a:tr>
              <a:tr h="451093">
                <a:tc>
                  <a:txBody>
                    <a:bodyPr/>
                    <a:lstStyle/>
                    <a:p>
                      <a:r>
                        <a:rPr lang="en-US" sz="1400" dirty="0"/>
                        <a:t>CG</a:t>
                      </a:r>
                    </a:p>
                  </a:txBody>
                  <a:tcPr/>
                </a:tc>
                <a:tc>
                  <a:txBody>
                    <a:bodyPr/>
                    <a:lstStyle/>
                    <a:p>
                      <a:pPr marL="0" marR="0" algn="r">
                        <a:spcBef>
                          <a:spcPts val="0"/>
                        </a:spcBef>
                        <a:spcAft>
                          <a:spcPts val="0"/>
                        </a:spcAft>
                      </a:pPr>
                      <a:r>
                        <a:rPr lang="en-US" sz="1400">
                          <a:effectLst/>
                        </a:rPr>
                        <a:t>      91,315 </a:t>
                      </a:r>
                      <a:endParaRPr lang="en-US" sz="140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r">
                        <a:spcBef>
                          <a:spcPts val="0"/>
                        </a:spcBef>
                        <a:spcAft>
                          <a:spcPts val="0"/>
                        </a:spcAft>
                      </a:pPr>
                      <a:r>
                        <a:rPr lang="en-US" sz="1400" dirty="0">
                          <a:effectLst/>
                        </a:rPr>
                        <a:t>    113,669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36319325"/>
                  </a:ext>
                </a:extLst>
              </a:tr>
              <a:tr h="361263">
                <a:tc>
                  <a:txBody>
                    <a:bodyPr/>
                    <a:lstStyle/>
                    <a:p>
                      <a:r>
                        <a:rPr lang="en-US" sz="1400" dirty="0"/>
                        <a:t>SE</a:t>
                      </a:r>
                    </a:p>
                  </a:txBody>
                  <a:tcPr/>
                </a:tc>
                <a:tc>
                  <a:txBody>
                    <a:bodyPr/>
                    <a:lstStyle/>
                    <a:p>
                      <a:pPr marL="0" marR="0" algn="r">
                        <a:spcBef>
                          <a:spcPts val="0"/>
                        </a:spcBef>
                        <a:spcAft>
                          <a:spcPts val="0"/>
                        </a:spcAft>
                      </a:pPr>
                      <a:r>
                        <a:rPr lang="en-US" sz="1400">
                          <a:effectLst/>
                        </a:rPr>
                        <a:t>      65,785 </a:t>
                      </a:r>
                      <a:endParaRPr lang="en-US" sz="140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r">
                        <a:spcBef>
                          <a:spcPts val="0"/>
                        </a:spcBef>
                        <a:spcAft>
                          <a:spcPts val="0"/>
                        </a:spcAft>
                      </a:pPr>
                      <a:r>
                        <a:rPr lang="en-US" sz="1400" dirty="0">
                          <a:effectLst/>
                        </a:rPr>
                        <a:t>      80,755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652215002"/>
                  </a:ext>
                </a:extLst>
              </a:tr>
              <a:tr h="361263">
                <a:tc>
                  <a:txBody>
                    <a:bodyPr/>
                    <a:lstStyle/>
                    <a:p>
                      <a:r>
                        <a:rPr lang="en-US" sz="1400" dirty="0"/>
                        <a:t>WG</a:t>
                      </a:r>
                    </a:p>
                  </a:txBody>
                  <a:tcPr/>
                </a:tc>
                <a:tc>
                  <a:txBody>
                    <a:bodyPr/>
                    <a:lstStyle/>
                    <a:p>
                      <a:pPr marL="0" marR="0" algn="r">
                        <a:spcBef>
                          <a:spcPts val="0"/>
                        </a:spcBef>
                        <a:spcAft>
                          <a:spcPts val="0"/>
                        </a:spcAft>
                      </a:pPr>
                      <a:r>
                        <a:rPr lang="en-US" sz="1400">
                          <a:effectLst/>
                        </a:rPr>
                        <a:t>      27,888 </a:t>
                      </a:r>
                      <a:endParaRPr lang="en-US" sz="140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r">
                        <a:spcBef>
                          <a:spcPts val="0"/>
                        </a:spcBef>
                        <a:spcAft>
                          <a:spcPts val="0"/>
                        </a:spcAft>
                      </a:pPr>
                      <a:r>
                        <a:rPr lang="en-US" sz="1400" dirty="0">
                          <a:effectLst/>
                        </a:rPr>
                        <a:t>      34,259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1910187927"/>
                  </a:ext>
                </a:extLst>
              </a:tr>
              <a:tr h="361263">
                <a:tc>
                  <a:txBody>
                    <a:bodyPr/>
                    <a:lstStyle/>
                    <a:p>
                      <a:r>
                        <a:rPr lang="en-US" sz="1400" dirty="0"/>
                        <a:t>WY</a:t>
                      </a:r>
                    </a:p>
                  </a:txBody>
                  <a:tcPr/>
                </a:tc>
                <a:tc>
                  <a:txBody>
                    <a:bodyPr/>
                    <a:lstStyle/>
                    <a:p>
                      <a:pPr marL="0" marR="0" algn="r">
                        <a:spcBef>
                          <a:spcPts val="0"/>
                        </a:spcBef>
                        <a:spcAft>
                          <a:spcPts val="0"/>
                        </a:spcAft>
                      </a:pPr>
                      <a:r>
                        <a:rPr lang="en-US" sz="1400">
                          <a:effectLst/>
                        </a:rPr>
                        <a:t>      34,987 </a:t>
                      </a:r>
                      <a:endParaRPr lang="en-US" sz="140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r">
                        <a:spcBef>
                          <a:spcPts val="0"/>
                        </a:spcBef>
                        <a:spcAft>
                          <a:spcPts val="0"/>
                        </a:spcAft>
                      </a:pPr>
                      <a:r>
                        <a:rPr lang="en-US" sz="1400" dirty="0">
                          <a:effectLst/>
                        </a:rPr>
                        <a:t>      45,040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3501485065"/>
                  </a:ext>
                </a:extLst>
              </a:tr>
              <a:tr h="451093">
                <a:tc>
                  <a:txBody>
                    <a:bodyPr/>
                    <a:lstStyle/>
                    <a:p>
                      <a:pPr marL="0" marR="0" algn="ctr">
                        <a:spcBef>
                          <a:spcPts val="0"/>
                        </a:spcBef>
                        <a:spcAft>
                          <a:spcPts val="0"/>
                        </a:spcAft>
                      </a:pPr>
                      <a:r>
                        <a:rPr lang="en-US" sz="1400" dirty="0">
                          <a:effectLst/>
                        </a:rPr>
                        <a:t>All</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r">
                        <a:spcBef>
                          <a:spcPts val="0"/>
                        </a:spcBef>
                        <a:spcAft>
                          <a:spcPts val="0"/>
                        </a:spcAft>
                      </a:pPr>
                      <a:r>
                        <a:rPr lang="en-US" sz="1400" dirty="0">
                          <a:effectLst/>
                        </a:rPr>
                        <a:t>   259,680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tc>
                  <a:txBody>
                    <a:bodyPr/>
                    <a:lstStyle/>
                    <a:p>
                      <a:pPr marL="0" marR="0" algn="r">
                        <a:spcBef>
                          <a:spcPts val="0"/>
                        </a:spcBef>
                        <a:spcAft>
                          <a:spcPts val="0"/>
                        </a:spcAft>
                      </a:pPr>
                      <a:r>
                        <a:rPr lang="en-US" sz="1400" dirty="0">
                          <a:effectLst/>
                        </a:rPr>
                        <a:t>  317,088 </a:t>
                      </a:r>
                      <a:endParaRPr lang="en-US" sz="1400" dirty="0">
                        <a:effectLst/>
                        <a:latin typeface="Times New Roman" panose="02020603050405020304" pitchFamily="18" charset="0"/>
                        <a:ea typeface="Times New Roman" panose="02020603050405020304" pitchFamily="18" charset="0"/>
                      </a:endParaRPr>
                    </a:p>
                  </a:txBody>
                  <a:tcPr marL="4620" marR="4620" marT="4620" marB="0" anchor="b"/>
                </a:tc>
                <a:extLst>
                  <a:ext uri="{0D108BD9-81ED-4DB2-BD59-A6C34878D82A}">
                    <a16:rowId xmlns:a16="http://schemas.microsoft.com/office/drawing/2014/main" val="498164631"/>
                  </a:ext>
                </a:extLst>
              </a:tr>
            </a:tbl>
          </a:graphicData>
        </a:graphic>
      </p:graphicFrame>
      <p:graphicFrame>
        <p:nvGraphicFramePr>
          <p:cNvPr id="19" name="Content Placeholder 18">
            <a:extLst>
              <a:ext uri="{FF2B5EF4-FFF2-40B4-BE49-F238E27FC236}">
                <a16:creationId xmlns:a16="http://schemas.microsoft.com/office/drawing/2014/main" id="{4A882AD5-4C81-497F-9F71-6D5EFA380029}"/>
              </a:ext>
            </a:extLst>
          </p:cNvPr>
          <p:cNvGraphicFramePr>
            <a:graphicFrameLocks noGrp="1"/>
          </p:cNvGraphicFramePr>
          <p:nvPr>
            <p:ph sz="half" idx="2"/>
            <p:extLst>
              <p:ext uri="{D42A27DB-BD31-4B8C-83A1-F6EECF244321}">
                <p14:modId xmlns:p14="http://schemas.microsoft.com/office/powerpoint/2010/main" val="3439391402"/>
              </p:ext>
            </p:extLst>
          </p:nvPr>
        </p:nvGraphicFramePr>
        <p:xfrm>
          <a:off x="398631" y="2207491"/>
          <a:ext cx="3101951" cy="4382754"/>
        </p:xfrm>
        <a:graphic>
          <a:graphicData uri="http://schemas.openxmlformats.org/drawingml/2006/table">
            <a:tbl>
              <a:tblPr firstRow="1" firstCol="1" bandRow="1">
                <a:tableStyleId>{5C22544A-7EE6-4342-B048-85BDC9FD1C3A}</a:tableStyleId>
              </a:tblPr>
              <a:tblGrid>
                <a:gridCol w="746485">
                  <a:extLst>
                    <a:ext uri="{9D8B030D-6E8A-4147-A177-3AD203B41FA5}">
                      <a16:colId xmlns:a16="http://schemas.microsoft.com/office/drawing/2014/main" val="3642831197"/>
                    </a:ext>
                  </a:extLst>
                </a:gridCol>
                <a:gridCol w="1177733">
                  <a:extLst>
                    <a:ext uri="{9D8B030D-6E8A-4147-A177-3AD203B41FA5}">
                      <a16:colId xmlns:a16="http://schemas.microsoft.com/office/drawing/2014/main" val="620490756"/>
                    </a:ext>
                  </a:extLst>
                </a:gridCol>
                <a:gridCol w="1177733">
                  <a:extLst>
                    <a:ext uri="{9D8B030D-6E8A-4147-A177-3AD203B41FA5}">
                      <a16:colId xmlns:a16="http://schemas.microsoft.com/office/drawing/2014/main" val="764016778"/>
                    </a:ext>
                  </a:extLst>
                </a:gridCol>
              </a:tblGrid>
              <a:tr h="448756">
                <a:tc>
                  <a:txBody>
                    <a:bodyPr/>
                    <a:lstStyle/>
                    <a:p>
                      <a:endParaRPr lang="en-US" sz="1400" dirty="0">
                        <a:effectLst/>
                        <a:latin typeface="Times New Roman" panose="02020603050405020304" pitchFamily="18" charset="0"/>
                      </a:endParaRPr>
                    </a:p>
                  </a:txBody>
                  <a:tcPr marL="4407" marR="4407" marT="4407" marB="0" anchor="b"/>
                </a:tc>
                <a:tc>
                  <a:txBody>
                    <a:bodyPr/>
                    <a:lstStyle/>
                    <a:p>
                      <a:r>
                        <a:rPr lang="en-US" sz="1400" dirty="0"/>
                        <a:t>2019</a:t>
                      </a:r>
                    </a:p>
                  </a:txBody>
                  <a:tcPr/>
                </a:tc>
                <a:tc>
                  <a:txBody>
                    <a:bodyPr/>
                    <a:lstStyle/>
                    <a:p>
                      <a:r>
                        <a:rPr lang="en-US" sz="1400" dirty="0"/>
                        <a:t>2020</a:t>
                      </a:r>
                    </a:p>
                  </a:txBody>
                  <a:tcPr/>
                </a:tc>
                <a:extLst>
                  <a:ext uri="{0D108BD9-81ED-4DB2-BD59-A6C34878D82A}">
                    <a16:rowId xmlns:a16="http://schemas.microsoft.com/office/drawing/2014/main" val="1399952083"/>
                  </a:ext>
                </a:extLst>
              </a:tr>
              <a:tr h="203522">
                <a:tc rowSpan="2">
                  <a:txBody>
                    <a:bodyPr/>
                    <a:lstStyle/>
                    <a:p>
                      <a:pPr marL="0" marR="0" algn="ctr">
                        <a:spcBef>
                          <a:spcPts val="0"/>
                        </a:spcBef>
                        <a:spcAft>
                          <a:spcPts val="0"/>
                        </a:spcAft>
                      </a:pPr>
                      <a:r>
                        <a:rPr lang="en-US" sz="1400" dirty="0">
                          <a:effectLst/>
                        </a:rPr>
                        <a:t>IFQ Area</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lgn="ctr">
                        <a:spcBef>
                          <a:spcPts val="0"/>
                        </a:spcBef>
                        <a:spcAft>
                          <a:spcPts val="0"/>
                        </a:spcAft>
                      </a:pPr>
                      <a:r>
                        <a:rPr lang="en-US" sz="1400" dirty="0">
                          <a:effectLst/>
                        </a:rPr>
                        <a:t>1% IFQ</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lgn="ctr">
                        <a:spcBef>
                          <a:spcPts val="0"/>
                        </a:spcBef>
                        <a:spcAft>
                          <a:spcPts val="0"/>
                        </a:spcAft>
                      </a:pPr>
                      <a:r>
                        <a:rPr lang="en-US" sz="1400">
                          <a:effectLst/>
                        </a:rPr>
                        <a:t>1% IFQ</a:t>
                      </a:r>
                      <a:endParaRPr lang="en-US" sz="140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2162462754"/>
                  </a:ext>
                </a:extLst>
              </a:tr>
              <a:tr h="264978">
                <a:tc vMerge="1">
                  <a:txBody>
                    <a:bodyPr/>
                    <a:lstStyle/>
                    <a:p>
                      <a:endParaRPr lang="en-US"/>
                    </a:p>
                  </a:txBody>
                  <a:tcPr/>
                </a:tc>
                <a:tc>
                  <a:txBody>
                    <a:bodyPr/>
                    <a:lstStyle/>
                    <a:p>
                      <a:pPr marL="0" marR="0" algn="ctr">
                        <a:spcBef>
                          <a:spcPts val="0"/>
                        </a:spcBef>
                        <a:spcAft>
                          <a:spcPts val="0"/>
                        </a:spcAft>
                      </a:pPr>
                      <a:r>
                        <a:rPr lang="en-US" sz="1400">
                          <a:effectLst/>
                        </a:rPr>
                        <a:t>(pounds)</a:t>
                      </a:r>
                      <a:endParaRPr lang="en-US" sz="140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lgn="ctr">
                        <a:spcBef>
                          <a:spcPts val="0"/>
                        </a:spcBef>
                        <a:spcAft>
                          <a:spcPts val="0"/>
                        </a:spcAft>
                      </a:pPr>
                      <a:r>
                        <a:rPr lang="en-US" sz="1400">
                          <a:effectLst/>
                        </a:rPr>
                        <a:t>(pounds)</a:t>
                      </a:r>
                      <a:endParaRPr lang="en-US" sz="140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3555001534"/>
                  </a:ext>
                </a:extLst>
              </a:tr>
              <a:tr h="432339">
                <a:tc>
                  <a:txBody>
                    <a:bodyPr/>
                    <a:lstStyle/>
                    <a:p>
                      <a:r>
                        <a:rPr lang="en-US" sz="1400" dirty="0"/>
                        <a:t>2C</a:t>
                      </a:r>
                    </a:p>
                  </a:txBody>
                  <a:tcPr/>
                </a:tc>
                <a:tc>
                  <a:txBody>
                    <a:bodyPr/>
                    <a:lstStyle/>
                    <a:p>
                      <a:pPr marL="0" marR="0">
                        <a:spcBef>
                          <a:spcPts val="0"/>
                        </a:spcBef>
                        <a:spcAft>
                          <a:spcPts val="0"/>
                        </a:spcAft>
                      </a:pPr>
                      <a:r>
                        <a:rPr lang="en-US" sz="1400" dirty="0">
                          <a:effectLst/>
                        </a:rPr>
                        <a:t>        36,100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34,100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153079246"/>
                  </a:ext>
                </a:extLst>
              </a:tr>
              <a:tr h="397467">
                <a:tc>
                  <a:txBody>
                    <a:bodyPr/>
                    <a:lstStyle/>
                    <a:p>
                      <a:r>
                        <a:rPr lang="en-US" sz="1400" dirty="0"/>
                        <a:t>3A</a:t>
                      </a:r>
                    </a:p>
                  </a:txBody>
                  <a:tcPr/>
                </a:tc>
                <a:tc>
                  <a:txBody>
                    <a:bodyPr/>
                    <a:lstStyle/>
                    <a:p>
                      <a:pPr marL="0" marR="0">
                        <a:spcBef>
                          <a:spcPts val="0"/>
                        </a:spcBef>
                        <a:spcAft>
                          <a:spcPts val="0"/>
                        </a:spcAft>
                      </a:pPr>
                      <a:r>
                        <a:rPr lang="en-US" sz="1400" dirty="0">
                          <a:effectLst/>
                        </a:rPr>
                        <a:t>        80,600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70,500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107941597"/>
                  </a:ext>
                </a:extLst>
              </a:tr>
              <a:tr h="397467">
                <a:tc>
                  <a:txBody>
                    <a:bodyPr/>
                    <a:lstStyle/>
                    <a:p>
                      <a:r>
                        <a:rPr lang="en-US" sz="1400" dirty="0"/>
                        <a:t>3B</a:t>
                      </a:r>
                    </a:p>
                  </a:txBody>
                  <a:tcPr/>
                </a:tc>
                <a:tc>
                  <a:txBody>
                    <a:bodyPr/>
                    <a:lstStyle/>
                    <a:p>
                      <a:pPr marL="0" marR="0">
                        <a:spcBef>
                          <a:spcPts val="0"/>
                        </a:spcBef>
                        <a:spcAft>
                          <a:spcPts val="0"/>
                        </a:spcAft>
                      </a:pPr>
                      <a:r>
                        <a:rPr lang="en-US" sz="1400">
                          <a:effectLst/>
                        </a:rPr>
                        <a:t>        23,300 </a:t>
                      </a:r>
                      <a:endParaRPr lang="en-US" sz="140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24,100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2557757599"/>
                  </a:ext>
                </a:extLst>
              </a:tr>
              <a:tr h="397467">
                <a:tc>
                  <a:txBody>
                    <a:bodyPr/>
                    <a:lstStyle/>
                    <a:p>
                      <a:r>
                        <a:rPr lang="en-US" sz="1400" dirty="0"/>
                        <a:t>4A</a:t>
                      </a:r>
                    </a:p>
                  </a:txBody>
                  <a:tcPr/>
                </a:tc>
                <a:tc>
                  <a:txBody>
                    <a:bodyPr/>
                    <a:lstStyle/>
                    <a:p>
                      <a:pPr marL="0" marR="0">
                        <a:spcBef>
                          <a:spcPts val="0"/>
                        </a:spcBef>
                        <a:spcAft>
                          <a:spcPts val="0"/>
                        </a:spcAft>
                      </a:pPr>
                      <a:r>
                        <a:rPr lang="en-US" sz="1400">
                          <a:effectLst/>
                        </a:rPr>
                        <a:t>        16,500 </a:t>
                      </a:r>
                      <a:endParaRPr lang="en-US" sz="140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14,100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985332619"/>
                  </a:ext>
                </a:extLst>
              </a:tr>
              <a:tr h="397467">
                <a:tc>
                  <a:txBody>
                    <a:bodyPr/>
                    <a:lstStyle/>
                    <a:p>
                      <a:r>
                        <a:rPr lang="en-US" sz="1400" dirty="0"/>
                        <a:t>4B</a:t>
                      </a:r>
                    </a:p>
                  </a:txBody>
                  <a:tcPr/>
                </a:tc>
                <a:tc>
                  <a:txBody>
                    <a:bodyPr/>
                    <a:lstStyle/>
                    <a:p>
                      <a:pPr marL="0" marR="0">
                        <a:spcBef>
                          <a:spcPts val="0"/>
                        </a:spcBef>
                        <a:spcAft>
                          <a:spcPts val="0"/>
                        </a:spcAft>
                      </a:pPr>
                      <a:r>
                        <a:rPr lang="en-US" sz="1400">
                          <a:effectLst/>
                        </a:rPr>
                        <a:t>          9,680 </a:t>
                      </a:r>
                      <a:endParaRPr lang="en-US" sz="140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8,800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576457338"/>
                  </a:ext>
                </a:extLst>
              </a:tr>
              <a:tr h="397467">
                <a:tc>
                  <a:txBody>
                    <a:bodyPr/>
                    <a:lstStyle/>
                    <a:p>
                      <a:r>
                        <a:rPr lang="en-US" sz="1400" dirty="0"/>
                        <a:t>4C</a:t>
                      </a:r>
                    </a:p>
                  </a:txBody>
                  <a:tcPr/>
                </a:tc>
                <a:tc>
                  <a:txBody>
                    <a:bodyPr/>
                    <a:lstStyle/>
                    <a:p>
                      <a:pPr marL="0" marR="0">
                        <a:spcBef>
                          <a:spcPts val="0"/>
                        </a:spcBef>
                        <a:spcAft>
                          <a:spcPts val="0"/>
                        </a:spcAft>
                      </a:pPr>
                      <a:r>
                        <a:rPr lang="en-US" sz="1400" dirty="0">
                          <a:effectLst/>
                        </a:rPr>
                        <a:t>          4,550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3,830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1894524279"/>
                  </a:ext>
                </a:extLst>
              </a:tr>
              <a:tr h="397467">
                <a:tc>
                  <a:txBody>
                    <a:bodyPr/>
                    <a:lstStyle/>
                    <a:p>
                      <a:r>
                        <a:rPr lang="en-US" sz="1400" dirty="0"/>
                        <a:t>4D</a:t>
                      </a:r>
                    </a:p>
                  </a:txBody>
                  <a:tcPr/>
                </a:tc>
                <a:tc>
                  <a:txBody>
                    <a:bodyPr/>
                    <a:lstStyle/>
                    <a:p>
                      <a:pPr marL="0" marR="0">
                        <a:spcBef>
                          <a:spcPts val="0"/>
                        </a:spcBef>
                        <a:spcAft>
                          <a:spcPts val="0"/>
                        </a:spcAft>
                      </a:pPr>
                      <a:r>
                        <a:rPr lang="en-US" sz="1400">
                          <a:effectLst/>
                        </a:rPr>
                        <a:t>          6,370 </a:t>
                      </a:r>
                      <a:endParaRPr lang="en-US" sz="140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5,362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4135470737"/>
                  </a:ext>
                </a:extLst>
              </a:tr>
              <a:tr h="397467">
                <a:tc>
                  <a:txBody>
                    <a:bodyPr/>
                    <a:lstStyle/>
                    <a:p>
                      <a:r>
                        <a:rPr lang="en-US" sz="1400" dirty="0"/>
                        <a:t>4E</a:t>
                      </a:r>
                    </a:p>
                  </a:txBody>
                  <a:tcPr/>
                </a:tc>
                <a:tc>
                  <a:txBody>
                    <a:bodyPr/>
                    <a:lstStyle/>
                    <a:p>
                      <a:pPr marL="0" marR="0">
                        <a:spcBef>
                          <a:spcPts val="0"/>
                        </a:spcBef>
                        <a:spcAft>
                          <a:spcPts val="0"/>
                        </a:spcAft>
                      </a:pPr>
                      <a:r>
                        <a:rPr lang="en-US" sz="1400">
                          <a:effectLst/>
                        </a:rPr>
                        <a:t>                -   </a:t>
                      </a:r>
                      <a:endParaRPr lang="en-US" sz="140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677835795"/>
                  </a:ext>
                </a:extLst>
              </a:tr>
              <a:tr h="236645">
                <a:tc>
                  <a:txBody>
                    <a:bodyPr/>
                    <a:lstStyle/>
                    <a:p>
                      <a:pPr marL="0" marR="0">
                        <a:spcBef>
                          <a:spcPts val="0"/>
                        </a:spcBef>
                        <a:spcAft>
                          <a:spcPts val="0"/>
                        </a:spcAft>
                      </a:pPr>
                      <a:r>
                        <a:rPr lang="en-US" sz="1400" dirty="0">
                          <a:effectLst/>
                        </a:rPr>
                        <a:t>All</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177,100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tc>
                  <a:txBody>
                    <a:bodyPr/>
                    <a:lstStyle/>
                    <a:p>
                      <a:pPr marL="0" marR="0">
                        <a:spcBef>
                          <a:spcPts val="0"/>
                        </a:spcBef>
                        <a:spcAft>
                          <a:spcPts val="0"/>
                        </a:spcAft>
                      </a:pPr>
                      <a:r>
                        <a:rPr lang="en-US" sz="1400" dirty="0">
                          <a:effectLst/>
                        </a:rPr>
                        <a:t>      160,792 </a:t>
                      </a:r>
                      <a:endParaRPr lang="en-US" sz="1400" dirty="0">
                        <a:effectLst/>
                        <a:latin typeface="Times New Roman" panose="02020603050405020304" pitchFamily="18" charset="0"/>
                        <a:ea typeface="Times New Roman" panose="02020603050405020304" pitchFamily="18" charset="0"/>
                      </a:endParaRPr>
                    </a:p>
                  </a:txBody>
                  <a:tcPr marL="4407" marR="4407" marT="4407" marB="0" anchor="b"/>
                </a:tc>
                <a:extLst>
                  <a:ext uri="{0D108BD9-81ED-4DB2-BD59-A6C34878D82A}">
                    <a16:rowId xmlns:a16="http://schemas.microsoft.com/office/drawing/2014/main" val="2960707082"/>
                  </a:ext>
                </a:extLst>
              </a:tr>
            </a:tbl>
          </a:graphicData>
        </a:graphic>
      </p:graphicFrame>
      <p:sp>
        <p:nvSpPr>
          <p:cNvPr id="21" name="TextBox 20">
            <a:extLst>
              <a:ext uri="{FF2B5EF4-FFF2-40B4-BE49-F238E27FC236}">
                <a16:creationId xmlns:a16="http://schemas.microsoft.com/office/drawing/2014/main" id="{AF694ED1-EEB3-4F79-94ED-93003FE87E9C}"/>
              </a:ext>
            </a:extLst>
          </p:cNvPr>
          <p:cNvSpPr txBox="1"/>
          <p:nvPr/>
        </p:nvSpPr>
        <p:spPr>
          <a:xfrm>
            <a:off x="3784760" y="6181438"/>
            <a:ext cx="5057055" cy="646331"/>
          </a:xfrm>
          <a:prstGeom prst="rect">
            <a:avLst/>
          </a:prstGeom>
          <a:noFill/>
        </p:spPr>
        <p:txBody>
          <a:bodyPr wrap="square" rtlCol="0">
            <a:spAutoFit/>
          </a:bodyPr>
          <a:lstStyle/>
          <a:p>
            <a:r>
              <a:rPr lang="en-US" dirty="0"/>
              <a:t>Tables 3 and 4 on page 13-14 display by vessel category as well</a:t>
            </a:r>
          </a:p>
        </p:txBody>
      </p:sp>
    </p:spTree>
    <p:extLst>
      <p:ext uri="{BB962C8B-B14F-4D97-AF65-F5344CB8AC3E}">
        <p14:creationId xmlns:p14="http://schemas.microsoft.com/office/powerpoint/2010/main" val="69588190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1201</Words>
  <Application>Microsoft Office PowerPoint</Application>
  <PresentationFormat>On-screen Show (4:3)</PresentationFormat>
  <Paragraphs>180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Times New Roman</vt:lpstr>
      <vt:lpstr>Wingdings 2</vt:lpstr>
      <vt:lpstr>Dividend</vt:lpstr>
      <vt:lpstr>IFQ Access opportunities Expanded Discussion Paper</vt:lpstr>
      <vt:lpstr>Background</vt:lpstr>
      <vt:lpstr>Background</vt:lpstr>
      <vt:lpstr>Background</vt:lpstr>
      <vt:lpstr>Distribution of QS holdings</vt:lpstr>
      <vt:lpstr>Defining entry level participation</vt:lpstr>
      <vt:lpstr>Defining entry level participation</vt:lpstr>
      <vt:lpstr>Defining entry level participation</vt:lpstr>
      <vt:lpstr>Access pool quantity and distribution</vt:lpstr>
      <vt:lpstr>QS source mechanism</vt:lpstr>
      <vt:lpstr>QS source mechanism</vt:lpstr>
      <vt:lpstr>MANAGEMENT ENTITY</vt:lpstr>
      <vt:lpstr>Outstanding questions</vt:lpstr>
      <vt:lpstr>Outstanding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IFQ Access opportunities Expanded Discussion Paper</dc:title>
  <dc:creator>Anna Henry</dc:creator>
  <cp:lastModifiedBy>Anna Henry</cp:lastModifiedBy>
  <cp:revision>13</cp:revision>
  <dcterms:created xsi:type="dcterms:W3CDTF">2021-03-25T01:31:01Z</dcterms:created>
  <dcterms:modified xsi:type="dcterms:W3CDTF">2021-03-25T06:51:39Z</dcterms:modified>
</cp:coreProperties>
</file>