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4"/>
  </p:notesMasterIdLst>
  <p:sldIdLst>
    <p:sldId id="552" r:id="rId2"/>
    <p:sldId id="288" r:id="rId3"/>
    <p:sldId id="301" r:id="rId4"/>
    <p:sldId id="514" r:id="rId5"/>
    <p:sldId id="588" r:id="rId6"/>
    <p:sldId id="696" r:id="rId7"/>
    <p:sldId id="698" r:id="rId8"/>
    <p:sldId id="731" r:id="rId9"/>
    <p:sldId id="755" r:id="rId10"/>
    <p:sldId id="732" r:id="rId11"/>
    <p:sldId id="756" r:id="rId12"/>
    <p:sldId id="733" r:id="rId13"/>
    <p:sldId id="702" r:id="rId14"/>
    <p:sldId id="757" r:id="rId15"/>
    <p:sldId id="758" r:id="rId16"/>
    <p:sldId id="759" r:id="rId17"/>
    <p:sldId id="760" r:id="rId18"/>
    <p:sldId id="761" r:id="rId19"/>
    <p:sldId id="762" r:id="rId20"/>
    <p:sldId id="763" r:id="rId21"/>
    <p:sldId id="764" r:id="rId22"/>
    <p:sldId id="765" r:id="rId23"/>
    <p:sldId id="314" r:id="rId24"/>
    <p:sldId id="737" r:id="rId25"/>
    <p:sldId id="709" r:id="rId26"/>
    <p:sldId id="520" r:id="rId27"/>
    <p:sldId id="711" r:id="rId28"/>
    <p:sldId id="712" r:id="rId29"/>
    <p:sldId id="713" r:id="rId30"/>
    <p:sldId id="766" r:id="rId31"/>
    <p:sldId id="714" r:id="rId32"/>
    <p:sldId id="739" r:id="rId33"/>
    <p:sldId id="715" r:id="rId34"/>
    <p:sldId id="767" r:id="rId35"/>
    <p:sldId id="743" r:id="rId36"/>
    <p:sldId id="742" r:id="rId37"/>
    <p:sldId id="716" r:id="rId38"/>
    <p:sldId id="717" r:id="rId39"/>
    <p:sldId id="707" r:id="rId40"/>
    <p:sldId id="728" r:id="rId41"/>
    <p:sldId id="724" r:id="rId42"/>
    <p:sldId id="445" r:id="rId43"/>
    <p:sldId id="646" r:id="rId44"/>
    <p:sldId id="725" r:id="rId45"/>
    <p:sldId id="768" r:id="rId46"/>
    <p:sldId id="605" r:id="rId47"/>
    <p:sldId id="607" r:id="rId48"/>
    <p:sldId id="676" r:id="rId49"/>
    <p:sldId id="744" r:id="rId50"/>
    <p:sldId id="586" r:id="rId51"/>
    <p:sldId id="745" r:id="rId52"/>
    <p:sldId id="727" r:id="rId53"/>
    <p:sldId id="746" r:id="rId54"/>
    <p:sldId id="633" r:id="rId55"/>
    <p:sldId id="750" r:id="rId56"/>
    <p:sldId id="749" r:id="rId57"/>
    <p:sldId id="747" r:id="rId58"/>
    <p:sldId id="748" r:id="rId59"/>
    <p:sldId id="753" r:id="rId60"/>
    <p:sldId id="754" r:id="rId61"/>
    <p:sldId id="751" r:id="rId62"/>
    <p:sldId id="752"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14" autoAdjust="0"/>
    <p:restoredTop sz="88934" autoAdjust="0"/>
  </p:normalViewPr>
  <p:slideViewPr>
    <p:cSldViewPr>
      <p:cViewPr varScale="1">
        <p:scale>
          <a:sx n="59" d="100"/>
          <a:sy n="59" d="100"/>
        </p:scale>
        <p:origin x="146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5/13/2021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a:t>
            </a:fld>
            <a:endParaRPr lang="en-US" dirty="0"/>
          </a:p>
        </p:txBody>
      </p:sp>
    </p:spTree>
    <p:extLst>
      <p:ext uri="{BB962C8B-B14F-4D97-AF65-F5344CB8AC3E}">
        <p14:creationId xmlns:p14="http://schemas.microsoft.com/office/powerpoint/2010/main" val="223610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20</a:t>
            </a:fld>
            <a:endParaRPr lang="en-US" dirty="0"/>
          </a:p>
        </p:txBody>
      </p:sp>
    </p:spTree>
    <p:extLst>
      <p:ext uri="{BB962C8B-B14F-4D97-AF65-F5344CB8AC3E}">
        <p14:creationId xmlns:p14="http://schemas.microsoft.com/office/powerpoint/2010/main" val="299971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21</a:t>
            </a:fld>
            <a:endParaRPr lang="en-US" dirty="0"/>
          </a:p>
        </p:txBody>
      </p:sp>
    </p:spTree>
    <p:extLst>
      <p:ext uri="{BB962C8B-B14F-4D97-AF65-F5344CB8AC3E}">
        <p14:creationId xmlns:p14="http://schemas.microsoft.com/office/powerpoint/2010/main" val="11806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22</a:t>
            </a:fld>
            <a:endParaRPr lang="en-US" dirty="0"/>
          </a:p>
        </p:txBody>
      </p:sp>
    </p:spTree>
    <p:extLst>
      <p:ext uri="{BB962C8B-B14F-4D97-AF65-F5344CB8AC3E}">
        <p14:creationId xmlns:p14="http://schemas.microsoft.com/office/powerpoint/2010/main" val="162081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23</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24</a:t>
            </a:fld>
            <a:endParaRPr lang="en-US" dirty="0"/>
          </a:p>
        </p:txBody>
      </p:sp>
    </p:spTree>
    <p:extLst>
      <p:ext uri="{BB962C8B-B14F-4D97-AF65-F5344CB8AC3E}">
        <p14:creationId xmlns:p14="http://schemas.microsoft.com/office/powerpoint/2010/main" val="313424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26</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38</a:t>
            </a:fld>
            <a:endParaRPr lang="en-US" dirty="0"/>
          </a:p>
        </p:txBody>
      </p:sp>
    </p:spTree>
    <p:extLst>
      <p:ext uri="{BB962C8B-B14F-4D97-AF65-F5344CB8AC3E}">
        <p14:creationId xmlns:p14="http://schemas.microsoft.com/office/powerpoint/2010/main" val="119913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43</a:t>
            </a:fld>
            <a:endParaRPr lang="en-US" dirty="0"/>
          </a:p>
        </p:txBody>
      </p:sp>
    </p:spTree>
    <p:extLst>
      <p:ext uri="{BB962C8B-B14F-4D97-AF65-F5344CB8AC3E}">
        <p14:creationId xmlns:p14="http://schemas.microsoft.com/office/powerpoint/2010/main" val="278546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48</a:t>
            </a:fld>
            <a:endParaRPr lang="en-US" dirty="0"/>
          </a:p>
        </p:txBody>
      </p:sp>
    </p:spTree>
    <p:extLst>
      <p:ext uri="{BB962C8B-B14F-4D97-AF65-F5344CB8AC3E}">
        <p14:creationId xmlns:p14="http://schemas.microsoft.com/office/powerpoint/2010/main" val="26237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49</a:t>
            </a:fld>
            <a:endParaRPr lang="en-US" dirty="0"/>
          </a:p>
        </p:txBody>
      </p:sp>
    </p:spTree>
    <p:extLst>
      <p:ext uri="{BB962C8B-B14F-4D97-AF65-F5344CB8AC3E}">
        <p14:creationId xmlns:p14="http://schemas.microsoft.com/office/powerpoint/2010/main" val="395607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50</a:t>
            </a:fld>
            <a:endParaRPr lang="en-US" dirty="0"/>
          </a:p>
        </p:txBody>
      </p:sp>
    </p:spTree>
    <p:extLst>
      <p:ext uri="{BB962C8B-B14F-4D97-AF65-F5344CB8AC3E}">
        <p14:creationId xmlns:p14="http://schemas.microsoft.com/office/powerpoint/2010/main" val="252487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51</a:t>
            </a:fld>
            <a:endParaRPr lang="en-US" dirty="0"/>
          </a:p>
        </p:txBody>
      </p:sp>
    </p:spTree>
    <p:extLst>
      <p:ext uri="{BB962C8B-B14F-4D97-AF65-F5344CB8AC3E}">
        <p14:creationId xmlns:p14="http://schemas.microsoft.com/office/powerpoint/2010/main" val="63342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52</a:t>
            </a:fld>
            <a:endParaRPr lang="en-US" dirty="0"/>
          </a:p>
        </p:txBody>
      </p:sp>
    </p:spTree>
    <p:extLst>
      <p:ext uri="{BB962C8B-B14F-4D97-AF65-F5344CB8AC3E}">
        <p14:creationId xmlns:p14="http://schemas.microsoft.com/office/powerpoint/2010/main" val="357185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53</a:t>
            </a:fld>
            <a:endParaRPr lang="en-US" dirty="0"/>
          </a:p>
        </p:txBody>
      </p:sp>
    </p:spTree>
    <p:extLst>
      <p:ext uri="{BB962C8B-B14F-4D97-AF65-F5344CB8AC3E}">
        <p14:creationId xmlns:p14="http://schemas.microsoft.com/office/powerpoint/2010/main" val="382595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57</a:t>
            </a:fld>
            <a:endParaRPr lang="en-US" dirty="0"/>
          </a:p>
        </p:txBody>
      </p:sp>
    </p:spTree>
    <p:extLst>
      <p:ext uri="{BB962C8B-B14F-4D97-AF65-F5344CB8AC3E}">
        <p14:creationId xmlns:p14="http://schemas.microsoft.com/office/powerpoint/2010/main" val="351309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a:t>
            </a:fld>
            <a:endParaRPr lang="en-US" dirty="0"/>
          </a:p>
        </p:txBody>
      </p:sp>
    </p:spTree>
    <p:extLst>
      <p:ext uri="{BB962C8B-B14F-4D97-AF65-F5344CB8AC3E}">
        <p14:creationId xmlns:p14="http://schemas.microsoft.com/office/powerpoint/2010/main" val="367966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a:t>
            </a:fld>
            <a:endParaRPr lang="en-US" dirty="0"/>
          </a:p>
        </p:txBody>
      </p:sp>
    </p:spTree>
    <p:extLst>
      <p:ext uri="{BB962C8B-B14F-4D97-AF65-F5344CB8AC3E}">
        <p14:creationId xmlns:p14="http://schemas.microsoft.com/office/powerpoint/2010/main" val="1562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13</a:t>
            </a:fld>
            <a:endParaRPr lang="en-US" dirty="0"/>
          </a:p>
        </p:txBody>
      </p:sp>
    </p:spTree>
    <p:extLst>
      <p:ext uri="{BB962C8B-B14F-4D97-AF65-F5344CB8AC3E}">
        <p14:creationId xmlns:p14="http://schemas.microsoft.com/office/powerpoint/2010/main" val="15728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15</a:t>
            </a:fld>
            <a:endParaRPr lang="en-US" dirty="0"/>
          </a:p>
        </p:txBody>
      </p:sp>
    </p:spTree>
    <p:extLst>
      <p:ext uri="{BB962C8B-B14F-4D97-AF65-F5344CB8AC3E}">
        <p14:creationId xmlns:p14="http://schemas.microsoft.com/office/powerpoint/2010/main" val="366679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17</a:t>
            </a:fld>
            <a:endParaRPr lang="en-US" dirty="0"/>
          </a:p>
        </p:txBody>
      </p:sp>
    </p:spTree>
    <p:extLst>
      <p:ext uri="{BB962C8B-B14F-4D97-AF65-F5344CB8AC3E}">
        <p14:creationId xmlns:p14="http://schemas.microsoft.com/office/powerpoint/2010/main" val="309111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18</a:t>
            </a:fld>
            <a:endParaRPr lang="en-US" dirty="0"/>
          </a:p>
        </p:txBody>
      </p:sp>
    </p:spTree>
    <p:extLst>
      <p:ext uri="{BB962C8B-B14F-4D97-AF65-F5344CB8AC3E}">
        <p14:creationId xmlns:p14="http://schemas.microsoft.com/office/powerpoint/2010/main" val="172164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19</a:t>
            </a:fld>
            <a:endParaRPr lang="en-US" dirty="0"/>
          </a:p>
        </p:txBody>
      </p:sp>
    </p:spTree>
    <p:extLst>
      <p:ext uri="{BB962C8B-B14F-4D97-AF65-F5344CB8AC3E}">
        <p14:creationId xmlns:p14="http://schemas.microsoft.com/office/powerpoint/2010/main" val="427388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5/13/2021</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5/13/2021</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315200" cy="2247900"/>
          </a:xfrm>
        </p:spPr>
        <p:txBody>
          <a:bodyPr>
            <a:noAutofit/>
          </a:bodyPr>
          <a:lstStyle/>
          <a:p>
            <a:pPr marL="0" marR="0" algn="ctr">
              <a:spcBef>
                <a:spcPts val="0"/>
              </a:spcBef>
              <a:spcAft>
                <a:spcPts val="0"/>
              </a:spcAft>
              <a:tabLst>
                <a:tab pos="1200150" algn="l"/>
              </a:tabLst>
            </a:pPr>
            <a:br>
              <a:rPr lang="en-US" sz="3200" dirty="0"/>
            </a:br>
            <a:br>
              <a:rPr lang="en-US" sz="3200" dirty="0"/>
            </a:br>
            <a:br>
              <a:rPr lang="en-US" sz="3200" dirty="0"/>
            </a:br>
            <a:br>
              <a:rPr lang="en-US" sz="3200" dirty="0"/>
            </a:br>
            <a:br>
              <a:rPr lang="en-US" sz="1800" dirty="0">
                <a:effectLst/>
                <a:latin typeface="Times New Roman" panose="02020603050405020304" pitchFamily="18" charset="0"/>
                <a:ea typeface="Times New Roman" panose="02020603050405020304" pitchFamily="18" charset="0"/>
              </a:rPr>
            </a:br>
            <a:r>
              <a:rPr lang="en-US" sz="3200" dirty="0">
                <a:effectLst/>
                <a:latin typeface="+mn-lt"/>
                <a:ea typeface="Times New Roman" panose="02020603050405020304" pitchFamily="18" charset="0"/>
              </a:rPr>
              <a:t>Aleutian Islands golden king crab stock assessment</a:t>
            </a:r>
            <a:br>
              <a:rPr lang="en-US" sz="3200" dirty="0">
                <a:effectLst/>
                <a:latin typeface="+mn-lt"/>
                <a:ea typeface="Times New Roman" panose="02020603050405020304" pitchFamily="18" charset="0"/>
              </a:rPr>
            </a:br>
            <a:br>
              <a:rPr lang="en-US" sz="3200" dirty="0">
                <a:effectLst/>
                <a:latin typeface="+mn-lt"/>
                <a:ea typeface="Times New Roman" panose="02020603050405020304" pitchFamily="18" charset="0"/>
              </a:rPr>
            </a:br>
            <a:r>
              <a:rPr lang="en-US" sz="1800" dirty="0">
                <a:latin typeface="+mn-lt"/>
              </a:rPr>
              <a:t>May 2021 Crab SAFE DRAFT REPORT </a:t>
            </a:r>
            <a:br>
              <a:rPr lang="en-US" sz="1800" dirty="0"/>
            </a:br>
            <a:endParaRPr lang="en-US" sz="1800" dirty="0"/>
          </a:p>
        </p:txBody>
      </p:sp>
      <p:sp>
        <p:nvSpPr>
          <p:cNvPr id="3" name="Subtitle 2"/>
          <p:cNvSpPr>
            <a:spLocks noGrp="1"/>
          </p:cNvSpPr>
          <p:nvPr>
            <p:ph type="subTitle" idx="1"/>
          </p:nvPr>
        </p:nvSpPr>
        <p:spPr>
          <a:xfrm>
            <a:off x="914400" y="2971800"/>
            <a:ext cx="7315200" cy="1525632"/>
          </a:xfrm>
        </p:spPr>
        <p:txBody>
          <a:bodyPr>
            <a:normAutofit fontScale="92500" lnSpcReduction="20000"/>
          </a:bodyPr>
          <a:lstStyle/>
          <a:p>
            <a:r>
              <a:rPr lang="en-US" dirty="0"/>
              <a:t>M.S.M. Siddeek</a:t>
            </a:r>
            <a:r>
              <a:rPr lang="en-US" baseline="30000" dirty="0"/>
              <a:t>1, </a:t>
            </a:r>
            <a:r>
              <a:rPr lang="en-US" dirty="0"/>
              <a:t>J. Zheng</a:t>
            </a:r>
            <a:r>
              <a:rPr lang="en-US" baseline="30000" dirty="0"/>
              <a:t>1</a:t>
            </a:r>
            <a:r>
              <a:rPr lang="en-US" dirty="0"/>
              <a:t>, C. Siddon</a:t>
            </a:r>
            <a:r>
              <a:rPr lang="en-US" baseline="30000" dirty="0"/>
              <a:t>1</a:t>
            </a:r>
            <a:r>
              <a:rPr lang="en-US" dirty="0"/>
              <a:t>, B. Daly</a:t>
            </a:r>
            <a:r>
              <a:rPr lang="en-US" baseline="30000" dirty="0"/>
              <a:t>2</a:t>
            </a:r>
            <a:r>
              <a:rPr lang="en-US" dirty="0"/>
              <a:t>, M.J. Westphal</a:t>
            </a:r>
            <a:r>
              <a:rPr lang="en-US" baseline="30000" dirty="0"/>
              <a:t>3</a:t>
            </a:r>
            <a:r>
              <a:rPr lang="en-US" dirty="0"/>
              <a:t>, and L. Hulbert</a:t>
            </a:r>
            <a:r>
              <a:rPr lang="en-US" baseline="30000" dirty="0"/>
              <a:t>1</a:t>
            </a:r>
            <a:endParaRPr lang="en-US" dirty="0"/>
          </a:p>
          <a:p>
            <a:endParaRPr lang="en-US" dirty="0"/>
          </a:p>
          <a:p>
            <a:r>
              <a:rPr lang="en-US" baseline="30000" dirty="0"/>
              <a:t> </a:t>
            </a:r>
            <a:r>
              <a:rPr lang="en-US" dirty="0"/>
              <a:t>Alaska Department of Fish and Game, Juneau</a:t>
            </a:r>
            <a:r>
              <a:rPr lang="en-US" baseline="30000" dirty="0"/>
              <a:t>1</a:t>
            </a:r>
            <a:r>
              <a:rPr lang="en-US" dirty="0"/>
              <a:t>, Kodiak</a:t>
            </a:r>
            <a:r>
              <a:rPr lang="en-US" baseline="30000" dirty="0"/>
              <a:t>2</a:t>
            </a:r>
            <a:r>
              <a:rPr lang="en-US" dirty="0"/>
              <a:t>, and Dutch Harbor</a:t>
            </a:r>
            <a:r>
              <a:rPr lang="en-US" baseline="30000" dirty="0"/>
              <a:t>3</a:t>
            </a:r>
            <a:r>
              <a:rPr lang="en-US" dirty="0"/>
              <a:t>, Alaska</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457200" y="5105400"/>
            <a:ext cx="8077200" cy="523220"/>
          </a:xfrm>
          <a:prstGeom prst="rect">
            <a:avLst/>
          </a:prstGeom>
          <a:noFill/>
        </p:spPr>
        <p:txBody>
          <a:bodyPr wrap="square" rtlCol="0">
            <a:spAutoFit/>
          </a:bodyPr>
          <a:lstStyle/>
          <a:p>
            <a:pPr algn="ctr"/>
            <a:r>
              <a:rPr lang="en-US" sz="2800" dirty="0"/>
              <a:t>May 17, 2021</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76200" y="381001"/>
            <a:ext cx="8305800" cy="762000"/>
          </a:xfrm>
        </p:spPr>
        <p:txBody>
          <a:bodyPr>
            <a:normAutofit fontScale="90000"/>
          </a:bodyPr>
          <a:lstStyle/>
          <a:p>
            <a:r>
              <a:rPr lang="en-US" dirty="0"/>
              <a:t>January 2021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10</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88816" y="1173767"/>
            <a:ext cx="7696200" cy="5750805"/>
          </a:xfrm>
          <a:prstGeom prst="rect">
            <a:avLst/>
          </a:prstGeom>
        </p:spPr>
        <p:txBody>
          <a:bodyPr wrap="square">
            <a:spAutoFit/>
          </a:bodyPr>
          <a:lstStyle/>
          <a:p>
            <a:pPr marL="0" marR="0">
              <a:spcBef>
                <a:spcPts val="0"/>
              </a:spcBef>
              <a:spcAft>
                <a:spcPts val="0"/>
              </a:spcAft>
            </a:pPr>
            <a:r>
              <a:rPr lang="en-US" sz="2400" b="1" dirty="0"/>
              <a:t>Comment 8: Additional suggestions related to presentation:</a:t>
            </a:r>
          </a:p>
          <a:p>
            <a:pPr marL="0" marR="0">
              <a:spcBef>
                <a:spcPts val="0"/>
              </a:spcBef>
              <a:spcAft>
                <a:spcPts val="0"/>
              </a:spcAft>
            </a:pPr>
            <a:endParaRPr lang="en-US" sz="2400" b="1" dirty="0"/>
          </a:p>
          <a:p>
            <a:pPr marR="0" lvl="0">
              <a:lnSpc>
                <a:spcPct val="115000"/>
              </a:lnSpc>
              <a:spcBef>
                <a:spcPts val="0"/>
              </a:spcBef>
              <a:spcAft>
                <a:spcPts val="0"/>
              </a:spcAft>
            </a:pPr>
            <a:r>
              <a:rPr lang="en-US" sz="2400" dirty="0"/>
              <a:t>c. </a:t>
            </a:r>
            <a:r>
              <a:rPr lang="en-US" dirty="0"/>
              <a:t>Provide a figure that shows the size composition data for the fleet with time-varying selectivity in a vertical manner (e.g., Figure 12 in the snow crab assessment) to see changes in the data over time. This can be done using the R package ggridges. </a:t>
            </a:r>
          </a:p>
          <a:p>
            <a:pPr marL="457200" marR="0">
              <a:spcBef>
                <a:spcPts val="0"/>
              </a:spcBef>
              <a:spcAft>
                <a:spcPts val="0"/>
              </a:spcAft>
            </a:pPr>
            <a:r>
              <a:rPr lang="en-US" sz="2400" dirty="0"/>
              <a:t> </a:t>
            </a:r>
            <a:r>
              <a:rPr lang="en-US" i="1" dirty="0">
                <a:solidFill>
                  <a:srgbClr val="FFC000"/>
                </a:solidFill>
              </a:rPr>
              <a:t>Response: done (Figures 9 to 11 for </a:t>
            </a:r>
            <a:r>
              <a:rPr lang="en-US" i="1" dirty="0">
                <a:solidFill>
                  <a:srgbClr val="FF0000"/>
                </a:solidFill>
              </a:rPr>
              <a:t>EAG</a:t>
            </a:r>
            <a:r>
              <a:rPr lang="en-US" i="1" dirty="0">
                <a:solidFill>
                  <a:srgbClr val="FFC000"/>
                </a:solidFill>
              </a:rPr>
              <a:t> and 27 to 29 for </a:t>
            </a:r>
            <a:r>
              <a:rPr lang="en-US" i="1" dirty="0">
                <a:solidFill>
                  <a:srgbClr val="FF0000"/>
                </a:solidFill>
              </a:rPr>
              <a:t>WAG</a:t>
            </a:r>
            <a:r>
              <a:rPr lang="en-US" i="1" dirty="0">
                <a:solidFill>
                  <a:srgbClr val="FFC000"/>
                </a:solidFill>
              </a:rPr>
              <a:t> in the main text). </a:t>
            </a:r>
          </a:p>
          <a:p>
            <a:pPr marL="0" marR="0">
              <a:spcBef>
                <a:spcPts val="0"/>
              </a:spcBef>
              <a:spcAft>
                <a:spcPts val="0"/>
              </a:spcAft>
            </a:pPr>
            <a:endParaRPr lang="en-US" sz="2400" b="1" dirty="0"/>
          </a:p>
          <a:p>
            <a:r>
              <a:rPr lang="en-US" dirty="0"/>
              <a:t>d. Additionally, a plot that shows the fits to the aggregate size-composition data would be useful.</a:t>
            </a:r>
          </a:p>
          <a:p>
            <a:pPr marL="0" marR="0">
              <a:spcBef>
                <a:spcPts val="0"/>
              </a:spcBef>
              <a:spcAft>
                <a:spcPts val="0"/>
              </a:spcAft>
            </a:pPr>
            <a:r>
              <a:rPr lang="en-US" sz="3200" dirty="0"/>
              <a:t> </a:t>
            </a:r>
            <a:r>
              <a:rPr lang="en-US" sz="2400" i="1" dirty="0">
                <a:solidFill>
                  <a:srgbClr val="FFC000"/>
                </a:solidFill>
              </a:rPr>
              <a:t>Response: done (Figure CPT4). Cumulative size compositions of retained catch fitted well for all models but total catch fits slightly differ:  </a:t>
            </a:r>
          </a:p>
          <a:p>
            <a:pPr marL="0" marR="0">
              <a:spcBef>
                <a:spcPts val="0"/>
              </a:spcBef>
              <a:spcAft>
                <a:spcPts val="0"/>
              </a:spcAft>
            </a:pPr>
            <a:r>
              <a:rPr lang="en-US" sz="2400" i="1" dirty="0">
                <a:solidFill>
                  <a:srgbClr val="FFC000"/>
                </a:solidFill>
              </a:rPr>
              <a:t> </a:t>
            </a:r>
          </a:p>
        </p:txBody>
      </p:sp>
    </p:spTree>
    <p:extLst>
      <p:ext uri="{BB962C8B-B14F-4D97-AF65-F5344CB8AC3E}">
        <p14:creationId xmlns:p14="http://schemas.microsoft.com/office/powerpoint/2010/main" val="192234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A5A4-454A-40CF-9FBC-E166F3D9D808}"/>
              </a:ext>
            </a:extLst>
          </p:cNvPr>
          <p:cNvSpPr>
            <a:spLocks noGrp="1"/>
          </p:cNvSpPr>
          <p:nvPr>
            <p:ph type="title"/>
          </p:nvPr>
        </p:nvSpPr>
        <p:spPr>
          <a:xfrm>
            <a:off x="139310" y="850549"/>
            <a:ext cx="7620000" cy="1154097"/>
          </a:xfrm>
        </p:spPr>
        <p:txBody>
          <a:bodyPr>
            <a:noAutofit/>
          </a:bodyPr>
          <a:lstStyle/>
          <a:p>
            <a:r>
              <a:rPr lang="en-US" sz="2000" dirty="0">
                <a:effectLst/>
                <a:latin typeface="+mn-lt"/>
                <a:ea typeface="Times New Roman" panose="02020603050405020304" pitchFamily="18" charset="0"/>
              </a:rPr>
              <a:t>Figure CPT4. Cumulative size compositions vs. CL for retained catch (left panels) and total catch (right panels) for </a:t>
            </a:r>
            <a:r>
              <a:rPr lang="en-US" sz="2000" dirty="0">
                <a:solidFill>
                  <a:srgbClr val="FF0000"/>
                </a:solidFill>
                <a:effectLst/>
                <a:latin typeface="+mn-lt"/>
                <a:ea typeface="Times New Roman" panose="02020603050405020304" pitchFamily="18" charset="0"/>
              </a:rPr>
              <a:t>EAG </a:t>
            </a:r>
            <a:r>
              <a:rPr lang="en-US" sz="2000" dirty="0">
                <a:effectLst/>
                <a:latin typeface="+mn-lt"/>
                <a:ea typeface="Times New Roman" panose="02020603050405020304" pitchFamily="18" charset="0"/>
              </a:rPr>
              <a:t>(top) and </a:t>
            </a:r>
            <a:r>
              <a:rPr lang="en-US" sz="2000" dirty="0">
                <a:solidFill>
                  <a:srgbClr val="FF0000"/>
                </a:solidFill>
                <a:effectLst/>
                <a:latin typeface="+mn-lt"/>
                <a:ea typeface="Times New Roman" panose="02020603050405020304" pitchFamily="18" charset="0"/>
              </a:rPr>
              <a:t>WAG </a:t>
            </a:r>
            <a:r>
              <a:rPr lang="en-US" sz="2000" dirty="0">
                <a:effectLst/>
                <a:latin typeface="+mn-lt"/>
                <a:ea typeface="Times New Roman" panose="02020603050405020304" pitchFamily="18" charset="0"/>
              </a:rPr>
              <a:t>(bottom). Observed proportions are marked by solid circles and predicted proportions by different models’ (19.1, 21.1a, 21.1b, and 21.1c) are shown by different colored lines.  </a:t>
            </a:r>
            <a:br>
              <a:rPr lang="en-US" sz="2000" dirty="0">
                <a:effectLst/>
                <a:latin typeface="+mn-lt"/>
                <a:ea typeface="Times New Roman" panose="02020603050405020304" pitchFamily="18" charset="0"/>
              </a:rPr>
            </a:br>
            <a:endParaRPr lang="en-US" sz="2000" dirty="0">
              <a:latin typeface="+mn-lt"/>
            </a:endParaRPr>
          </a:p>
        </p:txBody>
      </p:sp>
      <p:sp>
        <p:nvSpPr>
          <p:cNvPr id="3" name="Slide Number Placeholder 2">
            <a:extLst>
              <a:ext uri="{FF2B5EF4-FFF2-40B4-BE49-F238E27FC236}">
                <a16:creationId xmlns:a16="http://schemas.microsoft.com/office/drawing/2014/main" id="{86C6021C-CACE-4DFE-8786-FA6016029E5C}"/>
              </a:ext>
            </a:extLst>
          </p:cNvPr>
          <p:cNvSpPr>
            <a:spLocks noGrp="1"/>
          </p:cNvSpPr>
          <p:nvPr>
            <p:ph type="sldNum" sz="quarter" idx="12"/>
          </p:nvPr>
        </p:nvSpPr>
        <p:spPr/>
        <p:txBody>
          <a:bodyPr/>
          <a:lstStyle/>
          <a:p>
            <a:fld id="{28D1B9BE-D941-4EEF-A5AD-4384CF3F4BCC}" type="slidenum">
              <a:rPr lang="en-US" smtClean="0"/>
              <a:pPr/>
              <a:t>11</a:t>
            </a:fld>
            <a:endParaRPr lang="en-US" dirty="0"/>
          </a:p>
        </p:txBody>
      </p:sp>
      <p:pic>
        <p:nvPicPr>
          <p:cNvPr id="4" name="Picture 3">
            <a:extLst>
              <a:ext uri="{FF2B5EF4-FFF2-40B4-BE49-F238E27FC236}">
                <a16:creationId xmlns:a16="http://schemas.microsoft.com/office/drawing/2014/main" id="{6B872E09-A21E-4A32-BC08-04C1D8DBFE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133600"/>
            <a:ext cx="7620000" cy="4419600"/>
          </a:xfrm>
          <a:prstGeom prst="rect">
            <a:avLst/>
          </a:prstGeom>
          <a:noFill/>
          <a:ln>
            <a:noFill/>
          </a:ln>
        </p:spPr>
      </p:pic>
    </p:spTree>
    <p:extLst>
      <p:ext uri="{BB962C8B-B14F-4D97-AF65-F5344CB8AC3E}">
        <p14:creationId xmlns:p14="http://schemas.microsoft.com/office/powerpoint/2010/main" val="124173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76200" y="381001"/>
            <a:ext cx="8305800" cy="762000"/>
          </a:xfrm>
        </p:spPr>
        <p:txBody>
          <a:bodyPr>
            <a:noAutofit/>
          </a:bodyPr>
          <a:lstStyle/>
          <a:p>
            <a:pPr marL="0" marR="0">
              <a:spcBef>
                <a:spcPts val="0"/>
              </a:spcBef>
              <a:spcAft>
                <a:spcPts val="0"/>
              </a:spcAft>
            </a:pPr>
            <a:r>
              <a:rPr lang="en-US" sz="2400" b="1" dirty="0"/>
              <a:t>Comment 8: Additional suggestions related to presentation:</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12</a:t>
            </a:fld>
            <a:endParaRPr lang="en-US" dirty="0"/>
          </a:p>
        </p:txBody>
      </p:sp>
      <p:sp>
        <p:nvSpPr>
          <p:cNvPr id="7" name="TextBox 6">
            <a:extLst>
              <a:ext uri="{FF2B5EF4-FFF2-40B4-BE49-F238E27FC236}">
                <a16:creationId xmlns:a16="http://schemas.microsoft.com/office/drawing/2014/main" id="{391DA6FB-D584-479F-BB98-08972B139E64}"/>
              </a:ext>
            </a:extLst>
          </p:cNvPr>
          <p:cNvSpPr txBox="1"/>
          <p:nvPr/>
        </p:nvSpPr>
        <p:spPr>
          <a:xfrm>
            <a:off x="381000" y="1104561"/>
            <a:ext cx="7315200" cy="646331"/>
          </a:xfrm>
          <a:prstGeom prst="rect">
            <a:avLst/>
          </a:prstGeom>
          <a:noFill/>
        </p:spPr>
        <p:txBody>
          <a:bodyPr wrap="square" rtlCol="0">
            <a:spAutoFit/>
          </a:bodyPr>
          <a:lstStyle/>
          <a:p>
            <a:r>
              <a:rPr lang="en-US" dirty="0"/>
              <a:t>f.  </a:t>
            </a:r>
            <a:r>
              <a:rPr lang="en-US" sz="1800" dirty="0">
                <a:effectLst/>
                <a:ea typeface="Times New Roman" panose="02020603050405020304" pitchFamily="18" charset="0"/>
              </a:rPr>
              <a:t>Also plot the data on CPUE vs. depth and CPUE vs. soak time to allow the underlying patterns to be identified.</a:t>
            </a:r>
            <a:endParaRPr lang="en-US" dirty="0"/>
          </a:p>
        </p:txBody>
      </p:sp>
      <p:pic>
        <p:nvPicPr>
          <p:cNvPr id="8" name="Picture 7">
            <a:extLst>
              <a:ext uri="{FF2B5EF4-FFF2-40B4-BE49-F238E27FC236}">
                <a16:creationId xmlns:a16="http://schemas.microsoft.com/office/drawing/2014/main" id="{C45622D2-6730-497C-9D49-D82CC156AC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20874"/>
            <a:ext cx="5943600" cy="3413125"/>
          </a:xfrm>
          <a:prstGeom prst="rect">
            <a:avLst/>
          </a:prstGeom>
          <a:noFill/>
          <a:ln>
            <a:noFill/>
          </a:ln>
        </p:spPr>
      </p:pic>
      <p:sp>
        <p:nvSpPr>
          <p:cNvPr id="9" name="TextBox 8">
            <a:extLst>
              <a:ext uri="{FF2B5EF4-FFF2-40B4-BE49-F238E27FC236}">
                <a16:creationId xmlns:a16="http://schemas.microsoft.com/office/drawing/2014/main" id="{1C3EB2A7-BD64-43A0-87C9-EBBDE4A0D8BD}"/>
              </a:ext>
            </a:extLst>
          </p:cNvPr>
          <p:cNvSpPr txBox="1"/>
          <p:nvPr/>
        </p:nvSpPr>
        <p:spPr>
          <a:xfrm>
            <a:off x="76200" y="5632456"/>
            <a:ext cx="8915400" cy="646331"/>
          </a:xfrm>
          <a:prstGeom prst="rect">
            <a:avLst/>
          </a:prstGeom>
          <a:noFill/>
        </p:spPr>
        <p:txBody>
          <a:bodyPr wrap="square">
            <a:spAutoFit/>
          </a:bodyPr>
          <a:lstStyle/>
          <a:p>
            <a:pPr marL="0" marR="0">
              <a:spcBef>
                <a:spcPts val="0"/>
              </a:spcBef>
              <a:spcAft>
                <a:spcPts val="0"/>
              </a:spcAft>
            </a:pPr>
            <a:r>
              <a:rPr lang="en-US" sz="1800" dirty="0">
                <a:effectLst/>
                <a:ea typeface="Times New Roman" panose="02020603050405020304" pitchFamily="18" charset="0"/>
              </a:rPr>
              <a:t>Figure CPT5. Annual observer nominal legal male CPUE vs annual mean soak time and annual mean depth in </a:t>
            </a:r>
            <a:r>
              <a:rPr lang="en-US" sz="1800" dirty="0">
                <a:solidFill>
                  <a:srgbClr val="FF0000"/>
                </a:solidFill>
                <a:effectLst/>
                <a:ea typeface="Times New Roman" panose="02020603050405020304" pitchFamily="18" charset="0"/>
              </a:rPr>
              <a:t>EAG </a:t>
            </a:r>
            <a:r>
              <a:rPr lang="en-US" sz="1800" dirty="0">
                <a:effectLst/>
                <a:ea typeface="Times New Roman" panose="02020603050405020304" pitchFamily="18" charset="0"/>
              </a:rPr>
              <a:t>(top) and </a:t>
            </a:r>
            <a:r>
              <a:rPr lang="en-US" sz="1800" dirty="0">
                <a:solidFill>
                  <a:srgbClr val="FF0000"/>
                </a:solidFill>
                <a:effectLst/>
                <a:ea typeface="Times New Roman" panose="02020603050405020304" pitchFamily="18" charset="0"/>
              </a:rPr>
              <a:t>WAG </a:t>
            </a:r>
            <a:r>
              <a:rPr lang="en-US" sz="1800" dirty="0">
                <a:effectLst/>
                <a:ea typeface="Times New Roman" panose="02020603050405020304" pitchFamily="18" charset="0"/>
              </a:rPr>
              <a:t>(bottom). </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283180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pPr marL="0" marR="0" algn="just">
              <a:spcBef>
                <a:spcPts val="0"/>
              </a:spcBef>
              <a:spcAft>
                <a:spcPts val="0"/>
              </a:spcAft>
              <a:tabLst>
                <a:tab pos="1200150" algn="l"/>
              </a:tabLst>
            </a:pPr>
            <a:r>
              <a:rPr lang="en-US" sz="2400" b="1" dirty="0">
                <a:solidFill>
                  <a:schemeClr val="tx1"/>
                </a:solidFill>
                <a:latin typeface="+mn-lt"/>
                <a:ea typeface="+mn-ea"/>
                <a:cs typeface="+mn-cs"/>
              </a:rPr>
              <a:t>Response to one of June 2020 SSC comments:</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600"/>
              </a:spcBef>
              <a:spcAft>
                <a:spcPts val="0"/>
              </a:spcAft>
            </a:pPr>
            <a:r>
              <a:rPr lang="en-US" sz="1800" b="1" dirty="0">
                <a:effectLst/>
                <a:ea typeface="Times New Roman" panose="02020603050405020304" pitchFamily="18" charset="0"/>
              </a:rPr>
              <a:t>Comment 4: </a:t>
            </a:r>
            <a:r>
              <a:rPr lang="en-US" sz="1800" dirty="0">
                <a:effectLst/>
                <a:ea typeface="Times New Roman" panose="02020603050405020304" pitchFamily="18" charset="0"/>
              </a:rPr>
              <a:t>The SSC recommends that, if this approach [i.e., 0.7 Sigma approach] were used, the CV would be a better choice. This is because the standard deviations of high recruitments with the same CV might be higher than a cutoff and would result in reference points that are biased lower. The SSC also recommends exploring choosing a reasonable lag from the current year that would include most crabs that have recruited into the fishery. For example, if most crabs are observed by age 6, the 2020 assessment would use recruitments from 1987–2014, and the 2021 assessment would use 1987–2015, and so on.</a:t>
            </a:r>
          </a:p>
          <a:p>
            <a:endParaRPr lang="en-US" sz="2400" b="1" dirty="0"/>
          </a:p>
          <a:p>
            <a:pPr marL="45720" indent="0">
              <a:buNone/>
            </a:pPr>
            <a:r>
              <a:rPr lang="en-US" sz="2400" i="1" dirty="0">
                <a:solidFill>
                  <a:srgbClr val="FFC000"/>
                </a:solidFill>
              </a:rPr>
              <a:t>Response: </a:t>
            </a:r>
          </a:p>
          <a:p>
            <a:pPr marL="0" marR="0">
              <a:spcBef>
                <a:spcPts val="0"/>
              </a:spcBef>
              <a:spcAft>
                <a:spcPts val="0"/>
              </a:spcAft>
            </a:pPr>
            <a:r>
              <a:rPr lang="en-US" sz="1600" i="1" dirty="0">
                <a:ea typeface="Times New Roman" panose="02020603050405020304" pitchFamily="18" charset="0"/>
              </a:rPr>
              <a:t>1</a:t>
            </a:r>
            <a:r>
              <a:rPr lang="en-US" sz="1600" i="1" dirty="0">
                <a:effectLst/>
                <a:ea typeface="Times New Roman" panose="02020603050405020304" pitchFamily="18" charset="0"/>
              </a:rPr>
              <a:t>: CV provided mixed results for choosing an appropriate year range for different levels of CV (e.g., CV 100%: 1985</a:t>
            </a:r>
            <a:r>
              <a:rPr lang="en-US" sz="1600" dirty="0">
                <a:effectLst/>
                <a:ea typeface="Times New Roman" panose="02020603050405020304" pitchFamily="18" charset="0"/>
              </a:rPr>
              <a:t>–</a:t>
            </a:r>
            <a:r>
              <a:rPr lang="en-US" sz="1600" i="1" dirty="0">
                <a:effectLst/>
                <a:ea typeface="Times New Roman" panose="02020603050405020304" pitchFamily="18" charset="0"/>
              </a:rPr>
              <a:t>2011; CV 125%: 1984</a:t>
            </a:r>
            <a:r>
              <a:rPr lang="en-US" sz="1600" dirty="0">
                <a:effectLst/>
                <a:ea typeface="Times New Roman" panose="02020603050405020304" pitchFamily="18" charset="0"/>
              </a:rPr>
              <a:t>–</a:t>
            </a:r>
            <a:r>
              <a:rPr lang="en-US" sz="1600" i="1" dirty="0">
                <a:effectLst/>
                <a:ea typeface="Times New Roman" panose="02020603050405020304" pitchFamily="18" charset="0"/>
              </a:rPr>
              <a:t>2013; and CV 150%: 1984</a:t>
            </a:r>
            <a:r>
              <a:rPr lang="en-US" sz="1600" dirty="0">
                <a:effectLst/>
                <a:ea typeface="Times New Roman" panose="02020603050405020304" pitchFamily="18" charset="0"/>
              </a:rPr>
              <a:t>–</a:t>
            </a:r>
            <a:r>
              <a:rPr lang="en-US" sz="1600" i="1" dirty="0">
                <a:effectLst/>
                <a:ea typeface="Times New Roman" panose="02020603050405020304" pitchFamily="18" charset="0"/>
              </a:rPr>
              <a:t>2016). Furthermore, years in the selected ranges were non-contiguous. We provide the case for 150% CV cutoff level </a:t>
            </a:r>
            <a:r>
              <a:rPr lang="en-US" sz="1600" i="1" dirty="0">
                <a:ea typeface="Times New Roman" panose="02020603050405020304" pitchFamily="18" charset="0"/>
              </a:rPr>
              <a:t>in </a:t>
            </a:r>
            <a:r>
              <a:rPr lang="en-US" sz="1600" i="1" dirty="0">
                <a:effectLst/>
                <a:ea typeface="Times New Roman" panose="02020603050405020304" pitchFamily="18" charset="0"/>
              </a:rPr>
              <a:t>Figure SSC1.</a:t>
            </a:r>
            <a:endParaRPr lang="en-US" sz="1600" dirty="0">
              <a:effectLst/>
              <a:ea typeface="Times New Roman" panose="02020603050405020304" pitchFamily="18" charset="0"/>
            </a:endParaRPr>
          </a:p>
          <a:p>
            <a:pPr marL="0" marR="0">
              <a:spcBef>
                <a:spcPts val="0"/>
              </a:spcBef>
              <a:spcAft>
                <a:spcPts val="0"/>
              </a:spcAft>
            </a:pPr>
            <a:r>
              <a:rPr lang="en-US" sz="1600" i="1" dirty="0">
                <a:effectLst/>
                <a:ea typeface="Times New Roman" panose="02020603050405020304" pitchFamily="18" charset="0"/>
              </a:rPr>
              <a:t> </a:t>
            </a:r>
            <a:endParaRPr lang="en-US" sz="1600" dirty="0">
              <a:effectLst/>
              <a:ea typeface="Times New Roman" panose="02020603050405020304" pitchFamily="18" charset="0"/>
            </a:endParaRPr>
          </a:p>
          <a:p>
            <a:pPr marL="0" marR="0">
              <a:spcBef>
                <a:spcPts val="0"/>
              </a:spcBef>
              <a:spcAft>
                <a:spcPts val="0"/>
              </a:spcAft>
            </a:pPr>
            <a:r>
              <a:rPr lang="en-US" sz="1600" i="1" dirty="0">
                <a:ea typeface="Times New Roman" panose="02020603050405020304" pitchFamily="18" charset="0"/>
              </a:rPr>
              <a:t>2</a:t>
            </a:r>
            <a:r>
              <a:rPr lang="en-US" sz="1600" i="1" dirty="0">
                <a:effectLst/>
                <a:ea typeface="Times New Roman" panose="02020603050405020304" pitchFamily="18" charset="0"/>
              </a:rPr>
              <a:t>: The fixed period 1987</a:t>
            </a:r>
            <a:r>
              <a:rPr lang="en-US" sz="1600" dirty="0">
                <a:effectLst/>
                <a:ea typeface="Times New Roman" panose="02020603050405020304" pitchFamily="18" charset="0"/>
              </a:rPr>
              <a:t>–</a:t>
            </a:r>
            <a:r>
              <a:rPr lang="en-US" sz="1600" i="1" dirty="0">
                <a:effectLst/>
                <a:ea typeface="Times New Roman" panose="02020603050405020304" pitchFamily="18" charset="0"/>
              </a:rPr>
              <a:t>2012 for mean number of recruit calculation used in the base model 19.1 considers an </a:t>
            </a:r>
            <a:r>
              <a:rPr lang="en-US" sz="1600" i="1" dirty="0">
                <a:solidFill>
                  <a:srgbClr val="FFC000"/>
                </a:solidFill>
              </a:rPr>
              <a:t>8-year</a:t>
            </a:r>
            <a:r>
              <a:rPr lang="en-US" sz="1600" i="1" dirty="0">
                <a:effectLst/>
                <a:ea typeface="Times New Roman" panose="02020603050405020304" pitchFamily="18" charset="0"/>
              </a:rPr>
              <a:t> time lag from the terminal year, which appears to be the recruitment age for golden king crab. However, it is necessary to locate cut off points on both ends of the time range to choose an appropriate fixed period for mean recruit calculation. The method used in our selection process takes care of this.  </a:t>
            </a:r>
            <a:endParaRPr lang="en-US" sz="1600" dirty="0">
              <a:effectLst/>
              <a:ea typeface="Times New Roman" panose="02020603050405020304" pitchFamily="18" charset="0"/>
            </a:endParaRPr>
          </a:p>
          <a:p>
            <a:r>
              <a:rPr lang="en-US" sz="2400" i="1" dirty="0">
                <a:solidFill>
                  <a:srgbClr val="FFC000"/>
                </a:solidFill>
              </a:rPr>
              <a:t>.</a:t>
            </a:r>
          </a:p>
          <a:p>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13</a:t>
            </a:fld>
            <a:endParaRPr lang="en-US" dirty="0"/>
          </a:p>
        </p:txBody>
      </p:sp>
    </p:spTree>
    <p:extLst>
      <p:ext uri="{BB962C8B-B14F-4D97-AF65-F5344CB8AC3E}">
        <p14:creationId xmlns:p14="http://schemas.microsoft.com/office/powerpoint/2010/main" val="55669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E847-DF03-477A-A2A6-28ED6156D8D6}"/>
              </a:ext>
            </a:extLst>
          </p:cNvPr>
          <p:cNvSpPr>
            <a:spLocks noGrp="1"/>
          </p:cNvSpPr>
          <p:nvPr>
            <p:ph type="title"/>
          </p:nvPr>
        </p:nvSpPr>
        <p:spPr>
          <a:xfrm>
            <a:off x="152400" y="270676"/>
            <a:ext cx="8103218" cy="1154097"/>
          </a:xfrm>
        </p:spPr>
        <p:txBody>
          <a:bodyPr>
            <a:normAutofit/>
          </a:bodyPr>
          <a:lstStyle/>
          <a:p>
            <a:r>
              <a:rPr lang="en-US" sz="2200" dirty="0">
                <a:effectLst/>
                <a:latin typeface="+mn-lt"/>
                <a:ea typeface="Times New Roman" panose="02020603050405020304" pitchFamily="18" charset="0"/>
              </a:rPr>
              <a:t>Figure SSC1. Coefficient of variation (CV) of recruit_dev vs. year for </a:t>
            </a:r>
            <a:r>
              <a:rPr lang="en-US" sz="2200" dirty="0">
                <a:solidFill>
                  <a:srgbClr val="FF0000"/>
                </a:solidFill>
                <a:effectLst/>
                <a:latin typeface="+mn-lt"/>
                <a:ea typeface="Times New Roman" panose="02020603050405020304" pitchFamily="18" charset="0"/>
              </a:rPr>
              <a:t>EAG </a:t>
            </a:r>
            <a:r>
              <a:rPr lang="en-US" sz="2200" dirty="0">
                <a:effectLst/>
                <a:latin typeface="+mn-lt"/>
                <a:ea typeface="Times New Roman" panose="02020603050405020304" pitchFamily="18" charset="0"/>
              </a:rPr>
              <a:t>(top) and </a:t>
            </a:r>
            <a:r>
              <a:rPr lang="en-US" sz="2200" dirty="0">
                <a:solidFill>
                  <a:srgbClr val="FF0000"/>
                </a:solidFill>
                <a:effectLst/>
                <a:latin typeface="+mn-lt"/>
                <a:ea typeface="Times New Roman" panose="02020603050405020304" pitchFamily="18" charset="0"/>
              </a:rPr>
              <a:t>WAG</a:t>
            </a:r>
            <a:r>
              <a:rPr lang="en-US" sz="2200" dirty="0">
                <a:effectLst/>
                <a:latin typeface="+mn-lt"/>
                <a:ea typeface="Times New Roman" panose="02020603050405020304" pitchFamily="18" charset="0"/>
              </a:rPr>
              <a:t> (bottom) for model 21.1a.</a:t>
            </a:r>
            <a:r>
              <a:rPr lang="en-US" sz="1800" i="1" dirty="0">
                <a:effectLst/>
                <a:latin typeface="Times New Roman" panose="02020603050405020304" pitchFamily="18" charset="0"/>
                <a:ea typeface="Times New Roman" panose="02020603050405020304" pitchFamily="18" charset="0"/>
              </a:rPr>
              <a:t>  </a:t>
            </a:r>
            <a:r>
              <a:rPr lang="en-US" sz="2200" i="1" dirty="0">
                <a:effectLst/>
                <a:latin typeface="+mn-lt"/>
                <a:ea typeface="Times New Roman" panose="02020603050405020304" pitchFamily="18" charset="0"/>
              </a:rPr>
              <a:t>A</a:t>
            </a:r>
            <a:r>
              <a:rPr lang="en-US" sz="2200" dirty="0">
                <a:latin typeface="+mn-lt"/>
              </a:rPr>
              <a:t> 150% CV cutoff  (red) horizontal line is overlayed on each scatter plot.</a:t>
            </a:r>
          </a:p>
        </p:txBody>
      </p:sp>
      <p:sp>
        <p:nvSpPr>
          <p:cNvPr id="3" name="Slide Number Placeholder 2">
            <a:extLst>
              <a:ext uri="{FF2B5EF4-FFF2-40B4-BE49-F238E27FC236}">
                <a16:creationId xmlns:a16="http://schemas.microsoft.com/office/drawing/2014/main" id="{268105C4-536E-417E-B7E1-435CCD95C6BE}"/>
              </a:ext>
            </a:extLst>
          </p:cNvPr>
          <p:cNvSpPr>
            <a:spLocks noGrp="1"/>
          </p:cNvSpPr>
          <p:nvPr>
            <p:ph type="sldNum" sz="quarter" idx="12"/>
          </p:nvPr>
        </p:nvSpPr>
        <p:spPr/>
        <p:txBody>
          <a:bodyPr/>
          <a:lstStyle/>
          <a:p>
            <a:fld id="{28D1B9BE-D941-4EEF-A5AD-4384CF3F4BCC}" type="slidenum">
              <a:rPr lang="en-US" smtClean="0"/>
              <a:pPr/>
              <a:t>14</a:t>
            </a:fld>
            <a:endParaRPr lang="en-US" dirty="0"/>
          </a:p>
        </p:txBody>
      </p:sp>
      <p:pic>
        <p:nvPicPr>
          <p:cNvPr id="4" name="Picture 3">
            <a:extLst>
              <a:ext uri="{FF2B5EF4-FFF2-40B4-BE49-F238E27FC236}">
                <a16:creationId xmlns:a16="http://schemas.microsoft.com/office/drawing/2014/main" id="{C08E9430-D81F-4B16-B8B7-9508045BDB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14526"/>
            <a:ext cx="8103218" cy="4394678"/>
          </a:xfrm>
          <a:prstGeom prst="rect">
            <a:avLst/>
          </a:prstGeom>
          <a:noFill/>
          <a:ln>
            <a:noFill/>
          </a:ln>
        </p:spPr>
      </p:pic>
    </p:spTree>
    <p:extLst>
      <p:ext uri="{BB962C8B-B14F-4D97-AF65-F5344CB8AC3E}">
        <p14:creationId xmlns:p14="http://schemas.microsoft.com/office/powerpoint/2010/main" val="127408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February 2021 SSC (selected) comments</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0"/>
              </a:spcBef>
              <a:spcAft>
                <a:spcPts val="0"/>
              </a:spcAft>
            </a:pPr>
            <a:r>
              <a:rPr lang="en-US" sz="2400" b="1" dirty="0"/>
              <a:t>Comment 1:  With respect to Model 21.1b (Same structure and data inputs as M21.1a, but with three-time blocks for selectivity (1960–2004, 2005–2015, and 2016+), the SSC agrees that justification will need to be provided as to why allowing time-varying selectivity based on these time blocks is appropriate, relative to other time-varying parameterizations.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400" b="1" dirty="0"/>
          </a:p>
          <a:p>
            <a:pPr marL="45720" indent="0">
              <a:buNone/>
            </a:pPr>
            <a:r>
              <a:rPr lang="en-US" sz="2400" i="1" dirty="0">
                <a:solidFill>
                  <a:srgbClr val="FFC000"/>
                </a:solidFill>
              </a:rPr>
              <a:t>Response: </a:t>
            </a:r>
          </a:p>
          <a:p>
            <a:pPr marL="0" marR="0" indent="0">
              <a:spcBef>
                <a:spcPts val="0"/>
              </a:spcBef>
              <a:spcAft>
                <a:spcPts val="0"/>
              </a:spcAft>
              <a:buNone/>
            </a:pPr>
            <a:r>
              <a:rPr lang="en-US" sz="2400" i="1" dirty="0">
                <a:solidFill>
                  <a:srgbClr val="FFC000"/>
                </a:solidFill>
              </a:rPr>
              <a:t>The 1960–2004 block pertains to the pre-rationalization period, which was the feature of all models. In the model 21.1b, the post-rationalization period was divided into two: 2005–2015 and 2016+, to create two selectivity blocks based on observed different fishing patterns (reduced proportions in large size groups in Figure SSC2). </a:t>
            </a: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15</a:t>
            </a:fld>
            <a:endParaRPr lang="en-US" dirty="0"/>
          </a:p>
        </p:txBody>
      </p:sp>
    </p:spTree>
    <p:extLst>
      <p:ext uri="{BB962C8B-B14F-4D97-AF65-F5344CB8AC3E}">
        <p14:creationId xmlns:p14="http://schemas.microsoft.com/office/powerpoint/2010/main" val="320117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567C-BB1B-4F7D-9675-EE6FAE8A2E91}"/>
              </a:ext>
            </a:extLst>
          </p:cNvPr>
          <p:cNvSpPr>
            <a:spLocks noGrp="1"/>
          </p:cNvSpPr>
          <p:nvPr>
            <p:ph type="title"/>
          </p:nvPr>
        </p:nvSpPr>
        <p:spPr>
          <a:xfrm>
            <a:off x="881955" y="122624"/>
            <a:ext cx="7315200" cy="1154097"/>
          </a:xfrm>
        </p:spPr>
        <p:txBody>
          <a:bodyPr>
            <a:normAutofit/>
          </a:bodyPr>
          <a:lstStyle/>
          <a:p>
            <a:r>
              <a:rPr lang="en-US" sz="2000" dirty="0">
                <a:effectLst/>
                <a:latin typeface="+mn-lt"/>
                <a:ea typeface="Times New Roman" panose="02020603050405020304" pitchFamily="18" charset="0"/>
              </a:rPr>
              <a:t>Figure SSC2. Observer total size composition for 2008–2018 in the </a:t>
            </a:r>
            <a:r>
              <a:rPr lang="en-US" sz="2000" dirty="0">
                <a:solidFill>
                  <a:srgbClr val="FF0000"/>
                </a:solidFill>
                <a:effectLst/>
                <a:latin typeface="+mn-lt"/>
                <a:ea typeface="Times New Roman" panose="02020603050405020304" pitchFamily="18" charset="0"/>
              </a:rPr>
              <a:t>EAG</a:t>
            </a:r>
            <a:r>
              <a:rPr lang="en-US" sz="2000" dirty="0">
                <a:effectLst/>
                <a:latin typeface="+mn-lt"/>
                <a:ea typeface="Times New Roman" panose="02020603050405020304" pitchFamily="18" charset="0"/>
              </a:rPr>
              <a:t>.</a:t>
            </a:r>
            <a:br>
              <a:rPr lang="en-US" sz="2000" dirty="0">
                <a:effectLst/>
                <a:latin typeface="+mn-lt"/>
                <a:ea typeface="Times New Roman" panose="02020603050405020304" pitchFamily="18" charset="0"/>
              </a:rPr>
            </a:br>
            <a:endParaRPr lang="en-US" sz="2000" dirty="0">
              <a:latin typeface="+mn-lt"/>
            </a:endParaRPr>
          </a:p>
        </p:txBody>
      </p:sp>
      <p:sp>
        <p:nvSpPr>
          <p:cNvPr id="3" name="Slide Number Placeholder 2">
            <a:extLst>
              <a:ext uri="{FF2B5EF4-FFF2-40B4-BE49-F238E27FC236}">
                <a16:creationId xmlns:a16="http://schemas.microsoft.com/office/drawing/2014/main" id="{9DFA7234-105C-4F59-965A-8B9E5D9BD8EF}"/>
              </a:ext>
            </a:extLst>
          </p:cNvPr>
          <p:cNvSpPr>
            <a:spLocks noGrp="1"/>
          </p:cNvSpPr>
          <p:nvPr>
            <p:ph type="sldNum" sz="quarter" idx="12"/>
          </p:nvPr>
        </p:nvSpPr>
        <p:spPr/>
        <p:txBody>
          <a:bodyPr/>
          <a:lstStyle/>
          <a:p>
            <a:fld id="{28D1B9BE-D941-4EEF-A5AD-4384CF3F4BCC}" type="slidenum">
              <a:rPr lang="en-US" smtClean="0"/>
              <a:pPr/>
              <a:t>16</a:t>
            </a:fld>
            <a:endParaRPr lang="en-US" dirty="0"/>
          </a:p>
        </p:txBody>
      </p:sp>
      <p:pic>
        <p:nvPicPr>
          <p:cNvPr id="5" name="Picture 4">
            <a:extLst>
              <a:ext uri="{FF2B5EF4-FFF2-40B4-BE49-F238E27FC236}">
                <a16:creationId xmlns:a16="http://schemas.microsoft.com/office/drawing/2014/main" id="{79BDB731-8AB7-4C95-9144-7A1DC6CF70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8174"/>
            <a:ext cx="5943600" cy="4111625"/>
          </a:xfrm>
          <a:prstGeom prst="rect">
            <a:avLst/>
          </a:prstGeom>
          <a:noFill/>
          <a:ln>
            <a:noFill/>
          </a:ln>
        </p:spPr>
      </p:pic>
    </p:spTree>
    <p:extLst>
      <p:ext uri="{BB962C8B-B14F-4D97-AF65-F5344CB8AC3E}">
        <p14:creationId xmlns:p14="http://schemas.microsoft.com/office/powerpoint/2010/main" val="428791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February 2021 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0"/>
              </a:spcBef>
              <a:spcAft>
                <a:spcPts val="0"/>
              </a:spcAft>
            </a:pPr>
            <a:r>
              <a:rPr lang="en-US" sz="2400" b="1" dirty="0"/>
              <a:t>Comment 4:  The SSC would also like to reiterate its support for several previous suggestions:</a:t>
            </a:r>
          </a:p>
          <a:p>
            <a:pPr marL="0" indent="0">
              <a:spcBef>
                <a:spcPts val="0"/>
              </a:spcBef>
              <a:buNone/>
            </a:pPr>
            <a:endParaRPr lang="en-US" sz="2400" b="1" dirty="0"/>
          </a:p>
          <a:p>
            <a:pPr marL="0" indent="0">
              <a:spcBef>
                <a:spcPts val="0"/>
              </a:spcBef>
              <a:buNone/>
            </a:pPr>
            <a:r>
              <a:rPr lang="en-US" sz="2400" b="1" dirty="0"/>
              <a:t>1. Exploration of a single-area model, or possibly a two-area model with larval connectivity, for the AIGKC crab stock.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2400" b="1" dirty="0"/>
          </a:p>
          <a:p>
            <a:pPr marL="45720" indent="0">
              <a:buNone/>
            </a:pPr>
            <a:r>
              <a:rPr lang="en-US" sz="2400" i="1" dirty="0">
                <a:solidFill>
                  <a:srgbClr val="FFC000"/>
                </a:solidFill>
              </a:rPr>
              <a:t>Response: </a:t>
            </a:r>
          </a:p>
          <a:p>
            <a:pPr marL="457200" marR="0">
              <a:spcBef>
                <a:spcPts val="0"/>
              </a:spcBef>
              <a:spcAft>
                <a:spcPts val="0"/>
              </a:spcAft>
            </a:pPr>
            <a:r>
              <a:rPr lang="en-US" sz="1800" i="1" dirty="0">
                <a:effectLst/>
                <a:latin typeface="Times New Roman" panose="02020603050405020304" pitchFamily="18" charset="0"/>
                <a:ea typeface="Times New Roman" panose="02020603050405020304" pitchFamily="18" charset="0"/>
              </a:rPr>
              <a:t>We modelled </a:t>
            </a:r>
            <a:r>
              <a:rPr lang="en-US" sz="1800" i="1" dirty="0">
                <a:solidFill>
                  <a:srgbClr val="FF0000"/>
                </a:solidFill>
                <a:effectLst/>
                <a:latin typeface="Times New Roman" panose="02020603050405020304" pitchFamily="18" charset="0"/>
                <a:ea typeface="Times New Roman" panose="02020603050405020304" pitchFamily="18" charset="0"/>
              </a:rPr>
              <a:t>EAG </a:t>
            </a:r>
            <a:r>
              <a:rPr lang="en-US" sz="1800" i="1" dirty="0">
                <a:effectLst/>
                <a:latin typeface="Times New Roman" panose="02020603050405020304" pitchFamily="18" charset="0"/>
                <a:ea typeface="Times New Roman" panose="02020603050405020304" pitchFamily="18" charset="0"/>
              </a:rPr>
              <a:t>and </a:t>
            </a:r>
            <a:r>
              <a:rPr lang="en-US" sz="1800" i="1" dirty="0">
                <a:solidFill>
                  <a:srgbClr val="FF0000"/>
                </a:solidFill>
                <a:effectLst/>
                <a:latin typeface="Times New Roman" panose="02020603050405020304" pitchFamily="18" charset="0"/>
                <a:ea typeface="Times New Roman" panose="02020603050405020304" pitchFamily="18" charset="0"/>
              </a:rPr>
              <a:t>WAG </a:t>
            </a:r>
            <a:r>
              <a:rPr lang="en-US" sz="1800" i="1" dirty="0">
                <a:effectLst/>
                <a:latin typeface="Times New Roman" panose="02020603050405020304" pitchFamily="18" charset="0"/>
                <a:ea typeface="Times New Roman" panose="02020603050405020304" pitchFamily="18" charset="0"/>
              </a:rPr>
              <a:t>stocks separately for several reasons:</a:t>
            </a:r>
          </a:p>
          <a:p>
            <a:pPr marL="27432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274320" marR="0" indent="0">
              <a:spcBef>
                <a:spcPts val="0"/>
              </a:spcBef>
              <a:spcAft>
                <a:spcPts val="0"/>
              </a:spcAft>
              <a:buNone/>
            </a:pPr>
            <a:r>
              <a:rPr lang="en-US" i="1" dirty="0">
                <a:solidFill>
                  <a:srgbClr val="FFC000"/>
                </a:solidFill>
              </a:rPr>
              <a:t>(a) Fishery catch data (e.g., CPUE magnitude and CPUE temporal trends) suggest that the productivity is different between the two areas.</a:t>
            </a:r>
          </a:p>
          <a:p>
            <a:pPr marL="45720" indent="0">
              <a:buNone/>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17</a:t>
            </a:fld>
            <a:endParaRPr lang="en-US" dirty="0"/>
          </a:p>
        </p:txBody>
      </p:sp>
    </p:spTree>
    <p:extLst>
      <p:ext uri="{BB962C8B-B14F-4D97-AF65-F5344CB8AC3E}">
        <p14:creationId xmlns:p14="http://schemas.microsoft.com/office/powerpoint/2010/main" val="169594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February 2021 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2400" b="1" dirty="0"/>
          </a:p>
          <a:p>
            <a:pPr marL="274320" marR="0" indent="0">
              <a:spcBef>
                <a:spcPts val="0"/>
              </a:spcBef>
              <a:spcAft>
                <a:spcPts val="0"/>
              </a:spcAft>
              <a:buNone/>
            </a:pPr>
            <a:r>
              <a:rPr lang="en-US" i="1" dirty="0">
                <a:solidFill>
                  <a:srgbClr val="FFC000"/>
                </a:solidFill>
              </a:rPr>
              <a:t>(b) </a:t>
            </a:r>
            <a:r>
              <a:rPr lang="en-US" i="1" dirty="0">
                <a:solidFill>
                  <a:srgbClr val="FF0000"/>
                </a:solidFill>
              </a:rPr>
              <a:t>WAG</a:t>
            </a:r>
            <a:r>
              <a:rPr lang="en-US" i="1" dirty="0">
                <a:solidFill>
                  <a:srgbClr val="FFC000"/>
                </a:solidFill>
              </a:rPr>
              <a:t> has wider area of stock distribution compared to limited area distribution in </a:t>
            </a:r>
            <a:r>
              <a:rPr lang="en-US" i="1" dirty="0">
                <a:solidFill>
                  <a:srgbClr val="FF0000"/>
                </a:solidFill>
              </a:rPr>
              <a:t>EAG</a:t>
            </a:r>
            <a:r>
              <a:rPr lang="en-US" i="1" dirty="0">
                <a:solidFill>
                  <a:srgbClr val="FFC000"/>
                </a:solidFill>
              </a:rPr>
              <a:t>. </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r>
              <a:rPr lang="en-US" i="1" dirty="0">
                <a:solidFill>
                  <a:srgbClr val="FFC000"/>
                </a:solidFill>
              </a:rPr>
              <a:t>(c) The fishing areas are spatially separated with an area gap between </a:t>
            </a:r>
            <a:r>
              <a:rPr lang="en-US" i="1" dirty="0">
                <a:solidFill>
                  <a:srgbClr val="FF0000"/>
                </a:solidFill>
              </a:rPr>
              <a:t>EAG</a:t>
            </a:r>
            <a:r>
              <a:rPr lang="en-US" i="1" dirty="0">
                <a:solidFill>
                  <a:srgbClr val="FFC000"/>
                </a:solidFill>
              </a:rPr>
              <a:t> and </a:t>
            </a:r>
            <a:r>
              <a:rPr lang="en-US" i="1" dirty="0">
                <a:solidFill>
                  <a:srgbClr val="FF0000"/>
                </a:solidFill>
              </a:rPr>
              <a:t>WAG</a:t>
            </a:r>
            <a:r>
              <a:rPr lang="en-US" i="1" dirty="0">
                <a:solidFill>
                  <a:srgbClr val="FFC000"/>
                </a:solidFill>
              </a:rPr>
              <a:t> (Figure 8 in the main text). Regions of low fishery catch suggest that availability of suitable habitat may vary longitudinally.</a:t>
            </a:r>
          </a:p>
          <a:p>
            <a:pPr marL="274320" marR="0" indent="0">
              <a:spcBef>
                <a:spcPts val="0"/>
              </a:spcBef>
              <a:spcAft>
                <a:spcPts val="0"/>
              </a:spcAft>
              <a:buNone/>
            </a:pPr>
            <a:endParaRPr lang="en-US" i="1" dirty="0">
              <a:solidFill>
                <a:srgbClr val="FFC000"/>
              </a:solidFill>
            </a:endParaRPr>
          </a:p>
          <a:p>
            <a:pPr marL="274320" indent="0">
              <a:spcBef>
                <a:spcPts val="0"/>
              </a:spcBef>
              <a:buNone/>
            </a:pPr>
            <a:r>
              <a:rPr lang="en-US" i="1" dirty="0">
                <a:solidFill>
                  <a:srgbClr val="FFC000"/>
                </a:solidFill>
              </a:rPr>
              <a:t>(d) Tagging studies have shown little mixing between the two areas.</a:t>
            </a:r>
          </a:p>
          <a:p>
            <a:pPr marL="274320" marR="0" indent="0">
              <a:spcBef>
                <a:spcPts val="0"/>
              </a:spcBef>
              <a:spcAft>
                <a:spcPts val="0"/>
              </a:spcAft>
              <a:buNone/>
            </a:pPr>
            <a:endParaRPr lang="en-US" i="1" dirty="0">
              <a:solidFill>
                <a:srgbClr val="FFC000"/>
              </a:solidFill>
            </a:endParaRPr>
          </a:p>
          <a:p>
            <a:pPr marL="274320" indent="0">
              <a:spcBef>
                <a:spcPts val="0"/>
              </a:spcBef>
              <a:buNone/>
            </a:pPr>
            <a:r>
              <a:rPr lang="en-US" i="1" dirty="0">
                <a:solidFill>
                  <a:srgbClr val="FFC000"/>
                </a:solidFill>
              </a:rPr>
              <a:t>(e) Unlike other king crabs, golden king crab females carry large, yolk-rich, eggs, which hatch into lecithotrophic (non-feeding) larvae that do not require a pelagic distribution for encountering food items. Depth at larval release, the lecithotrophic nature of larvae, and swimming inactivity in lab studies implies benthic distributions, which may limit larval drift between areas, if horizontal current velocities are reduced at depth.</a:t>
            </a:r>
          </a:p>
          <a:p>
            <a:pPr marL="274320" marR="0" indent="0">
              <a:spcBef>
                <a:spcPts val="0"/>
              </a:spcBef>
              <a:spcAft>
                <a:spcPts val="0"/>
              </a:spcAft>
              <a:buNone/>
            </a:pPr>
            <a:endParaRPr lang="en-US"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18</a:t>
            </a:fld>
            <a:endParaRPr lang="en-US" dirty="0"/>
          </a:p>
        </p:txBody>
      </p:sp>
    </p:spTree>
    <p:extLst>
      <p:ext uri="{BB962C8B-B14F-4D97-AF65-F5344CB8AC3E}">
        <p14:creationId xmlns:p14="http://schemas.microsoft.com/office/powerpoint/2010/main" val="20661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February 2021 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2400" b="1" dirty="0"/>
          </a:p>
          <a:p>
            <a:pPr marL="274320" indent="0">
              <a:spcBef>
                <a:spcPts val="0"/>
              </a:spcBef>
              <a:buNone/>
            </a:pPr>
            <a:r>
              <a:rPr lang="en-US" i="1" dirty="0">
                <a:solidFill>
                  <a:srgbClr val="FFC000"/>
                </a:solidFill>
              </a:rPr>
              <a:t>(f) Integrating contrasting data in one single model may provide parameter estimates in between the two extremes which would not be applicable to either (Richards 1991; Schnute and Hilborn 1993).  </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r>
              <a:rPr lang="en-US" i="1" dirty="0">
                <a:solidFill>
                  <a:srgbClr val="FFC000"/>
                </a:solidFill>
              </a:rPr>
              <a:t>(g) Area specific assessment is superior to a holistic approach for this stock because of patchy nature of golden king crab distribution. </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r>
              <a:rPr lang="en-US" i="1" dirty="0">
                <a:solidFill>
                  <a:srgbClr val="FFC000"/>
                </a:solidFill>
              </a:rPr>
              <a:t>(h) Alaska Board of Fisheries decided to manage the two areas with separate total allowable catches.</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r>
              <a:rPr lang="en-US" i="1" dirty="0">
                <a:solidFill>
                  <a:srgbClr val="FFC000"/>
                </a:solidFill>
              </a:rPr>
              <a:t>(i) Genetic analysis shows no significant differentiation between areas within the Aleutian Island population (Grant and Siddon 2018), thus there is no genetic support for subdividing this population; however, above listed factors support separate stock assessments in the two regions.</a:t>
            </a:r>
          </a:p>
          <a:p>
            <a:pPr marL="274320" marR="0" indent="0">
              <a:spcBef>
                <a:spcPts val="0"/>
              </a:spcBef>
              <a:spcAft>
                <a:spcPts val="0"/>
              </a:spcAft>
              <a:buNone/>
            </a:pPr>
            <a:endParaRPr lang="en-US"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19</a:t>
            </a:fld>
            <a:endParaRPr lang="en-US" dirty="0"/>
          </a:p>
        </p:txBody>
      </p:sp>
    </p:spTree>
    <p:extLst>
      <p:ext uri="{BB962C8B-B14F-4D97-AF65-F5344CB8AC3E}">
        <p14:creationId xmlns:p14="http://schemas.microsoft.com/office/powerpoint/2010/main" val="218109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745" y="164465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64411" y="38100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1985/86–2020/21 </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52399" y="4500265"/>
            <a:ext cx="2694271" cy="2400657"/>
          </a:xfrm>
          <a:prstGeom prst="rect">
            <a:avLst/>
          </a:prstGeom>
          <a:noFill/>
        </p:spPr>
        <p:txBody>
          <a:bodyPr wrap="square" rtlCol="0">
            <a:spAutoFit/>
          </a:bodyPr>
          <a:lstStyle/>
          <a:p>
            <a:r>
              <a:rPr lang="en-US" sz="1600" dirty="0"/>
              <a:t>TACs :</a:t>
            </a:r>
          </a:p>
          <a:p>
            <a:r>
              <a:rPr lang="en-US" sz="1600" dirty="0"/>
              <a:t>2020/21: </a:t>
            </a:r>
          </a:p>
          <a:p>
            <a:r>
              <a:rPr lang="en-US" sz="1600" dirty="0"/>
              <a:t>(1) </a:t>
            </a:r>
            <a:r>
              <a:rPr lang="en-US" sz="1600" dirty="0">
                <a:solidFill>
                  <a:srgbClr val="FF0000"/>
                </a:solidFill>
              </a:rPr>
              <a:t>EAG</a:t>
            </a:r>
            <a:r>
              <a:rPr lang="en-US" sz="1600" dirty="0"/>
              <a:t>:  3.650 million lbs</a:t>
            </a:r>
          </a:p>
          <a:p>
            <a:r>
              <a:rPr lang="en-US" sz="1600" dirty="0"/>
              <a:t>(2) </a:t>
            </a:r>
            <a:r>
              <a:rPr lang="en-US" sz="1600" dirty="0">
                <a:solidFill>
                  <a:srgbClr val="FF0000"/>
                </a:solidFill>
              </a:rPr>
              <a:t>WAG</a:t>
            </a:r>
            <a:r>
              <a:rPr lang="en-US" sz="1600" dirty="0"/>
              <a:t>: 2.960 million lbs</a:t>
            </a:r>
          </a:p>
          <a:p>
            <a:endParaRPr lang="en-US" dirty="0"/>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t>As of March 26, 2021, </a:t>
            </a:r>
            <a:r>
              <a:rPr lang="en-US" sz="1600" dirty="0">
                <a:solidFill>
                  <a:srgbClr val="FF0000"/>
                </a:solidFill>
              </a:rPr>
              <a:t>WAG</a:t>
            </a:r>
            <a:r>
              <a:rPr lang="en-US" sz="1600" dirty="0"/>
              <a:t> fishery is ongoing (77%TAC harvested)</a:t>
            </a:r>
          </a:p>
          <a:p>
            <a:endParaRPr lang="en-US" dirty="0"/>
          </a:p>
        </p:txBody>
      </p:sp>
      <p:pic>
        <p:nvPicPr>
          <p:cNvPr id="18" name="Picture 17">
            <a:extLst>
              <a:ext uri="{FF2B5EF4-FFF2-40B4-BE49-F238E27FC236}">
                <a16:creationId xmlns:a16="http://schemas.microsoft.com/office/drawing/2014/main" id="{4C74AF31-A43F-4DBE-B4BE-D9ABC3D3E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52400"/>
            <a:ext cx="5857608" cy="3200400"/>
          </a:xfrm>
          <a:prstGeom prst="rect">
            <a:avLst/>
          </a:prstGeom>
          <a:noFill/>
          <a:ln>
            <a:noFill/>
          </a:ln>
        </p:spPr>
      </p:pic>
      <p:pic>
        <p:nvPicPr>
          <p:cNvPr id="19" name="Picture 18">
            <a:extLst>
              <a:ext uri="{FF2B5EF4-FFF2-40B4-BE49-F238E27FC236}">
                <a16:creationId xmlns:a16="http://schemas.microsoft.com/office/drawing/2014/main" id="{01F81AD7-FAE5-423B-A118-E2D60A1718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426991"/>
            <a:ext cx="5857608" cy="3305998"/>
          </a:xfrm>
          <a:prstGeom prst="rect">
            <a:avLst/>
          </a:prstGeom>
          <a:noFill/>
          <a:ln>
            <a:noFill/>
          </a:ln>
        </p:spPr>
      </p:pic>
    </p:spTree>
    <p:extLst>
      <p:ext uri="{BB962C8B-B14F-4D97-AF65-F5344CB8AC3E}">
        <p14:creationId xmlns:p14="http://schemas.microsoft.com/office/powerpoint/2010/main" val="14612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February 2021 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n-US" sz="2400" b="1" dirty="0"/>
          </a:p>
          <a:p>
            <a:pPr marL="0" marR="0" lvl="0" indent="0">
              <a:lnSpc>
                <a:spcPct val="115000"/>
              </a:lnSpc>
              <a:spcBef>
                <a:spcPts val="0"/>
              </a:spcBef>
              <a:spcAft>
                <a:spcPts val="0"/>
              </a:spcAft>
              <a:buNone/>
            </a:pPr>
            <a:r>
              <a:rPr lang="en-US" b="1" dirty="0"/>
              <a:t>b. Evaluation of whether catches of AIGKC caught in the NMFS Aleutian Island trawl survey could be utilized as an additional index of abundance. </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r>
              <a:rPr lang="en-US" i="1" dirty="0">
                <a:solidFill>
                  <a:srgbClr val="FFC000"/>
                </a:solidFill>
              </a:rPr>
              <a:t>Response: We have not looked at the NMFS trawl data for AIGKC catches. We will explore any feasibility of including AIGKC caught in the NMFS Aleutian Island trawl survey as an additional index of abundance in the future. </a:t>
            </a:r>
          </a:p>
          <a:p>
            <a:pPr marL="274320" marR="0" indent="0">
              <a:spcBef>
                <a:spcPts val="0"/>
              </a:spcBef>
              <a:spcAft>
                <a:spcPts val="0"/>
              </a:spcAft>
              <a:buNone/>
            </a:pPr>
            <a:endParaRPr lang="en-US" i="1" dirty="0">
              <a:solidFill>
                <a:srgbClr val="FFC000"/>
              </a:solidFill>
            </a:endParaRPr>
          </a:p>
          <a:p>
            <a:pPr marL="274320" marR="0" indent="0">
              <a:spcBef>
                <a:spcPts val="0"/>
              </a:spcBef>
              <a:spcAft>
                <a:spcPts val="0"/>
              </a:spcAft>
              <a:buNone/>
            </a:pPr>
            <a:endParaRPr lang="en-US"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20</a:t>
            </a:fld>
            <a:endParaRPr lang="en-US" dirty="0"/>
          </a:p>
        </p:txBody>
      </p:sp>
    </p:spTree>
    <p:extLst>
      <p:ext uri="{BB962C8B-B14F-4D97-AF65-F5344CB8AC3E}">
        <p14:creationId xmlns:p14="http://schemas.microsoft.com/office/powerpoint/2010/main" val="411370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78B-F367-49F8-A9D6-D0E56ACBE7CD}"/>
              </a:ext>
            </a:extLst>
          </p:cNvPr>
          <p:cNvSpPr>
            <a:spLocks noGrp="1"/>
          </p:cNvSpPr>
          <p:nvPr>
            <p:ph type="title"/>
          </p:nvPr>
        </p:nvSpPr>
        <p:spPr>
          <a:xfrm>
            <a:off x="254618" y="273500"/>
            <a:ext cx="8001000" cy="1154097"/>
          </a:xfrm>
        </p:spPr>
        <p:txBody>
          <a:bodyPr>
            <a:noAutofit/>
          </a:bodyPr>
          <a:lstStyle/>
          <a:p>
            <a:r>
              <a:rPr lang="en-US" sz="2400" dirty="0"/>
              <a:t>a. Observer CPUE index by n</a:t>
            </a:r>
            <a:r>
              <a:rPr lang="en-US" sz="2400" i="1" dirty="0"/>
              <a:t>on-interaction GLM model.</a:t>
            </a:r>
            <a:br>
              <a:rPr lang="en-US" sz="2400" dirty="0"/>
            </a:br>
            <a:endParaRPr lang="en-US" sz="2400" dirty="0"/>
          </a:p>
        </p:txBody>
      </p:sp>
      <p:sp>
        <p:nvSpPr>
          <p:cNvPr id="3" name="Slide Number Placeholder 2">
            <a:extLst>
              <a:ext uri="{FF2B5EF4-FFF2-40B4-BE49-F238E27FC236}">
                <a16:creationId xmlns:a16="http://schemas.microsoft.com/office/drawing/2014/main" id="{B8750D8D-0F16-408A-8FD6-A68EDF0952CB}"/>
              </a:ext>
            </a:extLst>
          </p:cNvPr>
          <p:cNvSpPr>
            <a:spLocks noGrp="1"/>
          </p:cNvSpPr>
          <p:nvPr>
            <p:ph type="sldNum" sz="quarter" idx="12"/>
          </p:nvPr>
        </p:nvSpPr>
        <p:spPr/>
        <p:txBody>
          <a:bodyPr/>
          <a:lstStyle/>
          <a:p>
            <a:fld id="{28D1B9BE-D941-4EEF-A5AD-4384CF3F4BCC}" type="slidenum">
              <a:rPr lang="en-US" smtClean="0"/>
              <a:pPr/>
              <a:t>21</a:t>
            </a:fld>
            <a:endParaRPr lang="en-US" dirty="0"/>
          </a:p>
        </p:txBody>
      </p:sp>
      <p:pic>
        <p:nvPicPr>
          <p:cNvPr id="4" name="Picture 3">
            <a:extLst>
              <a:ext uri="{FF2B5EF4-FFF2-40B4-BE49-F238E27FC236}">
                <a16:creationId xmlns:a16="http://schemas.microsoft.com/office/drawing/2014/main" id="{CF7ECA3D-176A-4F50-8F94-49F850144B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57362"/>
            <a:ext cx="5943600" cy="3343275"/>
          </a:xfrm>
          <a:prstGeom prst="rect">
            <a:avLst/>
          </a:prstGeom>
          <a:noFill/>
          <a:ln>
            <a:noFill/>
          </a:ln>
        </p:spPr>
      </p:pic>
      <p:sp>
        <p:nvSpPr>
          <p:cNvPr id="6" name="TextBox 5">
            <a:extLst>
              <a:ext uri="{FF2B5EF4-FFF2-40B4-BE49-F238E27FC236}">
                <a16:creationId xmlns:a16="http://schemas.microsoft.com/office/drawing/2014/main" id="{EE23B1A4-FED8-4AF7-8B18-0BC71FCF8F7D}"/>
              </a:ext>
            </a:extLst>
          </p:cNvPr>
          <p:cNvSpPr txBox="1"/>
          <p:nvPr/>
        </p:nvSpPr>
        <p:spPr>
          <a:xfrm>
            <a:off x="189747" y="5334000"/>
            <a:ext cx="8584582" cy="1200329"/>
          </a:xfrm>
          <a:prstGeom prst="rect">
            <a:avLst/>
          </a:prstGeom>
          <a:noFill/>
        </p:spPr>
        <p:txBody>
          <a:bodyPr wrap="square">
            <a:spAutoFit/>
          </a:bodyPr>
          <a:lstStyle/>
          <a:p>
            <a:pPr marL="228600" marR="0" algn="just">
              <a:spcBef>
                <a:spcPts val="0"/>
              </a:spcBef>
              <a:spcAft>
                <a:spcPts val="0"/>
              </a:spcAft>
            </a:pPr>
            <a:r>
              <a:rPr lang="en-US" sz="1800" dirty="0">
                <a:effectLst/>
                <a:ea typeface="Times New Roman" panose="02020603050405020304" pitchFamily="18" charset="0"/>
              </a:rPr>
              <a:t>Figure B.1. AIC vs degrees of freedom for soak time and depth during pre- and post-rationalization periods for </a:t>
            </a:r>
            <a:r>
              <a:rPr lang="en-US" sz="1800" dirty="0">
                <a:solidFill>
                  <a:srgbClr val="FF0000"/>
                </a:solidFill>
                <a:effectLst/>
                <a:ea typeface="Times New Roman" panose="02020603050405020304" pitchFamily="18" charset="0"/>
              </a:rPr>
              <a:t>EAG </a:t>
            </a:r>
            <a:r>
              <a:rPr lang="en-US" sz="1800" dirty="0">
                <a:effectLst/>
                <a:ea typeface="Times New Roman" panose="02020603050405020304" pitchFamily="18" charset="0"/>
              </a:rPr>
              <a:t>(top) and </a:t>
            </a:r>
            <a:r>
              <a:rPr lang="en-US" sz="1800" dirty="0">
                <a:solidFill>
                  <a:srgbClr val="FF0000"/>
                </a:solidFill>
                <a:effectLst/>
                <a:ea typeface="Times New Roman" panose="02020603050405020304" pitchFamily="18" charset="0"/>
              </a:rPr>
              <a:t>WAG </a:t>
            </a:r>
            <a:r>
              <a:rPr lang="en-US" sz="1800" dirty="0">
                <a:effectLst/>
                <a:ea typeface="Times New Roman" panose="02020603050405020304" pitchFamily="18" charset="0"/>
              </a:rPr>
              <a:t>(bottom). Vertical lines identify the optimum degrees of freedom values chosen for CPUE standardization.</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179217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78B-F367-49F8-A9D6-D0E56ACBE7CD}"/>
              </a:ext>
            </a:extLst>
          </p:cNvPr>
          <p:cNvSpPr>
            <a:spLocks noGrp="1"/>
          </p:cNvSpPr>
          <p:nvPr>
            <p:ph type="title"/>
          </p:nvPr>
        </p:nvSpPr>
        <p:spPr>
          <a:xfrm>
            <a:off x="254618" y="273500"/>
            <a:ext cx="8001000" cy="1154097"/>
          </a:xfrm>
        </p:spPr>
        <p:txBody>
          <a:bodyPr>
            <a:noAutofit/>
          </a:bodyPr>
          <a:lstStyle/>
          <a:p>
            <a:r>
              <a:rPr lang="en-US" sz="2400" dirty="0"/>
              <a:t>Observer CPUE index by n</a:t>
            </a:r>
            <a:r>
              <a:rPr lang="en-US" sz="2400" i="1" dirty="0"/>
              <a:t>on-interaction GLM model continued</a:t>
            </a:r>
            <a:br>
              <a:rPr lang="en-US" sz="2400" dirty="0"/>
            </a:br>
            <a:endParaRPr lang="en-US" sz="2400" dirty="0"/>
          </a:p>
        </p:txBody>
      </p:sp>
      <p:sp>
        <p:nvSpPr>
          <p:cNvPr id="3" name="Slide Number Placeholder 2">
            <a:extLst>
              <a:ext uri="{FF2B5EF4-FFF2-40B4-BE49-F238E27FC236}">
                <a16:creationId xmlns:a16="http://schemas.microsoft.com/office/drawing/2014/main" id="{B8750D8D-0F16-408A-8FD6-A68EDF0952CB}"/>
              </a:ext>
            </a:extLst>
          </p:cNvPr>
          <p:cNvSpPr>
            <a:spLocks noGrp="1"/>
          </p:cNvSpPr>
          <p:nvPr>
            <p:ph type="sldNum" sz="quarter" idx="12"/>
          </p:nvPr>
        </p:nvSpPr>
        <p:spPr/>
        <p:txBody>
          <a:bodyPr/>
          <a:lstStyle/>
          <a:p>
            <a:fld id="{28D1B9BE-D941-4EEF-A5AD-4384CF3F4BCC}" type="slidenum">
              <a:rPr lang="en-US" smtClean="0"/>
              <a:pPr/>
              <a:t>22</a:t>
            </a:fld>
            <a:endParaRPr lang="en-US" dirty="0"/>
          </a:p>
        </p:txBody>
      </p:sp>
      <p:sp>
        <p:nvSpPr>
          <p:cNvPr id="6" name="TextBox 5">
            <a:extLst>
              <a:ext uri="{FF2B5EF4-FFF2-40B4-BE49-F238E27FC236}">
                <a16:creationId xmlns:a16="http://schemas.microsoft.com/office/drawing/2014/main" id="{EE23B1A4-FED8-4AF7-8B18-0BC71FCF8F7D}"/>
              </a:ext>
            </a:extLst>
          </p:cNvPr>
          <p:cNvSpPr txBox="1"/>
          <p:nvPr/>
        </p:nvSpPr>
        <p:spPr>
          <a:xfrm>
            <a:off x="189747" y="5334000"/>
            <a:ext cx="8584582" cy="923330"/>
          </a:xfrm>
          <a:prstGeom prst="rect">
            <a:avLst/>
          </a:prstGeom>
          <a:noFill/>
        </p:spPr>
        <p:txBody>
          <a:bodyPr wrap="square">
            <a:spAutoFit/>
          </a:bodyPr>
          <a:lstStyle/>
          <a:p>
            <a:pPr marL="228600" marR="0" algn="just">
              <a:spcBef>
                <a:spcPts val="0"/>
              </a:spcBef>
              <a:spcAft>
                <a:spcPts val="0"/>
              </a:spcAft>
            </a:pPr>
            <a:r>
              <a:rPr lang="en-US" sz="1800" dirty="0">
                <a:effectLst/>
                <a:ea typeface="Times New Roman" panose="02020603050405020304" pitchFamily="18" charset="0"/>
              </a:rPr>
              <a:t>Figure B.2. AIC vs theta (dispersion parameter) during pre- and post-rationalization periods for </a:t>
            </a:r>
            <a:r>
              <a:rPr lang="en-US" sz="1800" dirty="0">
                <a:solidFill>
                  <a:srgbClr val="FF0000"/>
                </a:solidFill>
                <a:effectLst/>
                <a:ea typeface="Times New Roman" panose="02020603050405020304" pitchFamily="18" charset="0"/>
              </a:rPr>
              <a:t>EAG </a:t>
            </a:r>
            <a:r>
              <a:rPr lang="en-US" sz="1800" dirty="0">
                <a:effectLst/>
                <a:ea typeface="Times New Roman" panose="02020603050405020304" pitchFamily="18" charset="0"/>
              </a:rPr>
              <a:t>(top) and </a:t>
            </a:r>
            <a:r>
              <a:rPr lang="en-US" sz="1800" dirty="0">
                <a:solidFill>
                  <a:srgbClr val="FF0000"/>
                </a:solidFill>
                <a:effectLst/>
                <a:ea typeface="Times New Roman" panose="02020603050405020304" pitchFamily="18" charset="0"/>
              </a:rPr>
              <a:t>WAG </a:t>
            </a:r>
            <a:r>
              <a:rPr lang="en-US" sz="1800" dirty="0">
                <a:effectLst/>
                <a:ea typeface="Times New Roman" panose="02020603050405020304" pitchFamily="18" charset="0"/>
              </a:rPr>
              <a:t>(bottom). Vertical lines identify the optimum theta values chosen for CPUE standardization.</a:t>
            </a:r>
          </a:p>
        </p:txBody>
      </p:sp>
      <p:pic>
        <p:nvPicPr>
          <p:cNvPr id="7" name="Picture 6">
            <a:extLst>
              <a:ext uri="{FF2B5EF4-FFF2-40B4-BE49-F238E27FC236}">
                <a16:creationId xmlns:a16="http://schemas.microsoft.com/office/drawing/2014/main" id="{41FEA8F1-A29C-45BC-9A8D-1111842FA4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815" y="1295400"/>
            <a:ext cx="5943600" cy="3244850"/>
          </a:xfrm>
          <a:prstGeom prst="rect">
            <a:avLst/>
          </a:prstGeom>
          <a:noFill/>
          <a:ln>
            <a:noFill/>
          </a:ln>
        </p:spPr>
      </p:pic>
    </p:spTree>
    <p:extLst>
      <p:ext uri="{BB962C8B-B14F-4D97-AF65-F5344CB8AC3E}">
        <p14:creationId xmlns:p14="http://schemas.microsoft.com/office/powerpoint/2010/main" val="239639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Trends in non-standardized and standardized CPUE indices with +/- 2 SE by GLM for </a:t>
            </a:r>
            <a:r>
              <a:rPr lang="en-US" sz="2000" dirty="0">
                <a:solidFill>
                  <a:srgbClr val="FF0000"/>
                </a:solidFill>
              </a:rPr>
              <a:t>EAG</a:t>
            </a:r>
            <a:r>
              <a:rPr lang="en-US" sz="2000" dirty="0"/>
              <a:t>. Standardized indices: black line and non-standardized  indices: red line</a:t>
            </a:r>
            <a:r>
              <a:rPr lang="en-US" sz="1800" dirty="0"/>
              <a:t>. </a:t>
            </a:r>
          </a:p>
        </p:txBody>
      </p:sp>
      <p:sp>
        <p:nvSpPr>
          <p:cNvPr id="3" name="TextBox 2"/>
          <p:cNvSpPr txBox="1"/>
          <p:nvPr/>
        </p:nvSpPr>
        <p:spPr>
          <a:xfrm>
            <a:off x="999391" y="1465128"/>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715000" y="1434350"/>
            <a:ext cx="2743200" cy="400110"/>
          </a:xfrm>
          <a:prstGeom prst="rect">
            <a:avLst/>
          </a:prstGeom>
          <a:noFill/>
        </p:spPr>
        <p:txBody>
          <a:bodyPr wrap="square" rtlCol="0">
            <a:spAutoFit/>
          </a:bodyPr>
          <a:lstStyle/>
          <a:p>
            <a:r>
              <a:rPr lang="en-US" sz="2000" dirty="0"/>
              <a:t>2005/06 – 2020/21 </a:t>
            </a:r>
          </a:p>
        </p:txBody>
      </p:sp>
      <p:sp>
        <p:nvSpPr>
          <p:cNvPr id="10" name="Slide Number Placeholder 9"/>
          <p:cNvSpPr>
            <a:spLocks noGrp="1"/>
          </p:cNvSpPr>
          <p:nvPr>
            <p:ph type="sldNum" sz="quarter" idx="12"/>
          </p:nvPr>
        </p:nvSpPr>
        <p:spPr>
          <a:xfrm>
            <a:off x="8146493" y="0"/>
            <a:ext cx="941203" cy="301752"/>
          </a:xfrm>
        </p:spPr>
        <p:txBody>
          <a:bodyPr/>
          <a:lstStyle/>
          <a:p>
            <a:fld id="{28D1B9BE-D941-4EEF-A5AD-4384CF3F4BCC}" type="slidenum">
              <a:rPr lang="en-US" smtClean="0"/>
              <a:pPr/>
              <a:t>23</a:t>
            </a:fld>
            <a:endParaRPr lang="en-US" dirty="0"/>
          </a:p>
        </p:txBody>
      </p:sp>
      <p:sp>
        <p:nvSpPr>
          <p:cNvPr id="9" name="Rectangle 8"/>
          <p:cNvSpPr/>
          <p:nvPr/>
        </p:nvSpPr>
        <p:spPr>
          <a:xfrm>
            <a:off x="25905" y="5465748"/>
            <a:ext cx="4566291" cy="923330"/>
          </a:xfrm>
          <a:prstGeom prst="rect">
            <a:avLst/>
          </a:prstGeom>
        </p:spPr>
        <p:txBody>
          <a:bodyPr wrap="square">
            <a:spAutoFit/>
          </a:bodyPr>
          <a:lstStyle/>
          <a:p>
            <a:r>
              <a:rPr lang="en-US" dirty="0"/>
              <a:t>Ln(CPUE) = Year + Captain+ Gear + ns(Soak, df=4) + Month,</a:t>
            </a:r>
          </a:p>
          <a:p>
            <a:r>
              <a:rPr lang="en-US" dirty="0"/>
              <a:t>family = NB (</a:t>
            </a:r>
            <a:r>
              <a:rPr lang="el-GR" dirty="0"/>
              <a:t>θ</a:t>
            </a:r>
            <a:r>
              <a:rPr lang="en-US" dirty="0"/>
              <a:t> = 1.38)</a:t>
            </a:r>
          </a:p>
        </p:txBody>
      </p:sp>
      <p:sp>
        <p:nvSpPr>
          <p:cNvPr id="11" name="Rectangle 10"/>
          <p:cNvSpPr/>
          <p:nvPr/>
        </p:nvSpPr>
        <p:spPr>
          <a:xfrm>
            <a:off x="4592196" y="5465748"/>
            <a:ext cx="4439496" cy="1200329"/>
          </a:xfrm>
          <a:prstGeom prst="rect">
            <a:avLst/>
          </a:prstGeom>
        </p:spPr>
        <p:txBody>
          <a:bodyPr wrap="square">
            <a:spAutoFit/>
          </a:bodyPr>
          <a:lstStyle/>
          <a:p>
            <a:r>
              <a:rPr lang="en-US" dirty="0"/>
              <a:t>Ln(CPUE) = Year + Captain + Gear + ns(Soak, df=3) </a:t>
            </a:r>
          </a:p>
          <a:p>
            <a:r>
              <a:rPr lang="en-US" dirty="0"/>
              <a:t>family = NB (</a:t>
            </a:r>
            <a:r>
              <a:rPr lang="el-GR" dirty="0"/>
              <a:t>θ</a:t>
            </a:r>
            <a:r>
              <a:rPr lang="en-US" dirty="0"/>
              <a:t> = 2.32)    			 </a:t>
            </a:r>
          </a:p>
        </p:txBody>
      </p:sp>
      <p:pic>
        <p:nvPicPr>
          <p:cNvPr id="7" name="Picture 6" descr="Chart, line chart&#10;&#10;Description automatically generated">
            <a:extLst>
              <a:ext uri="{FF2B5EF4-FFF2-40B4-BE49-F238E27FC236}">
                <a16:creationId xmlns:a16="http://schemas.microsoft.com/office/drawing/2014/main" id="{18110455-30C1-45B3-A8CE-C5E76A5F1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08" y="2088572"/>
            <a:ext cx="4231092" cy="3201259"/>
          </a:xfrm>
          <a:prstGeom prst="rect">
            <a:avLst/>
          </a:prstGeom>
        </p:spPr>
      </p:pic>
      <p:pic>
        <p:nvPicPr>
          <p:cNvPr id="13" name="Picture 12" descr="Chart, line chart&#10;&#10;Description automatically generated">
            <a:extLst>
              <a:ext uri="{FF2B5EF4-FFF2-40B4-BE49-F238E27FC236}">
                <a16:creationId xmlns:a16="http://schemas.microsoft.com/office/drawing/2014/main" id="{3F97753F-41D0-46BD-94CD-73626AB7E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056540"/>
            <a:ext cx="4114800" cy="3201260"/>
          </a:xfrm>
          <a:prstGeom prst="rect">
            <a:avLst/>
          </a:prstGeom>
        </p:spPr>
      </p:pic>
    </p:spTree>
    <p:extLst>
      <p:ext uri="{BB962C8B-B14F-4D97-AF65-F5344CB8AC3E}">
        <p14:creationId xmlns:p14="http://schemas.microsoft.com/office/powerpoint/2010/main" val="41022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Trends in non-standardized and standardized CPUE indices with +/- 2 SE by GLM for </a:t>
            </a:r>
            <a:r>
              <a:rPr lang="en-US" sz="2000" dirty="0">
                <a:solidFill>
                  <a:srgbClr val="FF0000"/>
                </a:solidFill>
              </a:rPr>
              <a:t>WAG</a:t>
            </a:r>
            <a:r>
              <a:rPr lang="en-US" sz="2000" dirty="0"/>
              <a:t>. Standardized indices: black line and non-standardized  indices: red line</a:t>
            </a:r>
            <a:r>
              <a:rPr lang="en-US" sz="1800" dirty="0"/>
              <a:t>. </a:t>
            </a:r>
          </a:p>
        </p:txBody>
      </p:sp>
      <p:sp>
        <p:nvSpPr>
          <p:cNvPr id="3" name="TextBox 2"/>
          <p:cNvSpPr txBox="1"/>
          <p:nvPr/>
        </p:nvSpPr>
        <p:spPr>
          <a:xfrm>
            <a:off x="999391" y="1465128"/>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715000" y="1434350"/>
            <a:ext cx="2743200" cy="400110"/>
          </a:xfrm>
          <a:prstGeom prst="rect">
            <a:avLst/>
          </a:prstGeom>
          <a:noFill/>
        </p:spPr>
        <p:txBody>
          <a:bodyPr wrap="square" rtlCol="0">
            <a:spAutoFit/>
          </a:bodyPr>
          <a:lstStyle/>
          <a:p>
            <a:r>
              <a:rPr lang="en-US" sz="2000" dirty="0"/>
              <a:t>2005/06 – 2020/21 </a:t>
            </a:r>
          </a:p>
        </p:txBody>
      </p:sp>
      <p:sp>
        <p:nvSpPr>
          <p:cNvPr id="10" name="Slide Number Placeholder 9"/>
          <p:cNvSpPr>
            <a:spLocks noGrp="1"/>
          </p:cNvSpPr>
          <p:nvPr>
            <p:ph type="sldNum" sz="quarter" idx="12"/>
          </p:nvPr>
        </p:nvSpPr>
        <p:spPr>
          <a:xfrm>
            <a:off x="8146493" y="0"/>
            <a:ext cx="941203" cy="301752"/>
          </a:xfrm>
        </p:spPr>
        <p:txBody>
          <a:bodyPr/>
          <a:lstStyle/>
          <a:p>
            <a:fld id="{28D1B9BE-D941-4EEF-A5AD-4384CF3F4BCC}" type="slidenum">
              <a:rPr lang="en-US" smtClean="0"/>
              <a:pPr/>
              <a:t>24</a:t>
            </a:fld>
            <a:endParaRPr lang="en-US" dirty="0"/>
          </a:p>
        </p:txBody>
      </p:sp>
      <p:sp>
        <p:nvSpPr>
          <p:cNvPr id="9" name="Rectangle 8"/>
          <p:cNvSpPr/>
          <p:nvPr/>
        </p:nvSpPr>
        <p:spPr>
          <a:xfrm>
            <a:off x="20346" y="5565641"/>
            <a:ext cx="4566291" cy="923330"/>
          </a:xfrm>
          <a:prstGeom prst="rect">
            <a:avLst/>
          </a:prstGeom>
        </p:spPr>
        <p:txBody>
          <a:bodyPr wrap="square">
            <a:spAutoFit/>
          </a:bodyPr>
          <a:lstStyle/>
          <a:p>
            <a:r>
              <a:rPr lang="en-US" dirty="0"/>
              <a:t>Ln(CPUE) = Year + Captain+ ns(Soak, df=7) + Gear,</a:t>
            </a:r>
          </a:p>
          <a:p>
            <a:r>
              <a:rPr lang="en-US" dirty="0"/>
              <a:t>family = NB (</a:t>
            </a:r>
            <a:r>
              <a:rPr lang="el-GR" dirty="0"/>
              <a:t>θ</a:t>
            </a:r>
            <a:r>
              <a:rPr lang="en-US" dirty="0"/>
              <a:t> = 0.97)</a:t>
            </a:r>
          </a:p>
        </p:txBody>
      </p:sp>
      <p:sp>
        <p:nvSpPr>
          <p:cNvPr id="11" name="Rectangle 10"/>
          <p:cNvSpPr/>
          <p:nvPr/>
        </p:nvSpPr>
        <p:spPr>
          <a:xfrm>
            <a:off x="4586636" y="5534863"/>
            <a:ext cx="4454591" cy="1200329"/>
          </a:xfrm>
          <a:prstGeom prst="rect">
            <a:avLst/>
          </a:prstGeom>
        </p:spPr>
        <p:txBody>
          <a:bodyPr wrap="square">
            <a:spAutoFit/>
          </a:bodyPr>
          <a:lstStyle/>
          <a:p>
            <a:r>
              <a:rPr lang="en-US" dirty="0"/>
              <a:t>Ln(CPUE) = Year + Captain + Gear + ns(Soak, df=18)</a:t>
            </a:r>
          </a:p>
          <a:p>
            <a:r>
              <a:rPr lang="en-US" dirty="0"/>
              <a:t>family = NB (</a:t>
            </a:r>
            <a:r>
              <a:rPr lang="el-GR" dirty="0"/>
              <a:t>θ</a:t>
            </a:r>
            <a:r>
              <a:rPr lang="en-US" dirty="0"/>
              <a:t> = 1.13)    			 </a:t>
            </a:r>
          </a:p>
        </p:txBody>
      </p:sp>
      <p:pic>
        <p:nvPicPr>
          <p:cNvPr id="12" name="Picture 11" descr="Chart, line chart&#10;&#10;Description automatically generated">
            <a:extLst>
              <a:ext uri="{FF2B5EF4-FFF2-40B4-BE49-F238E27FC236}">
                <a16:creationId xmlns:a16="http://schemas.microsoft.com/office/drawing/2014/main" id="{7C6BE51B-0D24-4FFE-B786-66D135F0B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46" y="1832071"/>
            <a:ext cx="4267200" cy="3654327"/>
          </a:xfrm>
          <a:prstGeom prst="rect">
            <a:avLst/>
          </a:prstGeom>
        </p:spPr>
      </p:pic>
      <p:pic>
        <p:nvPicPr>
          <p:cNvPr id="15" name="Picture 14" descr="Chart, line chart&#10;&#10;Description automatically generated">
            <a:extLst>
              <a:ext uri="{FF2B5EF4-FFF2-40B4-BE49-F238E27FC236}">
                <a16:creationId xmlns:a16="http://schemas.microsoft.com/office/drawing/2014/main" id="{7DBD97C7-872A-4CC8-B61E-28AE25456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736" y="1832072"/>
            <a:ext cx="4267200" cy="3654328"/>
          </a:xfrm>
          <a:prstGeom prst="rect">
            <a:avLst/>
          </a:prstGeom>
        </p:spPr>
      </p:pic>
    </p:spTree>
    <p:extLst>
      <p:ext uri="{BB962C8B-B14F-4D97-AF65-F5344CB8AC3E}">
        <p14:creationId xmlns:p14="http://schemas.microsoft.com/office/powerpoint/2010/main" val="188658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288952"/>
            <a:ext cx="7315200" cy="381000"/>
          </a:xfrm>
        </p:spPr>
        <p:txBody>
          <a:bodyPr>
            <a:normAutofit/>
          </a:bodyPr>
          <a:lstStyle/>
          <a:p>
            <a:r>
              <a:rPr lang="en-US" sz="1800" i="1" dirty="0"/>
              <a:t>b. CPUE index considering Year:Area interaction GLM model.</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25</a:t>
            </a:fld>
            <a:endParaRPr lang="en-US" dirty="0"/>
          </a:p>
        </p:txBody>
      </p:sp>
      <p:sp>
        <p:nvSpPr>
          <p:cNvPr id="6" name="TextBox 5">
            <a:extLst>
              <a:ext uri="{FF2B5EF4-FFF2-40B4-BE49-F238E27FC236}">
                <a16:creationId xmlns:a16="http://schemas.microsoft.com/office/drawing/2014/main" id="{F7C0284E-2392-4061-8259-F400BC8E8F46}"/>
              </a:ext>
            </a:extLst>
          </p:cNvPr>
          <p:cNvSpPr txBox="1"/>
          <p:nvPr/>
        </p:nvSpPr>
        <p:spPr>
          <a:xfrm>
            <a:off x="228600" y="5083457"/>
            <a:ext cx="8534400" cy="1477328"/>
          </a:xfrm>
          <a:prstGeom prst="rect">
            <a:avLst/>
          </a:prstGeom>
          <a:noFill/>
        </p:spPr>
        <p:txBody>
          <a:bodyPr wrap="square" rtlCol="0">
            <a:spAutoFit/>
          </a:bodyPr>
          <a:lstStyle/>
          <a:p>
            <a:pPr marL="228600" marR="0" algn="just">
              <a:spcBef>
                <a:spcPts val="0"/>
              </a:spcBef>
              <a:spcAft>
                <a:spcPts val="0"/>
              </a:spcAft>
            </a:pPr>
            <a:r>
              <a:rPr lang="en-US" sz="1800" dirty="0">
                <a:effectLst/>
                <a:ea typeface="Times New Roman" panose="02020603050405020304" pitchFamily="18" charset="0"/>
              </a:rPr>
              <a:t>Figure B.3. The 1995/96–2020/21 observer pot samples enmeshed in 10 blocks for the Aleutian Islands golden king crab. The blocks were determined from visually exploring each year’s pot distribution locations. The blocks contain observed patches of crab distribution during this period.  </a:t>
            </a:r>
          </a:p>
          <a:p>
            <a:pPr marL="228600" marR="0" algn="just">
              <a:spcBef>
                <a:spcPts val="0"/>
              </a:spcBef>
              <a:spcAft>
                <a:spcPts val="0"/>
              </a:spcAft>
            </a:pPr>
            <a:r>
              <a:rPr lang="en-US" sz="1800" dirty="0">
                <a:effectLst/>
                <a:ea typeface="Times New Roman" panose="02020603050405020304" pitchFamily="18" charset="0"/>
              </a:rPr>
              <a:t> </a:t>
            </a:r>
          </a:p>
        </p:txBody>
      </p:sp>
      <p:pic>
        <p:nvPicPr>
          <p:cNvPr id="5" name="Picture 4" descr="Scatter chart&#10;&#10;Description automatically generated with medium confidence">
            <a:extLst>
              <a:ext uri="{FF2B5EF4-FFF2-40B4-BE49-F238E27FC236}">
                <a16:creationId xmlns:a16="http://schemas.microsoft.com/office/drawing/2014/main" id="{A0138360-07D4-40BF-BBE2-B6A91A677F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29797"/>
            <a:ext cx="8763000" cy="3973063"/>
          </a:xfrm>
          <a:prstGeom prst="rect">
            <a:avLst/>
          </a:prstGeom>
        </p:spPr>
      </p:pic>
    </p:spTree>
    <p:extLst>
      <p:ext uri="{BB962C8B-B14F-4D97-AF65-F5344CB8AC3E}">
        <p14:creationId xmlns:p14="http://schemas.microsoft.com/office/powerpoint/2010/main" val="241398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26</a:t>
            </a:fld>
            <a:endParaRPr lang="en-US" dirty="0"/>
          </a:p>
        </p:txBody>
      </p:sp>
      <p:sp>
        <p:nvSpPr>
          <p:cNvPr id="12" name="TextBox 11">
            <a:extLst>
              <a:ext uri="{FF2B5EF4-FFF2-40B4-BE49-F238E27FC236}">
                <a16:creationId xmlns:a16="http://schemas.microsoft.com/office/drawing/2014/main" id="{4711D6AA-7BFA-4649-8E2A-D05EBF02F745}"/>
              </a:ext>
            </a:extLst>
          </p:cNvPr>
          <p:cNvSpPr txBox="1"/>
          <p:nvPr/>
        </p:nvSpPr>
        <p:spPr>
          <a:xfrm>
            <a:off x="381001" y="76200"/>
            <a:ext cx="8001000" cy="923330"/>
          </a:xfrm>
          <a:prstGeom prst="rect">
            <a:avLst/>
          </a:prstGeom>
          <a:noFill/>
        </p:spPr>
        <p:txBody>
          <a:bodyPr wrap="square" rtlCol="0">
            <a:spAutoFit/>
          </a:bodyPr>
          <a:lstStyle/>
          <a:p>
            <a:r>
              <a:rPr lang="en-US" dirty="0"/>
              <a:t>Table B.2. Sum of ever fished number of grids for each block.  Blocks 1–4 belong to </a:t>
            </a:r>
            <a:r>
              <a:rPr lang="en-US" dirty="0">
                <a:solidFill>
                  <a:srgbClr val="FF0000"/>
                </a:solidFill>
              </a:rPr>
              <a:t>EAG</a:t>
            </a:r>
            <a:r>
              <a:rPr lang="en-US" dirty="0"/>
              <a:t> and 5–10 to </a:t>
            </a:r>
            <a:r>
              <a:rPr lang="en-US" dirty="0">
                <a:solidFill>
                  <a:srgbClr val="FF0000"/>
                </a:solidFill>
              </a:rPr>
              <a:t>WAG</a:t>
            </a:r>
            <a:r>
              <a:rPr lang="en-US" dirty="0"/>
              <a:t>. </a:t>
            </a:r>
          </a:p>
          <a:p>
            <a:endParaRPr lang="en-US" dirty="0"/>
          </a:p>
        </p:txBody>
      </p:sp>
      <p:graphicFrame>
        <p:nvGraphicFramePr>
          <p:cNvPr id="4" name="Table 3">
            <a:extLst>
              <a:ext uri="{FF2B5EF4-FFF2-40B4-BE49-F238E27FC236}">
                <a16:creationId xmlns:a16="http://schemas.microsoft.com/office/drawing/2014/main" id="{C4738382-4EAE-45D8-A880-81883577CA9B}"/>
              </a:ext>
            </a:extLst>
          </p:cNvPr>
          <p:cNvGraphicFramePr>
            <a:graphicFrameLocks noGrp="1"/>
          </p:cNvGraphicFramePr>
          <p:nvPr>
            <p:extLst>
              <p:ext uri="{D42A27DB-BD31-4B8C-83A1-F6EECF244321}">
                <p14:modId xmlns:p14="http://schemas.microsoft.com/office/powerpoint/2010/main" val="3111522999"/>
              </p:ext>
            </p:extLst>
          </p:nvPr>
        </p:nvGraphicFramePr>
        <p:xfrm>
          <a:off x="76200" y="1828800"/>
          <a:ext cx="8997536" cy="2363515"/>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2469711445"/>
                    </a:ext>
                  </a:extLst>
                </a:gridCol>
                <a:gridCol w="685800">
                  <a:extLst>
                    <a:ext uri="{9D8B030D-6E8A-4147-A177-3AD203B41FA5}">
                      <a16:colId xmlns:a16="http://schemas.microsoft.com/office/drawing/2014/main" val="268114926"/>
                    </a:ext>
                  </a:extLst>
                </a:gridCol>
                <a:gridCol w="685800">
                  <a:extLst>
                    <a:ext uri="{9D8B030D-6E8A-4147-A177-3AD203B41FA5}">
                      <a16:colId xmlns:a16="http://schemas.microsoft.com/office/drawing/2014/main" val="3466669233"/>
                    </a:ext>
                  </a:extLst>
                </a:gridCol>
                <a:gridCol w="685800">
                  <a:extLst>
                    <a:ext uri="{9D8B030D-6E8A-4147-A177-3AD203B41FA5}">
                      <a16:colId xmlns:a16="http://schemas.microsoft.com/office/drawing/2014/main" val="3548847793"/>
                    </a:ext>
                  </a:extLst>
                </a:gridCol>
                <a:gridCol w="685800">
                  <a:extLst>
                    <a:ext uri="{9D8B030D-6E8A-4147-A177-3AD203B41FA5}">
                      <a16:colId xmlns:a16="http://schemas.microsoft.com/office/drawing/2014/main" val="1729739074"/>
                    </a:ext>
                  </a:extLst>
                </a:gridCol>
                <a:gridCol w="685800">
                  <a:extLst>
                    <a:ext uri="{9D8B030D-6E8A-4147-A177-3AD203B41FA5}">
                      <a16:colId xmlns:a16="http://schemas.microsoft.com/office/drawing/2014/main" val="4058023613"/>
                    </a:ext>
                  </a:extLst>
                </a:gridCol>
                <a:gridCol w="712833">
                  <a:extLst>
                    <a:ext uri="{9D8B030D-6E8A-4147-A177-3AD203B41FA5}">
                      <a16:colId xmlns:a16="http://schemas.microsoft.com/office/drawing/2014/main" val="764265432"/>
                    </a:ext>
                  </a:extLst>
                </a:gridCol>
                <a:gridCol w="777178">
                  <a:extLst>
                    <a:ext uri="{9D8B030D-6E8A-4147-A177-3AD203B41FA5}">
                      <a16:colId xmlns:a16="http://schemas.microsoft.com/office/drawing/2014/main" val="2511365355"/>
                    </a:ext>
                  </a:extLst>
                </a:gridCol>
                <a:gridCol w="711526">
                  <a:extLst>
                    <a:ext uri="{9D8B030D-6E8A-4147-A177-3AD203B41FA5}">
                      <a16:colId xmlns:a16="http://schemas.microsoft.com/office/drawing/2014/main" val="532783850"/>
                    </a:ext>
                  </a:extLst>
                </a:gridCol>
                <a:gridCol w="694063">
                  <a:extLst>
                    <a:ext uri="{9D8B030D-6E8A-4147-A177-3AD203B41FA5}">
                      <a16:colId xmlns:a16="http://schemas.microsoft.com/office/drawing/2014/main" val="2553546096"/>
                    </a:ext>
                  </a:extLst>
                </a:gridCol>
                <a:gridCol w="844136">
                  <a:extLst>
                    <a:ext uri="{9D8B030D-6E8A-4147-A177-3AD203B41FA5}">
                      <a16:colId xmlns:a16="http://schemas.microsoft.com/office/drawing/2014/main" val="570257692"/>
                    </a:ext>
                  </a:extLst>
                </a:gridCol>
              </a:tblGrid>
              <a:tr h="405583">
                <a:tc>
                  <a:txBody>
                    <a:bodyPr/>
                    <a:lstStyle/>
                    <a:p>
                      <a:pPr marL="0" marR="0">
                        <a:lnSpc>
                          <a:spcPct val="107000"/>
                        </a:lnSpc>
                        <a:spcBef>
                          <a:spcPts val="0"/>
                        </a:spcBef>
                        <a:spcAft>
                          <a:spcPts val="0"/>
                        </a:spcAft>
                      </a:pPr>
                      <a:r>
                        <a:rPr lang="en-US" sz="1800" dirty="0">
                          <a:effectLst/>
                          <a:latin typeface="+mn-lt"/>
                        </a:rPr>
                        <a:t>Ever Fished:</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tc>
                  <a:txBody>
                    <a:bodyPr/>
                    <a:lstStyle/>
                    <a:p>
                      <a:pPr>
                        <a:lnSpc>
                          <a:spcPct val="107000"/>
                        </a:lnSpc>
                      </a:pPr>
                      <a:endParaRPr lang="en-US" sz="1800" dirty="0">
                        <a:effectLst/>
                        <a:latin typeface="+mn-lt"/>
                        <a:cs typeface="Times New Roman" panose="02020603050405020304" pitchFamily="18" charset="0"/>
                      </a:endParaRPr>
                    </a:p>
                  </a:txBody>
                  <a:tcPr marL="59861" marR="59861" marT="0" marB="0" anchor="ctr"/>
                </a:tc>
                <a:extLst>
                  <a:ext uri="{0D108BD9-81ED-4DB2-BD59-A6C34878D82A}">
                    <a16:rowId xmlns:a16="http://schemas.microsoft.com/office/drawing/2014/main" val="1409149224"/>
                  </a:ext>
                </a:extLst>
              </a:tr>
              <a:tr h="805216">
                <a:tc>
                  <a:txBody>
                    <a:bodyPr/>
                    <a:lstStyle/>
                    <a:p>
                      <a:pPr marL="0" marR="0">
                        <a:lnSpc>
                          <a:spcPct val="107000"/>
                        </a:lnSpc>
                        <a:spcBef>
                          <a:spcPts val="0"/>
                        </a:spcBef>
                        <a:spcAft>
                          <a:spcPts val="0"/>
                        </a:spcAft>
                      </a:pPr>
                      <a:r>
                        <a:rPr lang="en-US" sz="1800" dirty="0">
                          <a:effectLst/>
                          <a:latin typeface="+mn-lt"/>
                        </a:rPr>
                        <a:t>AIGKC All Seasons</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Block1 </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Block2</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Block3</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Block4</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Block5</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Block6</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Block7</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Block8</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Block9</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400" dirty="0">
                          <a:effectLst/>
                          <a:latin typeface="+mn-lt"/>
                        </a:rPr>
                        <a:t>Block10</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3676346135"/>
                  </a:ext>
                </a:extLst>
              </a:tr>
              <a:tr h="694201">
                <a:tc>
                  <a:txBody>
                    <a:bodyPr/>
                    <a:lstStyle/>
                    <a:p>
                      <a:pPr marL="0" marR="0">
                        <a:lnSpc>
                          <a:spcPct val="107000"/>
                        </a:lnSpc>
                        <a:spcBef>
                          <a:spcPts val="0"/>
                        </a:spcBef>
                        <a:spcAft>
                          <a:spcPts val="0"/>
                        </a:spcAft>
                      </a:pPr>
                      <a:r>
                        <a:rPr lang="en-US" sz="1800" dirty="0">
                          <a:effectLst/>
                          <a:latin typeface="+mn-lt"/>
                        </a:rPr>
                        <a:t>1995/96–2020/21 - Sum of 1 nmi x1 nmi cells</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381</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1402</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1792</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917</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459</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1028</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796</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2012</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1021</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07000"/>
                        </a:lnSpc>
                        <a:spcBef>
                          <a:spcPts val="0"/>
                        </a:spcBef>
                        <a:spcAft>
                          <a:spcPts val="0"/>
                        </a:spcAft>
                      </a:pPr>
                      <a:r>
                        <a:rPr lang="en-US" sz="1800" dirty="0">
                          <a:effectLst/>
                          <a:latin typeface="+mn-lt"/>
                        </a:rPr>
                        <a:t>334</a:t>
                      </a:r>
                      <a:endParaRPr lang="en-US" sz="1800" dirty="0">
                        <a:effectLst/>
                        <a:latin typeface="+mn-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1487189135"/>
                  </a:ext>
                </a:extLst>
              </a:tr>
            </a:tbl>
          </a:graphicData>
        </a:graphic>
      </p:graphicFrame>
    </p:spTree>
    <p:extLst>
      <p:ext uri="{BB962C8B-B14F-4D97-AF65-F5344CB8AC3E}">
        <p14:creationId xmlns:p14="http://schemas.microsoft.com/office/powerpoint/2010/main" val="56792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219200"/>
                <a:ext cx="7772400" cy="3539527"/>
              </a:xfrm>
            </p:spPr>
            <p:txBody>
              <a:bodyPr>
                <a:normAutofit/>
              </a:bodyPr>
              <a:lstStyle/>
              <a:p>
                <a:pPr marL="45720" indent="0">
                  <a:buNone/>
                </a:pPr>
                <a:r>
                  <a:rPr lang="en-US" dirty="0"/>
                  <a:t>Final selection by stepCPUE:</a:t>
                </a:r>
              </a:p>
              <a:p>
                <a14:m>
                  <m:oMath xmlns:m="http://schemas.openxmlformats.org/officeDocument/2006/math">
                    <m:func>
                      <m:funcPr>
                        <m:ctrlPr>
                          <a:rPr lang="en-US" i="1"/>
                        </m:ctrlPr>
                      </m:funcPr>
                      <m:fName>
                        <m:r>
                          <m:rPr>
                            <m:sty m:val="p"/>
                          </m:rPr>
                          <a:rPr lang="en-US"/>
                          <m:t>ln</m:t>
                        </m:r>
                      </m:fName>
                      <m:e>
                        <m:d>
                          <m:dPr>
                            <m:ctrlPr>
                              <a:rPr lang="en-US" i="1"/>
                            </m:ctrlPr>
                          </m:dPr>
                          <m:e>
                            <m:r>
                              <m:rPr>
                                <m:sty m:val="p"/>
                              </m:rPr>
                              <a:rPr lang="en-US"/>
                              <m:t>CPUE</m:t>
                            </m:r>
                          </m:e>
                        </m:d>
                      </m:e>
                    </m:func>
                    <m:r>
                      <a:rPr lang="en-US"/>
                      <m:t>= </m:t>
                    </m:r>
                    <m:r>
                      <m:rPr>
                        <m:sty m:val="p"/>
                      </m:rPr>
                      <a:rPr lang="en-US"/>
                      <m:t>Gear</m:t>
                    </m:r>
                    <m:r>
                      <a:rPr lang="en-US"/>
                      <m:t>+</m:t>
                    </m:r>
                    <m:r>
                      <m:rPr>
                        <m:sty m:val="p"/>
                      </m:rPr>
                      <a:rPr lang="en-US"/>
                      <m:t>Captain</m:t>
                    </m:r>
                    <m:r>
                      <a:rPr lang="en-US"/>
                      <m:t>+</m:t>
                    </m:r>
                    <m:r>
                      <m:rPr>
                        <m:sty m:val="p"/>
                      </m:rPr>
                      <a:rPr lang="en-US"/>
                      <m:t>ns</m:t>
                    </m:r>
                    <m:d>
                      <m:dPr>
                        <m:ctrlPr>
                          <a:rPr lang="en-US" i="1"/>
                        </m:ctrlPr>
                      </m:dPr>
                      <m:e>
                        <m:r>
                          <m:rPr>
                            <m:sty m:val="p"/>
                          </m:rPr>
                          <a:rPr lang="en-US"/>
                          <m:t>Soak</m:t>
                        </m:r>
                        <m:r>
                          <a:rPr lang="en-US"/>
                          <m:t>, 4</m:t>
                        </m:r>
                      </m:e>
                    </m:d>
                    <m:r>
                      <a:rPr lang="en-US"/>
                      <m:t>+</m:t>
                    </m:r>
                    <m:r>
                      <a:rPr lang="en-US" i="1"/>
                      <m:t>𝑌𝑒𝑎𝑟</m:t>
                    </m:r>
                    <m:r>
                      <a:rPr lang="en-US" i="1"/>
                      <m:t>:</m:t>
                    </m:r>
                    <m:r>
                      <a:rPr lang="en-US" i="1"/>
                      <m:t>𝐴𝑟𝑒𝑎</m:t>
                    </m:r>
                  </m:oMath>
                </a14:m>
                <a:r>
                  <a:rPr lang="en-US" dirty="0"/>
                  <a:t>	     (B.10) </a:t>
                </a:r>
              </a:p>
              <a:p>
                <a:pPr marL="45720" indent="0">
                  <a:buNone/>
                </a:pPr>
                <a:r>
                  <a:rPr lang="en-US" dirty="0"/>
                  <a:t>for the 1995/96–2004/05 period [</a:t>
                </a:r>
                <a:r>
                  <a:rPr lang="en-US" dirty="0">
                    <a:sym typeface="Symbol" panose="05050102010706020507" pitchFamily="18" charset="2"/>
                  </a:rPr>
                  <a:t></a:t>
                </a:r>
                <a:r>
                  <a:rPr lang="en-US" dirty="0"/>
                  <a:t>=1.38, </a:t>
                </a:r>
                <a14:m>
                  <m:oMath xmlns:m="http://schemas.openxmlformats.org/officeDocument/2006/math">
                    <m:sSup>
                      <m:sSupPr>
                        <m:ctrlPr>
                          <a:rPr lang="en-US" i="1"/>
                        </m:ctrlPr>
                      </m:sSupPr>
                      <m:e>
                        <m:r>
                          <m:rPr>
                            <m:sty m:val="p"/>
                          </m:rPr>
                          <a:rPr lang="en-US"/>
                          <m:t>R</m:t>
                        </m:r>
                      </m:e>
                      <m:sup>
                        <m:r>
                          <a:rPr lang="en-US"/>
                          <m:t>2</m:t>
                        </m:r>
                      </m:sup>
                    </m:sSup>
                    <m:r>
                      <a:rPr lang="en-US"/>
                      <m:t>=0.2235</m:t>
                    </m:r>
                  </m:oMath>
                </a14:m>
                <a:r>
                  <a:rPr lang="en-US" dirty="0"/>
                  <a:t>]</a:t>
                </a:r>
              </a:p>
              <a:p>
                <a:pPr marL="45720" indent="0">
                  <a:buNone/>
                </a:pPr>
                <a:endParaRPr lang="en-US" dirty="0"/>
              </a:p>
              <a:p>
                <a:r>
                  <a:rPr lang="en-US" dirty="0"/>
                  <a:t> </a:t>
                </a:r>
                <a14:m>
                  <m:oMath xmlns:m="http://schemas.openxmlformats.org/officeDocument/2006/math">
                    <m:func>
                      <m:funcPr>
                        <m:ctrlPr>
                          <a:rPr lang="en-US" i="1"/>
                        </m:ctrlPr>
                      </m:funcPr>
                      <m:fName>
                        <m:r>
                          <m:rPr>
                            <m:sty m:val="p"/>
                          </m:rPr>
                          <a:rPr lang="en-US"/>
                          <m:t>ln</m:t>
                        </m:r>
                      </m:fName>
                      <m:e>
                        <m:d>
                          <m:dPr>
                            <m:ctrlPr>
                              <a:rPr lang="en-US" i="1"/>
                            </m:ctrlPr>
                          </m:dPr>
                          <m:e>
                            <m:r>
                              <m:rPr>
                                <m:sty m:val="p"/>
                              </m:rPr>
                              <a:rPr lang="en-US"/>
                              <m:t>CPUE</m:t>
                            </m:r>
                          </m:e>
                        </m:d>
                      </m:e>
                    </m:func>
                    <m:r>
                      <a:rPr lang="en-US"/>
                      <m:t>= </m:t>
                    </m:r>
                    <m:r>
                      <m:rPr>
                        <m:sty m:val="p"/>
                      </m:rPr>
                      <a:rPr lang="en-US"/>
                      <m:t>Vessel</m:t>
                    </m:r>
                    <m:r>
                      <a:rPr lang="en-US" i="1"/>
                      <m:t>+</m:t>
                    </m:r>
                    <m:r>
                      <a:rPr lang="en-US" i="1"/>
                      <m:t>𝐺𝑒𝑎𝑟</m:t>
                    </m:r>
                    <m:r>
                      <a:rPr lang="en-US"/>
                      <m:t>+</m:t>
                    </m:r>
                    <m:r>
                      <m:rPr>
                        <m:sty m:val="p"/>
                      </m:rPr>
                      <a:rPr lang="en-US"/>
                      <m:t>ns</m:t>
                    </m:r>
                    <m:d>
                      <m:dPr>
                        <m:ctrlPr>
                          <a:rPr lang="en-US" i="1"/>
                        </m:ctrlPr>
                      </m:dPr>
                      <m:e>
                        <m:r>
                          <m:rPr>
                            <m:sty m:val="p"/>
                          </m:rPr>
                          <a:rPr lang="en-US"/>
                          <m:t>Soak</m:t>
                        </m:r>
                        <m:r>
                          <a:rPr lang="en-US"/>
                          <m:t>, 3</m:t>
                        </m:r>
                      </m:e>
                    </m:d>
                    <m:r>
                      <a:rPr lang="en-US" i="1"/>
                      <m:t>+</m:t>
                    </m:r>
                    <m:r>
                      <a:rPr lang="en-US" i="1"/>
                      <m:t>𝑌𝑒𝑎𝑟</m:t>
                    </m:r>
                    <m:r>
                      <a:rPr lang="en-US" i="1"/>
                      <m:t>:</m:t>
                    </m:r>
                    <m:r>
                      <a:rPr lang="en-US" i="1"/>
                      <m:t>𝐴𝑟𝑒𝑎</m:t>
                    </m:r>
                  </m:oMath>
                </a14:m>
                <a:r>
                  <a:rPr lang="en-US" dirty="0"/>
                  <a:t>       (B.11)</a:t>
                </a:r>
              </a:p>
              <a:p>
                <a:pPr marL="45720" indent="0">
                  <a:buNone/>
                </a:pPr>
                <a:r>
                  <a:rPr lang="en-US" dirty="0"/>
                  <a:t>for the 2005/06–2020/21 period [</a:t>
                </a:r>
                <a14:m>
                  <m:oMath xmlns:m="http://schemas.openxmlformats.org/officeDocument/2006/math">
                    <m:r>
                      <a:rPr lang="en-US">
                        <a:sym typeface="Symbol" panose="05050102010706020507" pitchFamily="18" charset="2"/>
                      </a:rPr>
                      <m:t></m:t>
                    </m:r>
                    <m:r>
                      <a:rPr lang="en-US"/>
                      <m:t>=2.32,  </m:t>
                    </m:r>
                    <m:sSup>
                      <m:sSupPr>
                        <m:ctrlPr>
                          <a:rPr lang="en-US" i="1"/>
                        </m:ctrlPr>
                      </m:sSupPr>
                      <m:e>
                        <m:r>
                          <m:rPr>
                            <m:sty m:val="p"/>
                          </m:rPr>
                          <a:rPr lang="en-US"/>
                          <m:t>R</m:t>
                        </m:r>
                      </m:e>
                      <m:sup>
                        <m:r>
                          <a:rPr lang="en-US"/>
                          <m:t>2</m:t>
                        </m:r>
                      </m:sup>
                    </m:sSup>
                    <m:r>
                      <a:rPr lang="en-US"/>
                      <m:t>=0.1169</m:t>
                    </m:r>
                  </m:oMath>
                </a14:m>
                <a:r>
                  <a:rPr lang="en-US" dirty="0"/>
                  <a:t>].</a:t>
                </a:r>
              </a:p>
              <a:p>
                <a:pPr marL="45720" indent="0">
                  <a:buNone/>
                </a:pPr>
                <a:r>
                  <a:rPr lang="en-US" dirty="0"/>
                  <a:t> </a:t>
                </a:r>
              </a:p>
              <a:p>
                <a:endParaRPr lang="en-US" dirty="0"/>
              </a:p>
            </p:txBody>
          </p:sp>
        </mc:Choice>
        <mc:Fallback>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219200"/>
                <a:ext cx="7772400" cy="3539527"/>
              </a:xfrm>
              <a:blipFill>
                <a:blip r:embed="rId2"/>
                <a:stretch>
                  <a:fillRect l="-235"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27</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228600" y="259001"/>
            <a:ext cx="7772400" cy="775873"/>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GLM:  </a:t>
            </a:r>
            <a:r>
              <a:rPr lang="en-US" sz="2000" dirty="0"/>
              <a:t>Final model for </a:t>
            </a:r>
            <a:r>
              <a:rPr lang="en-US" sz="2000" dirty="0">
                <a:solidFill>
                  <a:srgbClr val="FF0000"/>
                </a:solidFill>
              </a:rPr>
              <a:t>EAG </a:t>
            </a:r>
            <a:r>
              <a:rPr lang="en-US" sz="2000" dirty="0"/>
              <a:t>(CPUE index for assessment model 21.1c)</a:t>
            </a:r>
          </a:p>
          <a:p>
            <a:endParaRPr lang="en-US" sz="1600" dirty="0"/>
          </a:p>
        </p:txBody>
      </p:sp>
    </p:spTree>
    <p:extLst>
      <p:ext uri="{BB962C8B-B14F-4D97-AF65-F5344CB8AC3E}">
        <p14:creationId xmlns:p14="http://schemas.microsoft.com/office/powerpoint/2010/main" val="163124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219200"/>
                <a:ext cx="7772400" cy="3539527"/>
              </a:xfrm>
            </p:spPr>
            <p:txBody>
              <a:bodyPr>
                <a:normAutofit/>
              </a:bodyPr>
              <a:lstStyle/>
              <a:p>
                <a14:m>
                  <m:oMath xmlns:m="http://schemas.openxmlformats.org/officeDocument/2006/math">
                    <m:func>
                      <m:funcPr>
                        <m:ctrlPr>
                          <a:rPr lang="en-US" i="1"/>
                        </m:ctrlPr>
                      </m:funcPr>
                      <m:fName>
                        <m:r>
                          <m:rPr>
                            <m:sty m:val="p"/>
                          </m:rPr>
                          <a:rPr lang="en-US"/>
                          <m:t>ln</m:t>
                        </m:r>
                      </m:fName>
                      <m:e>
                        <m:d>
                          <m:dPr>
                            <m:ctrlPr>
                              <a:rPr lang="en-US" i="1"/>
                            </m:ctrlPr>
                          </m:dPr>
                          <m:e>
                            <m:r>
                              <m:rPr>
                                <m:sty m:val="p"/>
                              </m:rPr>
                              <a:rPr lang="en-US"/>
                              <m:t>CPUE</m:t>
                            </m:r>
                          </m:e>
                        </m:d>
                      </m:e>
                    </m:func>
                    <m:r>
                      <a:rPr lang="en-US"/>
                      <m:t>= </m:t>
                    </m:r>
                    <m:r>
                      <m:rPr>
                        <m:sty m:val="p"/>
                      </m:rPr>
                      <a:rPr lang="en-US"/>
                      <m:t>Vessel</m:t>
                    </m:r>
                    <m:r>
                      <a:rPr lang="en-US"/>
                      <m:t>+</m:t>
                    </m:r>
                    <m:r>
                      <m:rPr>
                        <m:sty m:val="p"/>
                      </m:rPr>
                      <a:rPr lang="en-US"/>
                      <m:t>ns</m:t>
                    </m:r>
                    <m:d>
                      <m:dPr>
                        <m:ctrlPr>
                          <a:rPr lang="en-US" i="1"/>
                        </m:ctrlPr>
                      </m:dPr>
                      <m:e>
                        <m:r>
                          <m:rPr>
                            <m:sty m:val="p"/>
                          </m:rPr>
                          <a:rPr lang="en-US"/>
                          <m:t>Soak</m:t>
                        </m:r>
                        <m:r>
                          <a:rPr lang="en-US"/>
                          <m:t>, 7</m:t>
                        </m:r>
                      </m:e>
                    </m:d>
                    <m:r>
                      <a:rPr lang="en-US"/>
                      <m:t>+</m:t>
                    </m:r>
                    <m:r>
                      <m:rPr>
                        <m:sty m:val="p"/>
                      </m:rPr>
                      <a:rPr lang="en-US"/>
                      <m:t>Gear</m:t>
                    </m:r>
                    <m:r>
                      <a:rPr lang="en-US"/>
                      <m:t>+</m:t>
                    </m:r>
                    <m:r>
                      <a:rPr lang="en-US" i="1"/>
                      <m:t>𝑌𝑒𝑎𝑟</m:t>
                    </m:r>
                    <m:r>
                      <a:rPr lang="en-US" i="1"/>
                      <m:t>:</m:t>
                    </m:r>
                    <m:r>
                      <a:rPr lang="en-US" i="1"/>
                      <m:t>𝐴𝑟𝑒𝑎</m:t>
                    </m:r>
                  </m:oMath>
                </a14:m>
                <a:r>
                  <a:rPr lang="en-US" dirty="0"/>
                  <a:t>	  (B.12) </a:t>
                </a:r>
              </a:p>
              <a:p>
                <a:pPr marL="45720" indent="0">
                  <a:buNone/>
                </a:pPr>
                <a:r>
                  <a:rPr lang="en-US" dirty="0"/>
                  <a:t>for the 1995/96–2004/05 period [</a:t>
                </a:r>
                <a:r>
                  <a:rPr lang="en-US" dirty="0">
                    <a:sym typeface="Symbol" panose="05050102010706020507" pitchFamily="18" charset="2"/>
                  </a:rPr>
                  <a:t></a:t>
                </a:r>
                <a:r>
                  <a:rPr lang="en-US" dirty="0"/>
                  <a:t>=0.97, </a:t>
                </a:r>
                <a14:m>
                  <m:oMath xmlns:m="http://schemas.openxmlformats.org/officeDocument/2006/math">
                    <m:sSup>
                      <m:sSupPr>
                        <m:ctrlPr>
                          <a:rPr lang="en-US" i="1"/>
                        </m:ctrlPr>
                      </m:sSupPr>
                      <m:e>
                        <m:r>
                          <m:rPr>
                            <m:sty m:val="p"/>
                          </m:rPr>
                          <a:rPr lang="en-US"/>
                          <m:t>R</m:t>
                        </m:r>
                      </m:e>
                      <m:sup>
                        <m:r>
                          <a:rPr lang="en-US"/>
                          <m:t>2</m:t>
                        </m:r>
                      </m:sup>
                    </m:sSup>
                    <m:r>
                      <a:rPr lang="en-US"/>
                      <m:t>=0.1719</m:t>
                    </m:r>
                  </m:oMath>
                </a14:m>
                <a:r>
                  <a:rPr lang="en-US" dirty="0"/>
                  <a:t>]</a:t>
                </a:r>
              </a:p>
              <a:p>
                <a:pPr marL="45720" indent="0">
                  <a:buNone/>
                </a:pPr>
                <a:endParaRPr lang="en-US" dirty="0"/>
              </a:p>
              <a:p>
                <a:r>
                  <a:rPr lang="en-US" dirty="0"/>
                  <a:t> </a:t>
                </a:r>
                <a14:m>
                  <m:oMath xmlns:m="http://schemas.openxmlformats.org/officeDocument/2006/math">
                    <m:func>
                      <m:funcPr>
                        <m:ctrlPr>
                          <a:rPr lang="en-US" i="1"/>
                        </m:ctrlPr>
                      </m:funcPr>
                      <m:fName>
                        <m:r>
                          <m:rPr>
                            <m:sty m:val="p"/>
                          </m:rPr>
                          <a:rPr lang="en-US"/>
                          <m:t>ln</m:t>
                        </m:r>
                      </m:fName>
                      <m:e>
                        <m:d>
                          <m:dPr>
                            <m:ctrlPr>
                              <a:rPr lang="en-US" i="1"/>
                            </m:ctrlPr>
                          </m:dPr>
                          <m:e>
                            <m:r>
                              <m:rPr>
                                <m:sty m:val="p"/>
                              </m:rPr>
                              <a:rPr lang="en-US"/>
                              <m:t>CPUE</m:t>
                            </m:r>
                          </m:e>
                        </m:d>
                      </m:e>
                    </m:func>
                    <m:r>
                      <a:rPr lang="en-US"/>
                      <m:t>=</m:t>
                    </m:r>
                    <m:r>
                      <m:rPr>
                        <m:sty m:val="p"/>
                      </m:rPr>
                      <a:rPr lang="en-US"/>
                      <m:t>Gear</m:t>
                    </m:r>
                    <m:r>
                      <a:rPr lang="en-US" i="1"/>
                      <m:t>+</m:t>
                    </m:r>
                    <m:r>
                      <a:rPr lang="en-US" i="1"/>
                      <m:t>𝑌𝑒𝑎𝑟</m:t>
                    </m:r>
                    <m:r>
                      <a:rPr lang="en-US" i="1"/>
                      <m:t>:</m:t>
                    </m:r>
                    <m:r>
                      <a:rPr lang="en-US" i="1"/>
                      <m:t>𝐴𝑟𝑒𝑎</m:t>
                    </m:r>
                    <m:r>
                      <a:rPr lang="en-US" i="1"/>
                      <m:t>+</m:t>
                    </m:r>
                    <m:r>
                      <a:rPr lang="en-US" i="1"/>
                      <m:t>𝑛𝑠</m:t>
                    </m:r>
                    <m:r>
                      <a:rPr lang="en-US" i="1"/>
                      <m:t>(</m:t>
                    </m:r>
                    <m:r>
                      <a:rPr lang="en-US" i="1"/>
                      <m:t>𝑆𝑜𝑎𝑘</m:t>
                    </m:r>
                    <m:r>
                      <a:rPr lang="en-US" i="1"/>
                      <m:t>,18)</m:t>
                    </m:r>
                  </m:oMath>
                </a14:m>
                <a:r>
                  <a:rPr lang="en-US" dirty="0"/>
                  <a:t>  	 (B.13)</a:t>
                </a:r>
              </a:p>
              <a:p>
                <a:pPr marL="45720" indent="0">
                  <a:buNone/>
                </a:pPr>
                <a:r>
                  <a:rPr lang="en-US" dirty="0"/>
                  <a:t>for the 2005/06–2020/21 period [</a:t>
                </a:r>
                <a14:m>
                  <m:oMath xmlns:m="http://schemas.openxmlformats.org/officeDocument/2006/math">
                    <m:r>
                      <a:rPr lang="en-US">
                        <a:sym typeface="Symbol" panose="05050102010706020507" pitchFamily="18" charset="2"/>
                      </a:rPr>
                      <m:t></m:t>
                    </m:r>
                    <m:r>
                      <a:rPr lang="en-US"/>
                      <m:t>=1.13,  </m:t>
                    </m:r>
                    <m:sSup>
                      <m:sSupPr>
                        <m:ctrlPr>
                          <a:rPr lang="en-US" i="1"/>
                        </m:ctrlPr>
                      </m:sSupPr>
                      <m:e>
                        <m:r>
                          <m:rPr>
                            <m:sty m:val="p"/>
                          </m:rPr>
                          <a:rPr lang="en-US"/>
                          <m:t>R</m:t>
                        </m:r>
                      </m:e>
                      <m:sup>
                        <m:r>
                          <a:rPr lang="en-US"/>
                          <m:t>2</m:t>
                        </m:r>
                      </m:sup>
                    </m:sSup>
                    <m:r>
                      <a:rPr lang="en-US"/>
                      <m:t>=0.0818, </m:t>
                    </m:r>
                    <m:r>
                      <m:rPr>
                        <m:sty m:val="p"/>
                      </m:rPr>
                      <a:rPr lang="en-US"/>
                      <m:t>Soak</m:t>
                    </m:r>
                    <m:r>
                      <a:rPr lang="en-US"/>
                      <m:t> </m:t>
                    </m:r>
                    <m:r>
                      <m:rPr>
                        <m:sty m:val="p"/>
                      </m:rPr>
                      <a:rPr lang="en-US"/>
                      <m:t>forced</m:t>
                    </m:r>
                    <m:r>
                      <a:rPr lang="en-US"/>
                      <m:t> </m:t>
                    </m:r>
                    <m:r>
                      <m:rPr>
                        <m:sty m:val="p"/>
                      </m:rPr>
                      <a:rPr lang="en-US"/>
                      <m:t>in</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219200"/>
                <a:ext cx="7772400" cy="3539527"/>
              </a:xfrm>
              <a:blipFill>
                <a:blip r:embed="rId2"/>
                <a:stretch>
                  <a:fillRect l="-235"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28</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358140"/>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i="1" dirty="0"/>
              <a:t>Observer CPUE index by  the Year:Area interaction GLM:  </a:t>
            </a:r>
            <a:r>
              <a:rPr lang="en-US" sz="1800" dirty="0"/>
              <a:t>Final model for </a:t>
            </a:r>
            <a:r>
              <a:rPr lang="en-US" sz="1800" dirty="0">
                <a:solidFill>
                  <a:srgbClr val="FF0000"/>
                </a:solidFill>
              </a:rPr>
              <a:t>WAG </a:t>
            </a:r>
            <a:r>
              <a:rPr lang="en-US" sz="1800" dirty="0"/>
              <a:t>(CPUE index for assessment model 21.1c)</a:t>
            </a:r>
          </a:p>
        </p:txBody>
      </p:sp>
    </p:spTree>
    <p:extLst>
      <p:ext uri="{BB962C8B-B14F-4D97-AF65-F5344CB8AC3E}">
        <p14:creationId xmlns:p14="http://schemas.microsoft.com/office/powerpoint/2010/main" val="343008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152400" y="850548"/>
                <a:ext cx="8610600" cy="5855051"/>
              </a:xfrm>
            </p:spPr>
            <p:txBody>
              <a:bodyPr>
                <a:normAutofit fontScale="32500" lnSpcReduction="20000"/>
              </a:bodyPr>
              <a:lstStyle/>
              <a:p>
                <a14:m>
                  <m:oMath xmlns:m="http://schemas.openxmlformats.org/officeDocument/2006/math">
                    <m:sSub>
                      <m:sSubPr>
                        <m:ctrlPr>
                          <a:rPr lang="en-US" sz="4300" i="1" smtClean="0"/>
                        </m:ctrlPr>
                      </m:sSubPr>
                      <m:e>
                        <m:r>
                          <a:rPr lang="en-US" sz="4300" i="1"/>
                          <m:t>𝐶𝑃𝑈𝐸</m:t>
                        </m:r>
                      </m:e>
                      <m:sub>
                        <m:r>
                          <a:rPr lang="en-US" sz="4300" i="1"/>
                          <m:t>𝑖𝑗</m:t>
                        </m:r>
                      </m:sub>
                    </m:sSub>
                    <m:r>
                      <a:rPr lang="en-US" sz="4300" i="1"/>
                      <m:t>= </m:t>
                    </m:r>
                    <m:sSup>
                      <m:sSupPr>
                        <m:ctrlPr>
                          <a:rPr lang="en-US" sz="4300" i="1"/>
                        </m:ctrlPr>
                      </m:sSupPr>
                      <m:e>
                        <m:r>
                          <a:rPr lang="en-US" sz="4300" i="1"/>
                          <m:t>𝑒</m:t>
                        </m:r>
                      </m:e>
                      <m:sup>
                        <m:sSub>
                          <m:sSubPr>
                            <m:ctrlPr>
                              <a:rPr lang="en-US" sz="4300" i="1"/>
                            </m:ctrlPr>
                          </m:sSubPr>
                          <m:e>
                            <m:r>
                              <a:rPr lang="en-US" sz="4300" i="1"/>
                              <m:t>𝑌𝐵</m:t>
                            </m:r>
                          </m:e>
                          <m:sub>
                            <m:r>
                              <a:rPr lang="en-US" sz="4300" i="1"/>
                              <m:t>𝑖𝑗</m:t>
                            </m:r>
                          </m:sub>
                        </m:sSub>
                        <m:r>
                          <a:rPr lang="en-US" sz="4300" i="1"/>
                          <m:t>+ </m:t>
                        </m:r>
                        <m:sSubSup>
                          <m:sSubSupPr>
                            <m:ctrlPr>
                              <a:rPr lang="en-US" sz="4300" i="1"/>
                            </m:ctrlPr>
                          </m:sSubSupPr>
                          <m:e>
                            <m:r>
                              <a:rPr lang="en-US" sz="4300" i="1"/>
                              <m:t>𝜎</m:t>
                            </m:r>
                          </m:e>
                          <m:sub>
                            <m:r>
                              <a:rPr lang="en-US" sz="4300" i="1"/>
                              <m:t>𝑖𝑗</m:t>
                            </m:r>
                          </m:sub>
                          <m:sup>
                            <m:r>
                              <a:rPr lang="en-US" sz="4300" i="1"/>
                              <m:t>2</m:t>
                            </m:r>
                          </m:sup>
                        </m:sSubSup>
                        <m:r>
                          <a:rPr lang="en-US" sz="4300" i="1"/>
                          <m:t>/2</m:t>
                        </m:r>
                      </m:sup>
                    </m:sSup>
                  </m:oMath>
                </a14:m>
                <a:r>
                  <a:rPr lang="en-US" sz="4300" dirty="0"/>
                  <a:t>	  		                                    		 (B.14)</a:t>
                </a:r>
              </a:p>
              <a:p>
                <a:endParaRPr lang="en-US" sz="4300" dirty="0"/>
              </a:p>
              <a:p>
                <a14:m>
                  <m:oMath xmlns:m="http://schemas.openxmlformats.org/officeDocument/2006/math">
                    <m:sSub>
                      <m:sSubPr>
                        <m:ctrlPr>
                          <a:rPr lang="en-US" sz="4300" i="1"/>
                        </m:ctrlPr>
                      </m:sSubPr>
                      <m:e>
                        <m:r>
                          <a:rPr lang="en-US" sz="4300" i="1"/>
                          <m:t>𝐵</m:t>
                        </m:r>
                      </m:e>
                      <m:sub>
                        <m:r>
                          <a:rPr lang="en-US" sz="4300" i="1"/>
                          <m:t>𝑖𝑗</m:t>
                        </m:r>
                      </m:sub>
                    </m:sSub>
                    <m:r>
                      <a:rPr lang="en-US" sz="4300" i="1"/>
                      <m:t>= </m:t>
                    </m:r>
                    <m:sSub>
                      <m:sSubPr>
                        <m:ctrlPr>
                          <a:rPr lang="en-US" sz="4300" i="1"/>
                        </m:ctrlPr>
                      </m:sSubPr>
                      <m:e>
                        <m:r>
                          <a:rPr lang="en-US" sz="4300" i="1"/>
                          <m:t>𝑁</m:t>
                        </m:r>
                      </m:e>
                      <m:sub>
                        <m:r>
                          <a:rPr lang="en-US" sz="4300" b="0" i="1" smtClean="0"/>
                          <m:t>𝑒𝑣𝑒𝑟</m:t>
                        </m:r>
                        <m:r>
                          <a:rPr lang="en-US" sz="4300" b="0" i="1" smtClean="0"/>
                          <m:t>, </m:t>
                        </m:r>
                        <m:r>
                          <a:rPr lang="en-US" sz="4300" b="0" i="1" smtClean="0"/>
                          <m:t>𝑗</m:t>
                        </m:r>
                        <m:r>
                          <a:rPr lang="en-US" sz="4300" i="1"/>
                          <m:t> </m:t>
                        </m:r>
                      </m:sub>
                    </m:sSub>
                    <m:sSub>
                      <m:sSubPr>
                        <m:ctrlPr>
                          <a:rPr lang="en-US" sz="4300" i="1"/>
                        </m:ctrlPr>
                      </m:sSubPr>
                      <m:e>
                        <m:r>
                          <a:rPr lang="en-US" sz="4300" i="1"/>
                          <m:t>𝐶𝑃𝑈𝐸</m:t>
                        </m:r>
                      </m:e>
                      <m:sub>
                        <m:r>
                          <a:rPr lang="en-US" sz="4300" i="1"/>
                          <m:t>𝑖𝑗</m:t>
                        </m:r>
                      </m:sub>
                    </m:sSub>
                  </m:oMath>
                </a14:m>
                <a:r>
                  <a:rPr lang="en-US" sz="4300" dirty="0"/>
                  <a:t>			                     	  	 (B.15)</a:t>
                </a:r>
              </a:p>
              <a:p>
                <a:pPr marL="45720" indent="0">
                  <a:buNone/>
                </a:pPr>
                <a:r>
                  <a:rPr lang="en-US" sz="4300" dirty="0"/>
                  <a:t> </a:t>
                </a:r>
              </a:p>
              <a:p>
                <a:r>
                  <a:rPr lang="en-US" sz="4300" dirty="0"/>
                  <a:t>Filled the </a:t>
                </a:r>
                <a14:m>
                  <m:oMath xmlns:m="http://schemas.openxmlformats.org/officeDocument/2006/math">
                    <m:sSub>
                      <m:sSubPr>
                        <m:ctrlPr>
                          <a:rPr lang="en-US" sz="4300" i="1"/>
                        </m:ctrlPr>
                      </m:sSubPr>
                      <m:e>
                        <m:r>
                          <a:rPr lang="en-US" sz="4300" i="1"/>
                          <m:t>𝐵</m:t>
                        </m:r>
                      </m:e>
                      <m:sub>
                        <m:r>
                          <a:rPr lang="en-US" sz="4300" i="1"/>
                          <m:t>𝑖𝑗</m:t>
                        </m:r>
                      </m:sub>
                    </m:sSub>
                  </m:oMath>
                </a14:m>
                <a:r>
                  <a:rPr lang="en-US" sz="4300" dirty="0"/>
                  <a:t> index gaps by fitting </a:t>
                </a:r>
                <a14:m>
                  <m:oMath xmlns:m="http://schemas.openxmlformats.org/officeDocument/2006/math">
                    <m:func>
                      <m:funcPr>
                        <m:ctrlPr>
                          <a:rPr lang="en-US" sz="4300" i="1"/>
                        </m:ctrlPr>
                      </m:funcPr>
                      <m:fName>
                        <m:r>
                          <a:rPr lang="en-US" sz="4300" i="1"/>
                          <m:t>𝑙𝑛</m:t>
                        </m:r>
                      </m:fName>
                      <m:e>
                        <m:d>
                          <m:dPr>
                            <m:ctrlPr>
                              <a:rPr lang="en-US" sz="4300" i="1"/>
                            </m:ctrlPr>
                          </m:dPr>
                          <m:e>
                            <m:sSub>
                              <m:sSubPr>
                                <m:ctrlPr>
                                  <a:rPr lang="en-US" sz="4300" i="1"/>
                                </m:ctrlPr>
                              </m:sSubPr>
                              <m:e>
                                <m:acc>
                                  <m:accPr>
                                    <m:chr m:val="̂"/>
                                    <m:ctrlPr>
                                      <a:rPr lang="en-US" sz="4300" i="1"/>
                                    </m:ctrlPr>
                                  </m:accPr>
                                  <m:e>
                                    <m:r>
                                      <a:rPr lang="en-US" sz="4300" i="1"/>
                                      <m:t>𝐵</m:t>
                                    </m:r>
                                  </m:e>
                                </m:acc>
                              </m:e>
                              <m:sub>
                                <m:r>
                                  <a:rPr lang="en-US" sz="4300" i="1"/>
                                  <m:t>𝑖</m:t>
                                </m:r>
                                <m:r>
                                  <a:rPr lang="en-US" sz="4300" i="1"/>
                                  <m:t>, </m:t>
                                </m:r>
                                <m:r>
                                  <a:rPr lang="en-US" sz="4300" i="1"/>
                                  <m:t>𝑗</m:t>
                                </m:r>
                              </m:sub>
                            </m:sSub>
                          </m:e>
                        </m:d>
                      </m:e>
                    </m:func>
                    <m:r>
                      <a:rPr lang="en-US" sz="4300" i="1"/>
                      <m:t>= </m:t>
                    </m:r>
                    <m:sSub>
                      <m:sSubPr>
                        <m:ctrlPr>
                          <a:rPr lang="en-US" sz="4300" i="1"/>
                        </m:ctrlPr>
                      </m:sSubPr>
                      <m:e>
                        <m:r>
                          <a:rPr lang="en-US" sz="4300" i="1"/>
                          <m:t>𝐴</m:t>
                        </m:r>
                      </m:e>
                      <m:sub>
                        <m:r>
                          <a:rPr lang="en-US" sz="4300" i="1"/>
                          <m:t>𝑖</m:t>
                        </m:r>
                      </m:sub>
                    </m:sSub>
                    <m:r>
                      <a:rPr lang="en-US" sz="4300" i="1"/>
                      <m:t>+ </m:t>
                    </m:r>
                    <m:sSub>
                      <m:sSubPr>
                        <m:ctrlPr>
                          <a:rPr lang="en-US" sz="4300" i="1"/>
                        </m:ctrlPr>
                      </m:sSubPr>
                      <m:e>
                        <m:r>
                          <a:rPr lang="en-US" sz="4300" i="1"/>
                          <m:t>𝐶</m:t>
                        </m:r>
                      </m:e>
                      <m:sub>
                        <m:r>
                          <a:rPr lang="en-US" sz="4300" i="1"/>
                          <m:t>𝑗</m:t>
                        </m:r>
                      </m:sub>
                    </m:sSub>
                  </m:oMath>
                </a14:m>
                <a:r>
                  <a:rPr lang="en-US" sz="4300" dirty="0"/>
                  <a:t> 		    	 (B.16)</a:t>
                </a:r>
              </a:p>
              <a:p>
                <a:pPr marL="45720" indent="0">
                  <a:buNone/>
                </a:pPr>
                <a:r>
                  <a:rPr lang="en-US" sz="4300" dirty="0"/>
                  <a:t>where    </a:t>
                </a:r>
                <a14:m>
                  <m:oMath xmlns:m="http://schemas.openxmlformats.org/officeDocument/2006/math">
                    <m:sSub>
                      <m:sSubPr>
                        <m:ctrlPr>
                          <a:rPr lang="en-US" sz="4300" i="1"/>
                        </m:ctrlPr>
                      </m:sSubPr>
                      <m:e>
                        <m:r>
                          <a:rPr lang="en-US" sz="4300" b="1" i="1"/>
                          <m:t>𝑩</m:t>
                        </m:r>
                      </m:e>
                      <m:sub>
                        <m:r>
                          <a:rPr lang="en-US" sz="4300" b="1" i="1"/>
                          <m:t>𝒊</m:t>
                        </m:r>
                        <m:r>
                          <a:rPr lang="en-US" sz="4300"/>
                          <m:t>, </m:t>
                        </m:r>
                        <m:r>
                          <a:rPr lang="en-US" sz="4300" b="1" i="1"/>
                          <m:t>𝒋</m:t>
                        </m:r>
                      </m:sub>
                    </m:sSub>
                    <m:r>
                      <a:rPr lang="en-US" sz="4300"/>
                      <m:t>  </m:t>
                    </m:r>
                  </m:oMath>
                </a14:m>
                <a:r>
                  <a:rPr lang="en-US" sz="4300" dirty="0"/>
                  <a:t>is the index of biomass for year </a:t>
                </a:r>
                <a:r>
                  <a:rPr lang="en-US" sz="4300" i="1" dirty="0"/>
                  <a:t>i</a:t>
                </a:r>
                <a:r>
                  <a:rPr lang="en-US" sz="4300" dirty="0"/>
                  <a:t> and block </a:t>
                </a:r>
                <a:r>
                  <a:rPr lang="en-US" sz="4300" i="1" dirty="0"/>
                  <a:t>j</a:t>
                </a:r>
                <a:r>
                  <a:rPr lang="en-US" sz="4300" dirty="0"/>
                  <a:t>, </a:t>
                </a:r>
                <a:r>
                  <a:rPr lang="en-US" sz="4300" i="1" dirty="0"/>
                  <a:t>A</a:t>
                </a:r>
                <a:r>
                  <a:rPr lang="en-US" sz="4300" i="1" baseline="-25000" dirty="0"/>
                  <a:t>i</a:t>
                </a:r>
                <a:r>
                  <a:rPr lang="en-US" sz="4300" dirty="0"/>
                  <a:t> is a year factor, and </a:t>
                </a:r>
                <a:r>
                  <a:rPr lang="en-US" sz="4300" i="1" dirty="0"/>
                  <a:t>C</a:t>
                </a:r>
                <a:r>
                  <a:rPr lang="en-US" sz="4300" i="1" baseline="-25000" dirty="0"/>
                  <a:t>j</a:t>
                </a:r>
                <a:r>
                  <a:rPr lang="en-US" sz="4300" dirty="0"/>
                  <a:t> is a block factor.</a:t>
                </a:r>
              </a:p>
              <a:p>
                <a:pPr marL="45720" indent="0">
                  <a:buNone/>
                </a:pPr>
                <a:endParaRPr lang="en-US" sz="4300" dirty="0"/>
              </a:p>
              <a:p>
                <a:pPr marL="45720" indent="0">
                  <a:buNone/>
                </a:pPr>
                <a:endParaRPr lang="en-US" sz="4300" dirty="0"/>
              </a:p>
              <a:p>
                <a:pPr marL="45720" indent="0">
                  <a:buNone/>
                </a:pPr>
                <a:r>
                  <a:rPr lang="en-US" sz="4300" i="1" dirty="0"/>
                  <a:t>R code for model prediction:</a:t>
                </a:r>
              </a:p>
              <a:p>
                <a:pPr marL="45720" indent="0">
                  <a:buNone/>
                </a:pPr>
                <a:endParaRPr lang="en-US" sz="4300" b="1" i="1" dirty="0"/>
              </a:p>
              <a:p>
                <a:pPr marL="45720" indent="0">
                  <a:buNone/>
                </a:pPr>
                <a:r>
                  <a:rPr lang="en-US" sz="4300" b="1" i="1" dirty="0"/>
                  <a:t>library(MASS)</a:t>
                </a:r>
                <a:endParaRPr lang="en-US" sz="4300" i="1" dirty="0"/>
              </a:p>
              <a:p>
                <a:r>
                  <a:rPr lang="en-US" sz="4300" b="1" i="1" dirty="0"/>
                  <a:t>glm.fit&lt;-  glm(log(B</a:t>
                </a:r>
                <a:r>
                  <a:rPr lang="en-US" sz="4300" b="1" i="1" baseline="-25000" dirty="0"/>
                  <a:t>ij</a:t>
                </a:r>
                <a:r>
                  <a:rPr lang="en-US" sz="4300" b="1" i="1" dirty="0"/>
                  <a:t>)~Year</a:t>
                </a:r>
                <a:r>
                  <a:rPr lang="en-US" sz="4300" b="1" i="1" baseline="-25000" dirty="0"/>
                  <a:t>i</a:t>
                </a:r>
                <a:r>
                  <a:rPr lang="en-US" sz="4300" b="1" i="1" dirty="0"/>
                  <a:t> + Block</a:t>
                </a:r>
                <a:r>
                  <a:rPr lang="en-US" sz="4300" b="1" i="1" baseline="-25000" dirty="0"/>
                  <a:t>j</a:t>
                </a:r>
                <a:r>
                  <a:rPr lang="en-US" sz="4300" b="1" i="1" dirty="0"/>
                  <a:t>, data=Bindex)</a:t>
                </a:r>
                <a:endParaRPr lang="en-US" sz="4300" i="1" dirty="0"/>
              </a:p>
              <a:p>
                <a:pPr marL="45720" indent="0">
                  <a:buNone/>
                </a:pPr>
                <a:r>
                  <a:rPr lang="en-US" sz="4300" i="1" dirty="0"/>
                  <a:t> </a:t>
                </a:r>
              </a:p>
              <a:p>
                <a:pPr marL="45720" indent="0">
                  <a:buNone/>
                </a:pPr>
                <a:r>
                  <a:rPr lang="en-US" sz="4300" i="1" dirty="0"/>
                  <a:t> where “Bindex” contains available B</a:t>
                </a:r>
                <a:r>
                  <a:rPr lang="en-US" sz="4300" i="1" baseline="-25000" dirty="0"/>
                  <a:t>ij</a:t>
                </a:r>
                <a:r>
                  <a:rPr lang="en-US" sz="4300" i="1" dirty="0"/>
                  <a:t>,Year</a:t>
                </a:r>
                <a:r>
                  <a:rPr lang="en-US" sz="4300" i="1" baseline="-25000" dirty="0"/>
                  <a:t>i</a:t>
                </a:r>
                <a:r>
                  <a:rPr lang="en-US" sz="4300" i="1" dirty="0"/>
                  <a:t>, and Block</a:t>
                </a:r>
                <a:r>
                  <a:rPr lang="en-US" sz="4300" i="1" baseline="-25000" dirty="0"/>
                  <a:t>j</a:t>
                </a:r>
                <a:r>
                  <a:rPr lang="en-US" sz="4300" i="1" dirty="0"/>
                  <a:t> column values.</a:t>
                </a:r>
              </a:p>
              <a:p>
                <a:pPr marL="45720" indent="0">
                  <a:buNone/>
                </a:pPr>
                <a:r>
                  <a:rPr lang="en-US" sz="4300" i="1" dirty="0"/>
                  <a:t> </a:t>
                </a:r>
              </a:p>
              <a:p>
                <a:pPr marL="45720" indent="0">
                  <a:buNone/>
                </a:pPr>
                <a:r>
                  <a:rPr lang="en-US" sz="4300" i="1" dirty="0"/>
                  <a:t>To predict the missing biomass index Y:</a:t>
                </a:r>
              </a:p>
              <a:p>
                <a:pPr marL="45720" indent="0">
                  <a:buNone/>
                </a:pPr>
                <a:r>
                  <a:rPr lang="en-US" sz="4300" i="1" dirty="0"/>
                  <a:t> </a:t>
                </a:r>
              </a:p>
              <a:p>
                <a:r>
                  <a:rPr lang="en-US" sz="4300" b="1" i="1" dirty="0"/>
                  <a:t>Y&lt;- predict.glm (glm.fit, BindexFillpredict, se.fit=TRUE)</a:t>
                </a:r>
                <a:endParaRPr lang="en-US" sz="4300" i="1" dirty="0"/>
              </a:p>
              <a:p>
                <a:pPr marL="45720" indent="0">
                  <a:buNone/>
                </a:pPr>
                <a:r>
                  <a:rPr lang="en-US" sz="4300" i="1" dirty="0"/>
                  <a:t> </a:t>
                </a:r>
              </a:p>
              <a:p>
                <a:pPr marL="45720" indent="0">
                  <a:buNone/>
                </a:pPr>
                <a:r>
                  <a:rPr lang="en-US" sz="4300" i="1" dirty="0"/>
                  <a:t>where the new data frame “BindexFillpredict” contains Year</a:t>
                </a:r>
                <a:r>
                  <a:rPr lang="en-US" sz="4300" i="1" baseline="-25000" dirty="0"/>
                  <a:t>i</a:t>
                </a:r>
                <a:r>
                  <a:rPr lang="en-US" sz="4300" i="1" dirty="0"/>
                  <a:t> and Block</a:t>
                </a:r>
                <a:r>
                  <a:rPr lang="en-US" sz="4300" i="1" baseline="-25000" dirty="0"/>
                  <a:t>j</a:t>
                </a:r>
                <a:r>
                  <a:rPr lang="en-US" sz="4300" i="1" dirty="0"/>
                  <a:t> column values for which B</a:t>
                </a:r>
                <a:r>
                  <a:rPr lang="en-US" sz="4300" i="1" baseline="-25000" dirty="0"/>
                  <a:t>ij</a:t>
                </a:r>
                <a:r>
                  <a:rPr lang="en-US" sz="4300" i="1" dirty="0"/>
                  <a:t> indices are needed and contains an empty B</a:t>
                </a:r>
                <a:r>
                  <a:rPr lang="en-US" sz="4300" i="1" baseline="-25000" dirty="0"/>
                  <a:t>ij</a:t>
                </a:r>
                <a:r>
                  <a:rPr lang="en-US" sz="4300" i="1" dirty="0"/>
                  <a:t> column for fill in.</a:t>
                </a:r>
              </a:p>
              <a:p>
                <a:pPr marL="45720" indent="0">
                  <a:buNone/>
                </a:pPr>
                <a:endParaRPr lang="en-US" sz="4300" i="1" dirty="0"/>
              </a:p>
              <a:p>
                <a:pPr marL="45720" indent="0">
                  <a:buNone/>
                </a:pPr>
                <a:r>
                  <a:rPr lang="en-US" sz="4300" i="1" dirty="0"/>
                  <a:t>Bias correction was made to each predicted biomass index by  </a:t>
                </a:r>
                <a14:m>
                  <m:oMath xmlns:m="http://schemas.openxmlformats.org/officeDocument/2006/math">
                    <m:sSub>
                      <m:sSubPr>
                        <m:ctrlPr>
                          <a:rPr lang="en-US" sz="4300" i="1"/>
                        </m:ctrlPr>
                      </m:sSubPr>
                      <m:e>
                        <m:r>
                          <a:rPr lang="en-US" sz="4300" i="1"/>
                          <m:t>𝐵</m:t>
                        </m:r>
                      </m:e>
                      <m:sub>
                        <m:r>
                          <a:rPr lang="en-US" sz="4300" i="1"/>
                          <m:t>𝑖</m:t>
                        </m:r>
                        <m:r>
                          <a:rPr lang="en-US" sz="4300" i="1"/>
                          <m:t>, </m:t>
                        </m:r>
                        <m:r>
                          <a:rPr lang="en-US" sz="4300" i="1"/>
                          <m:t>𝑗</m:t>
                        </m:r>
                      </m:sub>
                    </m:sSub>
                    <m:r>
                      <a:rPr lang="en-US" sz="4300" i="1"/>
                      <m:t>= </m:t>
                    </m:r>
                    <m:sSup>
                      <m:sSupPr>
                        <m:ctrlPr>
                          <a:rPr lang="en-US" sz="4300" i="1"/>
                        </m:ctrlPr>
                      </m:sSupPr>
                      <m:e>
                        <m:r>
                          <a:rPr lang="en-US" sz="4300" i="1"/>
                          <m:t>𝑒</m:t>
                        </m:r>
                      </m:e>
                      <m:sup>
                        <m:sSub>
                          <m:sSubPr>
                            <m:ctrlPr>
                              <a:rPr lang="en-US" sz="4300" i="1"/>
                            </m:ctrlPr>
                          </m:sSubPr>
                          <m:e>
                            <m:acc>
                              <m:accPr>
                                <m:chr m:val="̂"/>
                                <m:ctrlPr>
                                  <a:rPr lang="en-US" sz="4300" i="1"/>
                                </m:ctrlPr>
                              </m:accPr>
                              <m:e>
                                <m:r>
                                  <a:rPr lang="en-US" sz="4300" i="1"/>
                                  <m:t>𝑌</m:t>
                                </m:r>
                              </m:e>
                            </m:acc>
                          </m:e>
                          <m:sub>
                            <m:r>
                              <a:rPr lang="en-US" sz="4300" i="1"/>
                              <m:t>𝑖</m:t>
                            </m:r>
                            <m:r>
                              <a:rPr lang="en-US" sz="4300" i="1"/>
                              <m:t>,  </m:t>
                            </m:r>
                            <m:r>
                              <a:rPr lang="en-US" sz="4300" i="1"/>
                              <m:t>𝑗</m:t>
                            </m:r>
                          </m:sub>
                        </m:sSub>
                        <m:r>
                          <a:rPr lang="en-US" sz="4300" i="1"/>
                          <m:t>+ </m:t>
                        </m:r>
                        <m:sSubSup>
                          <m:sSubSupPr>
                            <m:ctrlPr>
                              <a:rPr lang="en-US" sz="4300" i="1"/>
                            </m:ctrlPr>
                          </m:sSubSupPr>
                          <m:e>
                            <m:r>
                              <a:rPr lang="en-US" sz="4300" i="1"/>
                              <m:t>𝜎</m:t>
                            </m:r>
                          </m:e>
                          <m:sub>
                            <m:r>
                              <a:rPr lang="en-US" sz="4300" i="1"/>
                              <m:t>𝑖𝑗</m:t>
                            </m:r>
                          </m:sub>
                          <m:sup>
                            <m:r>
                              <a:rPr lang="en-US" sz="4300" i="1"/>
                              <m:t>2</m:t>
                            </m:r>
                          </m:sup>
                        </m:sSubSup>
                        <m:r>
                          <a:rPr lang="en-US" sz="4300" i="1"/>
                          <m:t>/2</m:t>
                        </m:r>
                      </m:sup>
                    </m:sSup>
                    <m:r>
                      <a:rPr lang="en-US" sz="4300" i="1"/>
                      <m:t> </m:t>
                    </m:r>
                  </m:oMath>
                </a14:m>
                <a:endParaRPr lang="en-US" sz="4300" i="1" dirty="0"/>
              </a:p>
              <a:p>
                <a:pPr marL="45720" indent="0">
                  <a:buNone/>
                </a:pPr>
                <a:endParaRPr lang="en-US" sz="4300" i="1" dirty="0"/>
              </a:p>
              <a:p>
                <a:endParaRPr lang="en-US" dirty="0"/>
              </a:p>
              <a:p>
                <a:endParaRPr lang="en-US" dirty="0"/>
              </a:p>
            </p:txBody>
          </p:sp>
        </mc:Choice>
        <mc:Fallback>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152400" y="850548"/>
                <a:ext cx="8610600" cy="5855051"/>
              </a:xfrm>
              <a:blipFill>
                <a:blip r:embed="rId2"/>
                <a:stretch>
                  <a:fillRect t="-1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29</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358297"/>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i="1" dirty="0"/>
          </a:p>
          <a:p>
            <a:r>
              <a:rPr lang="en-US" sz="2000" i="1" dirty="0"/>
              <a:t>Block-scale analysis:</a:t>
            </a:r>
            <a:endParaRPr lang="en-US" sz="2000" dirty="0"/>
          </a:p>
        </p:txBody>
      </p:sp>
    </p:spTree>
    <p:extLst>
      <p:ext uri="{BB962C8B-B14F-4D97-AF65-F5344CB8AC3E}">
        <p14:creationId xmlns:p14="http://schemas.microsoft.com/office/powerpoint/2010/main" val="299711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29697"/>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219200"/>
            <a:ext cx="8458200" cy="4632803"/>
          </a:xfrm>
        </p:spPr>
        <p:txBody>
          <a:bodyPr>
            <a:noAutofit/>
          </a:bodyPr>
          <a:lstStyle/>
          <a:p>
            <a:r>
              <a:rPr lang="en-US" sz="3200" dirty="0"/>
              <a:t>Responses to January 2021 CPT and February 20021 SSC comments</a:t>
            </a:r>
          </a:p>
          <a:p>
            <a:r>
              <a:rPr lang="en-US" sz="3200" dirty="0"/>
              <a:t>Methods:</a:t>
            </a:r>
          </a:p>
          <a:p>
            <a:pPr marL="45720" indent="0">
              <a:buNone/>
            </a:pPr>
            <a:r>
              <a:rPr lang="en-US" sz="3200" dirty="0"/>
              <a:t>  - CPUE standardization</a:t>
            </a:r>
          </a:p>
          <a:p>
            <a:pPr marL="45720" indent="0">
              <a:buNone/>
            </a:pPr>
            <a:r>
              <a:rPr lang="en-US" sz="3200" dirty="0"/>
              <a:t>  -  Model choices</a:t>
            </a:r>
          </a:p>
          <a:p>
            <a:r>
              <a:rPr lang="en-US" sz="3200" dirty="0"/>
              <a:t> Results:</a:t>
            </a:r>
          </a:p>
          <a:p>
            <a:pPr marL="45720" indent="0">
              <a:buNone/>
            </a:pPr>
            <a:r>
              <a:rPr lang="en-US" sz="3200" dirty="0"/>
              <a:t> - CPUE standardization &amp; diagnostics</a:t>
            </a:r>
          </a:p>
          <a:p>
            <a:pPr marL="45720" indent="0">
              <a:buNone/>
            </a:pPr>
            <a:r>
              <a:rPr lang="en-US" sz="3200" dirty="0"/>
              <a:t> - Model results &amp; diagnostics</a:t>
            </a:r>
          </a:p>
          <a:p>
            <a:pPr marL="45720" indent="0">
              <a:buNone/>
            </a:pPr>
            <a:r>
              <a:rPr lang="en-US" sz="3200" dirty="0"/>
              <a:t> - Model recommendation, OFL, and ABC</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3</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02255" y="963766"/>
                <a:ext cx="7772400" cy="5894234"/>
              </a:xfrm>
            </p:spPr>
            <p:txBody>
              <a:bodyPr>
                <a:normAutofit fontScale="32500" lnSpcReduction="20000"/>
              </a:bodyPr>
              <a:lstStyle/>
              <a:p>
                <a:endParaRPr lang="en-US" i="1" dirty="0">
                  <a:latin typeface="Cambria Math" panose="02040503050406030204" pitchFamily="18" charset="0"/>
                </a:endParaRPr>
              </a:p>
              <a:p>
                <a:pPr marL="457200" marR="0" algn="just">
                  <a:lnSpc>
                    <a:spcPct val="120000"/>
                  </a:lnSpc>
                  <a:spcBef>
                    <a:spcPts val="0"/>
                  </a:spcBef>
                  <a:spcAft>
                    <a:spcPts val="0"/>
                  </a:spcAft>
                </a:pPr>
                <a:r>
                  <a:rPr lang="en-US" sz="4900" dirty="0">
                    <a:effectLst/>
                    <a:ea typeface="Times New Roman" panose="02020603050405020304" pitchFamily="18" charset="0"/>
                  </a:rPr>
                  <a:t>The standard error for each year and area combination:</a:t>
                </a:r>
              </a:p>
              <a:p>
                <a:pPr marL="274320" marR="0" indent="0" algn="just">
                  <a:lnSpc>
                    <a:spcPct val="120000"/>
                  </a:lnSpc>
                  <a:spcBef>
                    <a:spcPts val="0"/>
                  </a:spcBef>
                  <a:spcAft>
                    <a:spcPts val="0"/>
                  </a:spcAft>
                  <a:buNone/>
                </a:pPr>
                <a:r>
                  <a:rPr lang="en-US" sz="4900" dirty="0">
                    <a:effectLst/>
                    <a:ea typeface="Times New Roman" panose="02020603050405020304" pitchFamily="18" charset="0"/>
                  </a:rPr>
                  <a:t> </a:t>
                </a:r>
              </a:p>
              <a:p>
                <a:pPr marL="274320" marR="0" indent="0" algn="just">
                  <a:lnSpc>
                    <a:spcPct val="120000"/>
                  </a:lnSpc>
                  <a:spcBef>
                    <a:spcPts val="0"/>
                  </a:spcBef>
                  <a:spcAft>
                    <a:spcPts val="0"/>
                  </a:spcAft>
                  <a:buNone/>
                </a:pPr>
                <a:r>
                  <a:rPr lang="en-US" sz="4900" dirty="0">
                    <a:effectLst/>
                    <a:ea typeface="Times New Roman" panose="02020603050405020304" pitchFamily="18" charset="0"/>
                  </a:rPr>
                  <a:t>Let covariance matrix of the fitted “glm.fit” </a:t>
                </a:r>
                <a:r>
                  <a:rPr lang="en-US" sz="4900" dirty="0">
                    <a:ea typeface="Times New Roman" panose="02020603050405020304" pitchFamily="18" charset="0"/>
                  </a:rPr>
                  <a:t>be</a:t>
                </a:r>
                <a:r>
                  <a:rPr lang="en-US" sz="4900" dirty="0">
                    <a:effectLst/>
                    <a:ea typeface="Times New Roman" panose="02020603050405020304" pitchFamily="18" charset="0"/>
                  </a:rPr>
                  <a:t> </a:t>
                </a:r>
                <a:r>
                  <a:rPr lang="en-US" sz="4900" i="1" dirty="0">
                    <a:effectLst/>
                    <a:ea typeface="Times New Roman" panose="02020603050405020304" pitchFamily="18" charset="0"/>
                  </a:rPr>
                  <a:t>Σ</a:t>
                </a:r>
                <a:r>
                  <a:rPr lang="en-US" sz="4900" dirty="0">
                    <a:effectLst/>
                    <a:ea typeface="Times New Roman" panose="02020603050405020304" pitchFamily="18" charset="0"/>
                  </a:rPr>
                  <a:t>  and </a:t>
                </a:r>
              </a:p>
              <a:p>
                <a:pPr marL="274320" marR="0" indent="0" algn="just">
                  <a:lnSpc>
                    <a:spcPct val="120000"/>
                  </a:lnSpc>
                  <a:spcBef>
                    <a:spcPts val="0"/>
                  </a:spcBef>
                  <a:spcAft>
                    <a:spcPts val="0"/>
                  </a:spcAft>
                  <a:buNone/>
                </a:pPr>
                <a:r>
                  <a:rPr lang="en-US" sz="4900" dirty="0">
                    <a:ea typeface="Times New Roman" panose="02020603050405020304" pitchFamily="18" charset="0"/>
                  </a:rPr>
                  <a:t>C</a:t>
                </a:r>
                <a:r>
                  <a:rPr lang="en-US" sz="4900" dirty="0">
                    <a:effectLst/>
                    <a:ea typeface="Times New Roman" panose="02020603050405020304" pitchFamily="18" charset="0"/>
                  </a:rPr>
                  <a:t>oefficients for linear combination of a set of predictors in a vector form as </a:t>
                </a:r>
                <a:r>
                  <a:rPr lang="en-US" sz="4900" i="1" dirty="0">
                    <a:effectLst/>
                    <a:ea typeface="Times New Roman" panose="02020603050405020304" pitchFamily="18" charset="0"/>
                  </a:rPr>
                  <a:t>C</a:t>
                </a:r>
                <a:r>
                  <a:rPr lang="en-US" sz="4900" dirty="0">
                    <a:effectLst/>
                    <a:ea typeface="Times New Roman" panose="02020603050405020304" pitchFamily="18" charset="0"/>
                  </a:rPr>
                  <a:t>, </a:t>
                </a:r>
                <a:endParaRPr lang="en-US" sz="4900" dirty="0">
                  <a:ea typeface="Times New Roman" panose="02020603050405020304" pitchFamily="18" charset="0"/>
                </a:endParaRPr>
              </a:p>
              <a:p>
                <a:pPr marL="274320" marR="0" indent="0" algn="just">
                  <a:lnSpc>
                    <a:spcPct val="120000"/>
                  </a:lnSpc>
                  <a:spcBef>
                    <a:spcPts val="0"/>
                  </a:spcBef>
                  <a:spcAft>
                    <a:spcPts val="0"/>
                  </a:spcAft>
                  <a:buNone/>
                </a:pPr>
                <a:endParaRPr lang="en-US" sz="4900" dirty="0">
                  <a:effectLst/>
                  <a:ea typeface="Times New Roman" panose="02020603050405020304" pitchFamily="18" charset="0"/>
                </a:endParaRPr>
              </a:p>
              <a:p>
                <a:pPr marL="274320" marR="0" indent="0" algn="just">
                  <a:lnSpc>
                    <a:spcPct val="120000"/>
                  </a:lnSpc>
                  <a:spcBef>
                    <a:spcPts val="0"/>
                  </a:spcBef>
                  <a:spcAft>
                    <a:spcPts val="0"/>
                  </a:spcAft>
                  <a:buNone/>
                </a:pPr>
                <a:r>
                  <a:rPr lang="en-US" sz="4900" dirty="0">
                    <a:effectLst/>
                    <a:ea typeface="Times New Roman" panose="02020603050405020304" pitchFamily="18" charset="0"/>
                  </a:rPr>
                  <a:t>the standard error of prediction for that combination is </a:t>
                </a:r>
                <a14:m>
                  <m:oMath xmlns:m="http://schemas.openxmlformats.org/officeDocument/2006/math">
                    <m:rad>
                      <m:radPr>
                        <m:degHide m:val="on"/>
                        <m:ctrlPr>
                          <a:rPr lang="en-US" sz="4900" i="1">
                            <a:effectLst/>
                            <a:ea typeface="Times New Roman" panose="02020603050405020304" pitchFamily="18" charset="0"/>
                          </a:rPr>
                        </m:ctrlPr>
                      </m:radPr>
                      <m:deg/>
                      <m:e>
                        <m:r>
                          <m:rPr>
                            <m:sty m:val="p"/>
                          </m:rPr>
                          <a:rPr lang="en-US" sz="4900">
                            <a:effectLst/>
                            <a:ea typeface="Times New Roman" panose="02020603050405020304" pitchFamily="18" charset="0"/>
                          </a:rPr>
                          <m:t>C</m:t>
                        </m:r>
                        <m:r>
                          <a:rPr lang="en-US" sz="4900" i="1">
                            <a:effectLst/>
                            <a:ea typeface="Times New Roman" panose="02020603050405020304" pitchFamily="18" charset="0"/>
                          </a:rPr>
                          <m:t>′</m:t>
                        </m:r>
                        <m:r>
                          <m:rPr>
                            <m:sty m:val="p"/>
                          </m:rPr>
                          <a:rPr lang="en-US" sz="4900">
                            <a:effectLst/>
                            <a:ea typeface="Times New Roman" panose="02020603050405020304" pitchFamily="18" charset="0"/>
                          </a:rPr>
                          <m:t>ΣC</m:t>
                        </m:r>
                      </m:e>
                    </m:rad>
                  </m:oMath>
                </a14:m>
                <a:r>
                  <a:rPr lang="en-US" sz="4900" dirty="0">
                    <a:effectLst/>
                    <a:ea typeface="Times New Roman" panose="02020603050405020304" pitchFamily="18" charset="0"/>
                  </a:rPr>
                  <a:t> , where </a:t>
                </a:r>
                <a14:m>
                  <m:oMath xmlns:m="http://schemas.openxmlformats.org/officeDocument/2006/math">
                    <m:r>
                      <a:rPr lang="en-US" sz="4900" i="1">
                        <a:effectLst/>
                        <a:ea typeface="Times New Roman" panose="02020603050405020304" pitchFamily="18" charset="0"/>
                      </a:rPr>
                      <m:t>𝐶</m:t>
                    </m:r>
                    <m:r>
                      <a:rPr lang="en-US" sz="4900" i="1">
                        <a:effectLst/>
                        <a:ea typeface="Times New Roman" panose="02020603050405020304" pitchFamily="18" charset="0"/>
                      </a:rPr>
                      <m:t>′</m:t>
                    </m:r>
                  </m:oMath>
                </a14:m>
                <a:r>
                  <a:rPr lang="en-US" sz="4900" dirty="0">
                    <a:effectLst/>
                    <a:ea typeface="Times New Roman" panose="02020603050405020304" pitchFamily="18" charset="0"/>
                  </a:rPr>
                  <a:t> is the transpose of vector </a:t>
                </a:r>
                <a14:m>
                  <m:oMath xmlns:m="http://schemas.openxmlformats.org/officeDocument/2006/math">
                    <m:r>
                      <a:rPr lang="en-US" sz="4900" i="1">
                        <a:effectLst/>
                        <a:ea typeface="Times New Roman" panose="02020603050405020304" pitchFamily="18" charset="0"/>
                      </a:rPr>
                      <m:t>𝐶</m:t>
                    </m:r>
                  </m:oMath>
                </a14:m>
                <a:r>
                  <a:rPr lang="en-US" sz="4900" dirty="0">
                    <a:effectLst/>
                    <a:ea typeface="Times New Roman" panose="02020603050405020304" pitchFamily="18" charset="0"/>
                  </a:rPr>
                  <a:t>.</a:t>
                </a:r>
              </a:p>
              <a:p>
                <a:pPr marL="274320" marR="0" indent="0" algn="just">
                  <a:lnSpc>
                    <a:spcPct val="120000"/>
                  </a:lnSpc>
                  <a:spcBef>
                    <a:spcPts val="0"/>
                  </a:spcBef>
                  <a:spcAft>
                    <a:spcPts val="0"/>
                  </a:spcAft>
                  <a:buNone/>
                </a:pPr>
                <a:r>
                  <a:rPr lang="en-US" sz="4900" dirty="0">
                    <a:effectLst/>
                    <a:ea typeface="Times New Roman" panose="02020603050405020304" pitchFamily="18" charset="0"/>
                  </a:rPr>
                  <a:t> </a:t>
                </a:r>
              </a:p>
              <a:p>
                <a:endParaRPr lang="en-US" i="1" dirty="0">
                  <a:latin typeface="Cambria Math" panose="02040503050406030204" pitchFamily="18" charset="0"/>
                </a:endParaRPr>
              </a:p>
              <a:p>
                <a:r>
                  <a:rPr lang="en-US" sz="4900" dirty="0">
                    <a:ea typeface="Times New Roman" panose="02020603050405020304" pitchFamily="18" charset="0"/>
                  </a:rPr>
                  <a:t>Annual biomass index,</a:t>
                </a:r>
                <a14:m>
                  <m:oMath xmlns:m="http://schemas.openxmlformats.org/officeDocument/2006/math">
                    <m:r>
                      <a:rPr lang="en-US" sz="4900">
                        <a:ea typeface="Times New Roman" panose="02020603050405020304" pitchFamily="18" charset="0"/>
                      </a:rPr>
                      <m:t> </m:t>
                    </m:r>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oMath>
                </a14:m>
                <a:r>
                  <a:rPr lang="en-US" sz="4900" dirty="0">
                    <a:ea typeface="Times New Roman" panose="02020603050405020304" pitchFamily="18" charset="0"/>
                  </a:rPr>
                  <a:t>,</a:t>
                </a:r>
              </a:p>
              <a:p>
                <a:pPr marL="45720" indent="0">
                  <a:buNone/>
                </a:pPr>
                <a14:m>
                  <m:oMath xmlns:m="http://schemas.openxmlformats.org/officeDocument/2006/math">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r>
                      <a:rPr lang="en-US" sz="4900">
                        <a:ea typeface="Times New Roman" panose="02020603050405020304" pitchFamily="18" charset="0"/>
                      </a:rPr>
                      <m:t>= </m:t>
                    </m:r>
                    <m:nary>
                      <m:naryPr>
                        <m:chr m:val="∑"/>
                        <m:limLoc m:val="undOvr"/>
                        <m:supHide m:val="on"/>
                        <m:ctrlPr>
                          <a:rPr lang="en-US" sz="4900">
                            <a:ea typeface="Times New Roman" panose="02020603050405020304" pitchFamily="18" charset="0"/>
                          </a:rPr>
                        </m:ctrlPr>
                      </m:naryPr>
                      <m:sub>
                        <m:r>
                          <a:rPr lang="en-US" sz="4900">
                            <a:ea typeface="Times New Roman" panose="02020603050405020304" pitchFamily="18" charset="0"/>
                          </a:rPr>
                          <m:t>𝑗</m:t>
                        </m:r>
                      </m:sub>
                      <m:sup/>
                      <m:e>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𝑖𝑗</m:t>
                            </m:r>
                          </m:sub>
                        </m:sSub>
                      </m:e>
                    </m:nary>
                  </m:oMath>
                </a14:m>
                <a:r>
                  <a:rPr lang="en-US" sz="4900" dirty="0">
                    <a:ea typeface="Times New Roman" panose="02020603050405020304" pitchFamily="18" charset="0"/>
                  </a:rPr>
                  <a:t>  						    (B.17)</a:t>
                </a:r>
              </a:p>
              <a:p>
                <a:pPr marL="45720" indent="0">
                  <a:buNone/>
                </a:pPr>
                <a:endParaRPr lang="en-US" sz="4900" dirty="0">
                  <a:ea typeface="Times New Roman" panose="02020603050405020304" pitchFamily="18" charset="0"/>
                </a:endParaRPr>
              </a:p>
              <a:p>
                <a:pPr marL="45720" indent="0">
                  <a:buNone/>
                </a:pPr>
                <a14:m>
                  <m:oMath xmlns:m="http://schemas.openxmlformats.org/officeDocument/2006/math">
                    <m:r>
                      <a:rPr lang="en-US" sz="4900">
                        <a:ea typeface="Times New Roman" panose="02020603050405020304" pitchFamily="18" charset="0"/>
                      </a:rPr>
                      <m:t>𝑽𝒂𝒓</m:t>
                    </m:r>
                    <m:r>
                      <a:rPr lang="en-US" sz="4900">
                        <a:ea typeface="Times New Roman" panose="02020603050405020304" pitchFamily="18" charset="0"/>
                      </a:rPr>
                      <m:t> </m:t>
                    </m:r>
                    <m:d>
                      <m:dPr>
                        <m:ctrlPr>
                          <a:rPr lang="en-US" sz="4900">
                            <a:ea typeface="Times New Roman" panose="02020603050405020304" pitchFamily="18" charset="0"/>
                          </a:rPr>
                        </m:ctrlPr>
                      </m:dPr>
                      <m:e>
                        <m:sSub>
                          <m:sSubPr>
                            <m:ctrlPr>
                              <a:rPr lang="en-US" sz="4900">
                                <a:ea typeface="Times New Roman" panose="02020603050405020304" pitchFamily="18" charset="0"/>
                              </a:rPr>
                            </m:ctrlPr>
                          </m:sSubPr>
                          <m:e>
                            <m:r>
                              <a:rPr lang="en-US" sz="4900">
                                <a:ea typeface="Times New Roman" panose="02020603050405020304" pitchFamily="18" charset="0"/>
                              </a:rPr>
                              <m:t>𝑩</m:t>
                            </m:r>
                          </m:e>
                          <m:sub>
                            <m:r>
                              <a:rPr lang="en-US" sz="4900">
                                <a:ea typeface="Times New Roman" panose="02020603050405020304" pitchFamily="18" charset="0"/>
                              </a:rPr>
                              <m:t>𝒊</m:t>
                            </m:r>
                          </m:sub>
                        </m:sSub>
                      </m:e>
                    </m:d>
                    <m:r>
                      <a:rPr lang="en-US" sz="4900">
                        <a:ea typeface="Times New Roman" panose="02020603050405020304" pitchFamily="18" charset="0"/>
                      </a:rPr>
                      <m:t>= </m:t>
                    </m:r>
                    <m:nary>
                      <m:naryPr>
                        <m:chr m:val="∑"/>
                        <m:limLoc m:val="undOvr"/>
                        <m:supHide m:val="on"/>
                        <m:ctrlPr>
                          <a:rPr lang="en-US" sz="4900">
                            <a:ea typeface="Times New Roman" panose="02020603050405020304" pitchFamily="18" charset="0"/>
                          </a:rPr>
                        </m:ctrlPr>
                      </m:naryPr>
                      <m:sub>
                        <m:r>
                          <a:rPr lang="en-US" sz="4900">
                            <a:ea typeface="Times New Roman" panose="02020603050405020304" pitchFamily="18" charset="0"/>
                          </a:rPr>
                          <m:t>𝒋</m:t>
                        </m:r>
                      </m:sub>
                      <m:sup/>
                      <m:e>
                        <m:sSup>
                          <m:sSupPr>
                            <m:ctrlPr>
                              <a:rPr lang="en-US" sz="4900">
                                <a:ea typeface="Times New Roman" panose="02020603050405020304" pitchFamily="18" charset="0"/>
                              </a:rPr>
                            </m:ctrlPr>
                          </m:sSupPr>
                          <m:e>
                            <m:sSub>
                              <m:sSubPr>
                                <m:ctrlPr>
                                  <a:rPr lang="en-US" sz="4900">
                                    <a:ea typeface="Times New Roman" panose="02020603050405020304" pitchFamily="18" charset="0"/>
                                  </a:rPr>
                                </m:ctrlPr>
                              </m:sSubPr>
                              <m:e>
                                <m:r>
                                  <a:rPr lang="en-US" sz="4900">
                                    <a:ea typeface="Times New Roman" panose="02020603050405020304" pitchFamily="18" charset="0"/>
                                  </a:rPr>
                                  <m:t>𝑵</m:t>
                                </m:r>
                              </m:e>
                              <m:sub>
                                <m:r>
                                  <a:rPr lang="en-US" sz="4900">
                                    <a:ea typeface="Times New Roman" panose="02020603050405020304" pitchFamily="18" charset="0"/>
                                  </a:rPr>
                                  <m:t>𝒆𝒗𝒆𝒓</m:t>
                                </m:r>
                                <m:r>
                                  <a:rPr lang="en-US" sz="4900">
                                    <a:ea typeface="Times New Roman" panose="02020603050405020304" pitchFamily="18" charset="0"/>
                                  </a:rPr>
                                  <m:t>,  </m:t>
                                </m:r>
                                <m:r>
                                  <a:rPr lang="en-US" sz="4900">
                                    <a:ea typeface="Times New Roman" panose="02020603050405020304" pitchFamily="18" charset="0"/>
                                  </a:rPr>
                                  <m:t>𝒋</m:t>
                                </m:r>
                              </m:sub>
                            </m:sSub>
                          </m:e>
                          <m:sup>
                            <m:r>
                              <a:rPr lang="en-US" sz="4900">
                                <a:ea typeface="Times New Roman" panose="02020603050405020304" pitchFamily="18" charset="0"/>
                              </a:rPr>
                              <m:t>𝟐</m:t>
                            </m:r>
                          </m:sup>
                        </m:sSup>
                        <m:r>
                          <a:rPr lang="en-US" sz="4900">
                            <a:ea typeface="Times New Roman" panose="02020603050405020304" pitchFamily="18" charset="0"/>
                          </a:rPr>
                          <m:t> </m:t>
                        </m:r>
                        <m:r>
                          <a:rPr lang="en-US" sz="4900">
                            <a:ea typeface="Times New Roman" panose="02020603050405020304" pitchFamily="18" charset="0"/>
                          </a:rPr>
                          <m:t>𝒗𝒂𝒓</m:t>
                        </m:r>
                        <m:r>
                          <a:rPr lang="en-US" sz="4900">
                            <a:ea typeface="Times New Roman" panose="02020603050405020304" pitchFamily="18" charset="0"/>
                          </a:rPr>
                          <m:t>(</m:t>
                        </m:r>
                        <m:sSub>
                          <m:sSubPr>
                            <m:ctrlPr>
                              <a:rPr lang="en-US" sz="4900">
                                <a:ea typeface="Times New Roman" panose="02020603050405020304" pitchFamily="18" charset="0"/>
                              </a:rPr>
                            </m:ctrlPr>
                          </m:sSubPr>
                          <m:e>
                            <m:r>
                              <a:rPr lang="en-US" sz="4900">
                                <a:ea typeface="Times New Roman" panose="02020603050405020304" pitchFamily="18" charset="0"/>
                              </a:rPr>
                              <m:t>𝑪𝑷𝑼𝑬</m:t>
                            </m:r>
                          </m:e>
                          <m:sub>
                            <m:r>
                              <a:rPr lang="en-US" sz="4900">
                                <a:ea typeface="Times New Roman" panose="02020603050405020304" pitchFamily="18" charset="0"/>
                              </a:rPr>
                              <m:t>𝒊</m:t>
                            </m:r>
                            <m:r>
                              <a:rPr lang="en-US" sz="4900">
                                <a:ea typeface="Times New Roman" panose="02020603050405020304" pitchFamily="18" charset="0"/>
                              </a:rPr>
                              <m:t>, </m:t>
                            </m:r>
                            <m:r>
                              <a:rPr lang="en-US" sz="4900">
                                <a:ea typeface="Times New Roman" panose="02020603050405020304" pitchFamily="18" charset="0"/>
                              </a:rPr>
                              <m:t>𝒋</m:t>
                            </m:r>
                          </m:sub>
                        </m:sSub>
                        <m:r>
                          <a:rPr lang="en-US" sz="4900">
                            <a:ea typeface="Times New Roman" panose="02020603050405020304" pitchFamily="18" charset="0"/>
                          </a:rPr>
                          <m:t>)</m:t>
                        </m:r>
                      </m:e>
                    </m:nary>
                  </m:oMath>
                </a14:m>
                <a:r>
                  <a:rPr lang="en-US" sz="4900" dirty="0">
                    <a:ea typeface="Times New Roman" panose="02020603050405020304" pitchFamily="18" charset="0"/>
                  </a:rPr>
                  <a:t>			                    (B.18)	</a:t>
                </a:r>
              </a:p>
              <a:p>
                <a:pPr marL="45720" indent="0">
                  <a:buNone/>
                </a:pPr>
                <a:r>
                  <a:rPr lang="en-US" sz="4900" dirty="0">
                    <a:ea typeface="Times New Roman" panose="02020603050405020304" pitchFamily="18" charset="0"/>
                  </a:rPr>
                  <a:t> </a:t>
                </a:r>
              </a:p>
              <a:p>
                <a:pPr marL="45720" indent="0">
                  <a:buNone/>
                </a:pPr>
                <a:r>
                  <a:rPr lang="en-US" sz="4900" dirty="0">
                    <a:ea typeface="Times New Roman" panose="02020603050405020304" pitchFamily="18" charset="0"/>
                  </a:rPr>
                  <a:t>Rescaled the </a:t>
                </a:r>
                <a14:m>
                  <m:oMath xmlns:m="http://schemas.openxmlformats.org/officeDocument/2006/math">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oMath>
                </a14:m>
                <a:r>
                  <a:rPr lang="en-US" sz="4900" dirty="0">
                    <a:ea typeface="Times New Roman" panose="02020603050405020304" pitchFamily="18" charset="0"/>
                  </a:rPr>
                  <a:t> indices by the geometric mean of </a:t>
                </a:r>
                <a14:m>
                  <m:oMath xmlns:m="http://schemas.openxmlformats.org/officeDocument/2006/math">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r>
                      <a:rPr lang="en-US" sz="4900">
                        <a:ea typeface="Times New Roman" panose="02020603050405020304" pitchFamily="18" charset="0"/>
                      </a:rPr>
                      <m:t> </m:t>
                    </m:r>
                  </m:oMath>
                </a14:m>
                <a:r>
                  <a:rPr lang="en-US" sz="4900" dirty="0">
                    <a:ea typeface="Times New Roman" panose="02020603050405020304" pitchFamily="18" charset="0"/>
                  </a:rPr>
                  <a:t>as CPUE</a:t>
                </a:r>
                <a:r>
                  <a:rPr lang="en-US" sz="4900" baseline="-25000" dirty="0">
                    <a:ea typeface="Times New Roman" panose="02020603050405020304" pitchFamily="18" charset="0"/>
                  </a:rPr>
                  <a:t>i </a:t>
                </a:r>
                <a:r>
                  <a:rPr lang="en-US" sz="4900" dirty="0">
                    <a:ea typeface="Times New Roman" panose="02020603050405020304" pitchFamily="18" charset="0"/>
                  </a:rPr>
                  <a:t>index.</a:t>
                </a:r>
              </a:p>
              <a:p>
                <a:pPr marL="45720" indent="0">
                  <a:buNone/>
                </a:pPr>
                <a:endParaRPr lang="en-US" sz="4900" dirty="0">
                  <a:ea typeface="Times New Roman" panose="02020603050405020304" pitchFamily="18" charset="0"/>
                </a:endParaRPr>
              </a:p>
              <a:p>
                <a:r>
                  <a:rPr lang="en-US" sz="4900" dirty="0">
                    <a:ea typeface="Times New Roman" panose="02020603050405020304" pitchFamily="18" charset="0"/>
                  </a:rPr>
                  <a:t>Standard error of CPUE</a:t>
                </a:r>
                <a:r>
                  <a:rPr lang="en-US" sz="4900" baseline="-25000" dirty="0">
                    <a:ea typeface="Times New Roman" panose="02020603050405020304" pitchFamily="18" charset="0"/>
                  </a:rPr>
                  <a:t>i</a:t>
                </a:r>
                <a:r>
                  <a:rPr lang="en-US" sz="4900" dirty="0">
                    <a:ea typeface="Times New Roman" panose="02020603050405020304" pitchFamily="18" charset="0"/>
                  </a:rPr>
                  <a:t> </a:t>
                </a:r>
              </a:p>
              <a:p>
                <a:pPr marL="45720" indent="0">
                  <a:buNone/>
                </a:pPr>
                <a:r>
                  <a:rPr lang="en-US" sz="4900" dirty="0">
                    <a:ea typeface="Times New Roman" panose="02020603050405020304" pitchFamily="18" charset="0"/>
                  </a:rPr>
                  <a:t> </a:t>
                </a:r>
              </a:p>
              <a:p>
                <a:pPr marL="45720" indent="0">
                  <a:buNone/>
                </a:pPr>
                <a:r>
                  <a:rPr lang="en-US" sz="4900" dirty="0">
                    <a:ea typeface="Times New Roman" panose="02020603050405020304" pitchFamily="18" charset="0"/>
                  </a:rPr>
                  <a:t>               </a:t>
                </a:r>
                <a14:m>
                  <m:oMath xmlns:m="http://schemas.openxmlformats.org/officeDocument/2006/math">
                    <m:rad>
                      <m:radPr>
                        <m:degHide m:val="on"/>
                        <m:ctrlPr>
                          <a:rPr lang="en-US" sz="4900">
                            <a:ea typeface="Times New Roman" panose="02020603050405020304" pitchFamily="18" charset="0"/>
                          </a:rPr>
                        </m:ctrlPr>
                      </m:radPr>
                      <m:deg/>
                      <m:e>
                        <m:f>
                          <m:fPr>
                            <m:ctrlPr>
                              <a:rPr lang="en-US" sz="4900">
                                <a:ea typeface="Times New Roman" panose="02020603050405020304" pitchFamily="18" charset="0"/>
                              </a:rPr>
                            </m:ctrlPr>
                          </m:fPr>
                          <m:num>
                            <m:r>
                              <a:rPr lang="en-US" sz="4900">
                                <a:ea typeface="Times New Roman" panose="02020603050405020304" pitchFamily="18" charset="0"/>
                              </a:rPr>
                              <m:t>𝑉𝑎𝑟</m:t>
                            </m:r>
                            <m:r>
                              <a:rPr lang="en-US" sz="4900">
                                <a:ea typeface="Times New Roman" panose="02020603050405020304" pitchFamily="18" charset="0"/>
                              </a:rPr>
                              <m:t>(</m:t>
                            </m:r>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r>
                              <a:rPr lang="en-US" sz="4900">
                                <a:ea typeface="Times New Roman" panose="02020603050405020304" pitchFamily="18" charset="0"/>
                              </a:rPr>
                              <m:t>)</m:t>
                            </m:r>
                          </m:num>
                          <m:den>
                            <m:sSup>
                              <m:sSupPr>
                                <m:ctrlPr>
                                  <a:rPr lang="en-US" sz="4900">
                                    <a:ea typeface="Times New Roman" panose="02020603050405020304" pitchFamily="18" charset="0"/>
                                  </a:rPr>
                                </m:ctrlPr>
                              </m:sSupPr>
                              <m:e>
                                <m:d>
                                  <m:dPr>
                                    <m:ctrlPr>
                                      <a:rPr lang="en-US" sz="4900">
                                        <a:ea typeface="Times New Roman" panose="02020603050405020304" pitchFamily="18" charset="0"/>
                                      </a:rPr>
                                    </m:ctrlPr>
                                  </m:dPr>
                                  <m:e>
                                    <m:sSub>
                                      <m:sSubPr>
                                        <m:ctrlPr>
                                          <a:rPr lang="en-US" sz="4900">
                                            <a:ea typeface="Times New Roman" panose="02020603050405020304" pitchFamily="18" charset="0"/>
                                          </a:rPr>
                                        </m:ctrlPr>
                                      </m:sSubPr>
                                      <m:e>
                                        <m:r>
                                          <a:rPr lang="en-US" sz="4900">
                                            <a:ea typeface="Times New Roman" panose="02020603050405020304" pitchFamily="18" charset="0"/>
                                          </a:rPr>
                                          <m:t>𝐵</m:t>
                                        </m:r>
                                      </m:e>
                                      <m:sub>
                                        <m:r>
                                          <a:rPr lang="en-US" sz="4900">
                                            <a:ea typeface="Times New Roman" panose="02020603050405020304" pitchFamily="18" charset="0"/>
                                          </a:rPr>
                                          <m:t>𝑖</m:t>
                                        </m:r>
                                      </m:sub>
                                    </m:sSub>
                                  </m:e>
                                </m:d>
                              </m:e>
                              <m:sup>
                                <m:r>
                                  <a:rPr lang="en-US" sz="4900">
                                    <a:ea typeface="Times New Roman" panose="02020603050405020304" pitchFamily="18" charset="0"/>
                                  </a:rPr>
                                  <m:t>2</m:t>
                                </m:r>
                              </m:sup>
                            </m:sSup>
                          </m:den>
                        </m:f>
                      </m:e>
                    </m:rad>
                  </m:oMath>
                </a14:m>
                <a:r>
                  <a:rPr lang="en-US" sz="4900" dirty="0">
                    <a:ea typeface="Times New Roman" panose="02020603050405020304" pitchFamily="18" charset="0"/>
                  </a:rPr>
                  <a:t>		 				    (B.19)</a:t>
                </a:r>
              </a:p>
              <a:p>
                <a:pPr marL="45720" indent="0">
                  <a:buNone/>
                </a:pPr>
                <a:r>
                  <a:rPr lang="en-US" dirty="0"/>
                  <a:t>					 </a:t>
                </a:r>
              </a:p>
              <a:p>
                <a:endParaRPr lang="en-US" dirty="0"/>
              </a:p>
              <a:p>
                <a:endParaRPr lang="en-US" dirty="0"/>
              </a:p>
            </p:txBody>
          </p:sp>
        </mc:Choice>
        <mc:Fallback>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02255" y="963766"/>
                <a:ext cx="7772400" cy="5894234"/>
              </a:xfrm>
              <a:blipFill>
                <a:blip r:embed="rId2"/>
                <a:stretch>
                  <a:fillRect r="-3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30</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358297"/>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i="1" dirty="0"/>
          </a:p>
          <a:p>
            <a:r>
              <a:rPr lang="en-US" sz="2000" i="1" dirty="0"/>
              <a:t>Block-scale analysis:</a:t>
            </a:r>
            <a:endParaRPr lang="en-US" sz="2000" dirty="0"/>
          </a:p>
        </p:txBody>
      </p:sp>
    </p:spTree>
    <p:extLst>
      <p:ext uri="{BB962C8B-B14F-4D97-AF65-F5344CB8AC3E}">
        <p14:creationId xmlns:p14="http://schemas.microsoft.com/office/powerpoint/2010/main" val="2252252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246EB-1D50-4D06-9571-2381043CCA99}"/>
              </a:ext>
            </a:extLst>
          </p:cNvPr>
          <p:cNvSpPr>
            <a:spLocks noGrp="1"/>
          </p:cNvSpPr>
          <p:nvPr>
            <p:ph type="sldNum" sz="quarter" idx="12"/>
          </p:nvPr>
        </p:nvSpPr>
        <p:spPr/>
        <p:txBody>
          <a:bodyPr/>
          <a:lstStyle/>
          <a:p>
            <a:fld id="{28D1B9BE-D941-4EEF-A5AD-4384CF3F4BCC}" type="slidenum">
              <a:rPr lang="en-US" smtClean="0"/>
              <a:pPr/>
              <a:t>31</a:t>
            </a:fld>
            <a:endParaRPr lang="en-US" dirty="0"/>
          </a:p>
        </p:txBody>
      </p:sp>
      <p:sp>
        <p:nvSpPr>
          <p:cNvPr id="4" name="Title 1">
            <a:extLst>
              <a:ext uri="{FF2B5EF4-FFF2-40B4-BE49-F238E27FC236}">
                <a16:creationId xmlns:a16="http://schemas.microsoft.com/office/drawing/2014/main" id="{05585CF0-57AF-476F-99B9-6D0FC59A4857}"/>
              </a:ext>
            </a:extLst>
          </p:cNvPr>
          <p:cNvSpPr>
            <a:spLocks noGrp="1"/>
          </p:cNvSpPr>
          <p:nvPr>
            <p:ph type="title"/>
          </p:nvPr>
        </p:nvSpPr>
        <p:spPr>
          <a:xfrm>
            <a:off x="685801" y="337787"/>
            <a:ext cx="7315200" cy="512762"/>
          </a:xfrm>
        </p:spPr>
        <p:txBody>
          <a:bodyPr>
            <a:noAutofit/>
          </a:bodyPr>
          <a:lstStyle/>
          <a:p>
            <a:r>
              <a:rPr lang="en-US" sz="2000" dirty="0"/>
              <a:t>Comparison of observer CPUE indices between no interaction and Year:Area interaction GLM fits. left: </a:t>
            </a:r>
            <a:r>
              <a:rPr lang="en-US" sz="2000" dirty="0">
                <a:solidFill>
                  <a:srgbClr val="FF0000"/>
                </a:solidFill>
              </a:rPr>
              <a:t>EAG</a:t>
            </a:r>
            <a:r>
              <a:rPr lang="en-US" sz="2000" dirty="0"/>
              <a:t>, right: </a:t>
            </a:r>
            <a:r>
              <a:rPr lang="en-US" sz="2000" dirty="0">
                <a:solidFill>
                  <a:srgbClr val="FF0000"/>
                </a:solidFill>
              </a:rPr>
              <a:t>WAG</a:t>
            </a:r>
          </a:p>
        </p:txBody>
      </p:sp>
      <p:sp>
        <p:nvSpPr>
          <p:cNvPr id="6" name="TextBox 5">
            <a:extLst>
              <a:ext uri="{FF2B5EF4-FFF2-40B4-BE49-F238E27FC236}">
                <a16:creationId xmlns:a16="http://schemas.microsoft.com/office/drawing/2014/main" id="{F01CA4C5-0970-4559-B7BD-34BBD6742111}"/>
              </a:ext>
            </a:extLst>
          </p:cNvPr>
          <p:cNvSpPr txBox="1"/>
          <p:nvPr/>
        </p:nvSpPr>
        <p:spPr>
          <a:xfrm>
            <a:off x="159745" y="5029200"/>
            <a:ext cx="4114800" cy="830997"/>
          </a:xfrm>
          <a:prstGeom prst="rect">
            <a:avLst/>
          </a:prstGeom>
          <a:noFill/>
        </p:spPr>
        <p:txBody>
          <a:bodyPr wrap="square" rtlCol="0">
            <a:spAutoFit/>
          </a:bodyPr>
          <a:lstStyle/>
          <a:p>
            <a:r>
              <a:rPr lang="en-US" sz="1200" dirty="0"/>
              <a:t>Comparison of standardized CPUE indices with +/- 2 SE between no interaction (red line, 21.1a) and Year:Area interaction (green line, 21.1c) models for </a:t>
            </a:r>
            <a:r>
              <a:rPr lang="en-US" sz="1200" dirty="0">
                <a:solidFill>
                  <a:srgbClr val="FF0000"/>
                </a:solidFill>
              </a:rPr>
              <a:t>EAG</a:t>
            </a:r>
            <a:r>
              <a:rPr lang="en-US" sz="1200" dirty="0"/>
              <a:t>. Model estimated additional constant variance was included.</a:t>
            </a:r>
          </a:p>
        </p:txBody>
      </p:sp>
      <p:sp>
        <p:nvSpPr>
          <p:cNvPr id="8" name="TextBox 7">
            <a:extLst>
              <a:ext uri="{FF2B5EF4-FFF2-40B4-BE49-F238E27FC236}">
                <a16:creationId xmlns:a16="http://schemas.microsoft.com/office/drawing/2014/main" id="{7F5D60A3-AD98-4E30-94BB-FFB3ACE16ECC}"/>
              </a:ext>
            </a:extLst>
          </p:cNvPr>
          <p:cNvSpPr txBox="1"/>
          <p:nvPr/>
        </p:nvSpPr>
        <p:spPr>
          <a:xfrm>
            <a:off x="4800599" y="4980591"/>
            <a:ext cx="4190999" cy="830997"/>
          </a:xfrm>
          <a:prstGeom prst="rect">
            <a:avLst/>
          </a:prstGeom>
          <a:noFill/>
        </p:spPr>
        <p:txBody>
          <a:bodyPr wrap="square" rtlCol="0">
            <a:spAutoFit/>
          </a:bodyPr>
          <a:lstStyle/>
          <a:p>
            <a:r>
              <a:rPr lang="en-US" sz="1200" dirty="0"/>
              <a:t>Comparison of standardized CPUE indices with +/- 2 SE between no interaction (red line, 21.1a) and Year:Area interaction (green line, 21.1c) models for </a:t>
            </a:r>
            <a:r>
              <a:rPr lang="en-US" sz="1200" dirty="0">
                <a:solidFill>
                  <a:srgbClr val="FF0000"/>
                </a:solidFill>
              </a:rPr>
              <a:t>WAG</a:t>
            </a:r>
            <a:r>
              <a:rPr lang="en-US" sz="1200" dirty="0"/>
              <a:t>. Model estimated additional constant variance was included.</a:t>
            </a:r>
          </a:p>
        </p:txBody>
      </p:sp>
      <p:pic>
        <p:nvPicPr>
          <p:cNvPr id="10" name="Picture 9" descr="Chart, histogram&#10;&#10;Description automatically generated">
            <a:extLst>
              <a:ext uri="{FF2B5EF4-FFF2-40B4-BE49-F238E27FC236}">
                <a16:creationId xmlns:a16="http://schemas.microsoft.com/office/drawing/2014/main" id="{98682AD5-ED47-4268-9144-5F17B75B95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1219200"/>
            <a:ext cx="4495800" cy="3372770"/>
          </a:xfrm>
          <a:prstGeom prst="rect">
            <a:avLst/>
          </a:prstGeom>
        </p:spPr>
      </p:pic>
      <p:pic>
        <p:nvPicPr>
          <p:cNvPr id="13" name="Picture 12">
            <a:extLst>
              <a:ext uri="{FF2B5EF4-FFF2-40B4-BE49-F238E27FC236}">
                <a16:creationId xmlns:a16="http://schemas.microsoft.com/office/drawing/2014/main" id="{07A712DC-530D-460C-BDCE-7F98506C8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19200"/>
            <a:ext cx="4419599" cy="3372770"/>
          </a:xfrm>
          <a:prstGeom prst="rect">
            <a:avLst/>
          </a:prstGeom>
        </p:spPr>
      </p:pic>
    </p:spTree>
    <p:extLst>
      <p:ext uri="{BB962C8B-B14F-4D97-AF65-F5344CB8AC3E}">
        <p14:creationId xmlns:p14="http://schemas.microsoft.com/office/powerpoint/2010/main" val="103218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78B-F367-49F8-A9D6-D0E56ACBE7CD}"/>
              </a:ext>
            </a:extLst>
          </p:cNvPr>
          <p:cNvSpPr>
            <a:spLocks noGrp="1"/>
          </p:cNvSpPr>
          <p:nvPr>
            <p:ph type="title"/>
          </p:nvPr>
        </p:nvSpPr>
        <p:spPr>
          <a:xfrm>
            <a:off x="102218" y="548797"/>
            <a:ext cx="8153400" cy="594204"/>
          </a:xfrm>
        </p:spPr>
        <p:txBody>
          <a:bodyPr>
            <a:normAutofit fontScale="90000"/>
          </a:bodyPr>
          <a:lstStyle/>
          <a:p>
            <a:r>
              <a:rPr lang="en-US" dirty="0"/>
              <a:t>c. </a:t>
            </a:r>
            <a:r>
              <a:rPr lang="en-US" sz="3100" dirty="0"/>
              <a:t>Commercial fishery  CPUE index by NB GLM:</a:t>
            </a:r>
            <a:br>
              <a:rPr lang="en-US" dirty="0"/>
            </a:br>
            <a:endParaRPr lang="en-US" dirty="0"/>
          </a:p>
        </p:txBody>
      </p:sp>
      <p:sp>
        <p:nvSpPr>
          <p:cNvPr id="3" name="Slide Number Placeholder 2">
            <a:extLst>
              <a:ext uri="{FF2B5EF4-FFF2-40B4-BE49-F238E27FC236}">
                <a16:creationId xmlns:a16="http://schemas.microsoft.com/office/drawing/2014/main" id="{B8750D8D-0F16-408A-8FD6-A68EDF0952CB}"/>
              </a:ext>
            </a:extLst>
          </p:cNvPr>
          <p:cNvSpPr>
            <a:spLocks noGrp="1"/>
          </p:cNvSpPr>
          <p:nvPr>
            <p:ph type="sldNum" sz="quarter" idx="12"/>
          </p:nvPr>
        </p:nvSpPr>
        <p:spPr/>
        <p:txBody>
          <a:bodyPr/>
          <a:lstStyle/>
          <a:p>
            <a:fld id="{28D1B9BE-D941-4EEF-A5AD-4384CF3F4BCC}" type="slidenum">
              <a:rPr lang="en-US" smtClean="0"/>
              <a:pPr/>
              <a:t>32</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6025B4C-52E4-47E8-BE57-36E95175F052}"/>
                  </a:ext>
                </a:extLst>
              </p:cNvPr>
              <p:cNvSpPr txBox="1"/>
              <p:nvPr/>
            </p:nvSpPr>
            <p:spPr>
              <a:xfrm>
                <a:off x="342900" y="1524000"/>
                <a:ext cx="8458200" cy="1123513"/>
              </a:xfrm>
              <a:prstGeom prst="rect">
                <a:avLst/>
              </a:prstGeom>
              <a:noFill/>
            </p:spPr>
            <p:txBody>
              <a:bodyPr wrap="square">
                <a:spAutoFit/>
              </a:bodyPr>
              <a:lstStyle/>
              <a:p>
                <a:pPr marL="228600" marR="0" algn="just">
                  <a:spcBef>
                    <a:spcPts val="0"/>
                  </a:spcBef>
                  <a:spcAft>
                    <a:spcPts val="0"/>
                  </a:spcAft>
                </a:pPr>
                <a:r>
                  <a:rPr lang="en-US" dirty="0">
                    <a:solidFill>
                      <a:srgbClr val="FF0000"/>
                    </a:solidFill>
                    <a:effectLst/>
                    <a:ea typeface="Times New Roman" panose="02020603050405020304" pitchFamily="18" charset="0"/>
                  </a:rPr>
                  <a:t>EAG</a:t>
                </a:r>
                <a:r>
                  <a:rPr lang="en-US" dirty="0">
                    <a:effectLst/>
                    <a:ea typeface="Times New Roman" panose="02020603050405020304" pitchFamily="18" charset="0"/>
                  </a:rPr>
                  <a:t>:</a:t>
                </a:r>
              </a:p>
              <a:p>
                <a:pPr marL="228600" marR="0" algn="just">
                  <a:spcBef>
                    <a:spcPts val="0"/>
                  </a:spcBef>
                  <a:spcAft>
                    <a:spcPts val="0"/>
                  </a:spcAft>
                </a:pPr>
                <a14:m>
                  <m:oMath xmlns:m="http://schemas.openxmlformats.org/officeDocument/2006/math">
                    <m:func>
                      <m:funcPr>
                        <m:ctrlPr>
                          <a:rPr lang="en-US" i="1" smtClean="0">
                            <a:effectLst/>
                            <a:ea typeface="Times New Roman" panose="02020603050405020304" pitchFamily="18" charset="0"/>
                          </a:rPr>
                        </m:ctrlPr>
                      </m:funcPr>
                      <m:fName>
                        <m:r>
                          <m:rPr>
                            <m:sty m:val="p"/>
                          </m:rPr>
                          <a:rPr lang="en-US">
                            <a:effectLst/>
                            <a:ea typeface="Times New Roman" panose="02020603050405020304" pitchFamily="18" charset="0"/>
                          </a:rPr>
                          <m:t>ln</m:t>
                        </m:r>
                      </m:fName>
                      <m:e>
                        <m:d>
                          <m:dPr>
                            <m:ctrlPr>
                              <a:rPr lang="en-US" i="1">
                                <a:effectLst/>
                                <a:ea typeface="Times New Roman" panose="02020603050405020304" pitchFamily="18" charset="0"/>
                              </a:rPr>
                            </m:ctrlPr>
                          </m:dPr>
                          <m:e>
                            <m:r>
                              <m:rPr>
                                <m:sty m:val="p"/>
                              </m:rPr>
                              <a:rPr lang="en-US">
                                <a:effectLst/>
                                <a:ea typeface="Times New Roman" panose="02020603050405020304" pitchFamily="18" charset="0"/>
                              </a:rPr>
                              <m:t>CPUE</m:t>
                            </m:r>
                          </m:e>
                        </m:d>
                      </m:e>
                    </m:func>
                    <m:r>
                      <a:rPr lang="en-US">
                        <a:effectLst/>
                        <a:ea typeface="Times New Roman" panose="02020603050405020304" pitchFamily="18" charset="0"/>
                      </a:rPr>
                      <m:t>= </m:t>
                    </m:r>
                    <m:r>
                      <m:rPr>
                        <m:sty m:val="p"/>
                      </m:rPr>
                      <a:rPr lang="en-US">
                        <a:effectLst/>
                        <a:ea typeface="Times New Roman" panose="02020603050405020304" pitchFamily="18" charset="0"/>
                      </a:rPr>
                      <m:t>Year</m:t>
                    </m:r>
                    <m:r>
                      <a:rPr lang="en-US">
                        <a:effectLst/>
                        <a:ea typeface="Times New Roman" panose="02020603050405020304" pitchFamily="18" charset="0"/>
                      </a:rPr>
                      <m:t>+</m:t>
                    </m:r>
                    <m:r>
                      <m:rPr>
                        <m:sty m:val="p"/>
                      </m:rPr>
                      <a:rPr lang="en-US">
                        <a:effectLst/>
                        <a:ea typeface="Times New Roman" panose="02020603050405020304" pitchFamily="18" charset="0"/>
                      </a:rPr>
                      <m:t>Vessel</m:t>
                    </m:r>
                    <m:r>
                      <a:rPr lang="en-US">
                        <a:effectLst/>
                        <a:ea typeface="Times New Roman" panose="02020603050405020304" pitchFamily="18" charset="0"/>
                      </a:rPr>
                      <m:t>+</m:t>
                    </m:r>
                    <m:r>
                      <m:rPr>
                        <m:sty m:val="p"/>
                      </m:rPr>
                      <a:rPr lang="en-US">
                        <a:effectLst/>
                        <a:ea typeface="Times New Roman" panose="02020603050405020304" pitchFamily="18" charset="0"/>
                      </a:rPr>
                      <m:t>Month</m:t>
                    </m:r>
                  </m:oMath>
                </a14:m>
                <a:r>
                  <a:rPr lang="en-US" dirty="0">
                    <a:effectLst/>
                    <a:ea typeface="Times New Roman" panose="02020603050405020304" pitchFamily="18" charset="0"/>
                  </a:rPr>
                  <a:t>	 			(B.20) </a:t>
                </a:r>
              </a:p>
              <a:p>
                <a:pPr marL="228600" marR="0" algn="just">
                  <a:lnSpc>
                    <a:spcPct val="200000"/>
                  </a:lnSpc>
                  <a:spcBef>
                    <a:spcPts val="0"/>
                  </a:spcBef>
                  <a:spcAft>
                    <a:spcPts val="0"/>
                  </a:spcAft>
                </a:pPr>
                <a:r>
                  <a:rPr lang="en-US" dirty="0">
                    <a:effectLst/>
                    <a:ea typeface="Times New Roman" panose="02020603050405020304" pitchFamily="18" charset="0"/>
                  </a:rPr>
                  <a:t>for the 1985/86–1998/99 period [</a:t>
                </a:r>
                <a:r>
                  <a:rPr lang="en-US" dirty="0">
                    <a:effectLst/>
                    <a:ea typeface="Times New Roman" panose="02020603050405020304" pitchFamily="18" charset="0"/>
                    <a:sym typeface="Symbol" panose="05050102010706020507" pitchFamily="18" charset="2"/>
                  </a:rPr>
                  <a:t></a:t>
                </a:r>
                <a:r>
                  <a:rPr lang="en-US" dirty="0">
                    <a:effectLst/>
                    <a:ea typeface="Times New Roman" panose="02020603050405020304" pitchFamily="18" charset="0"/>
                  </a:rPr>
                  <a:t>=10.40, </a:t>
                </a:r>
                <a14:m>
                  <m:oMath xmlns:m="http://schemas.openxmlformats.org/officeDocument/2006/math">
                    <m:sSup>
                      <m:sSupPr>
                        <m:ctrlPr>
                          <a:rPr lang="en-US" i="1">
                            <a:effectLst/>
                            <a:ea typeface="Times New Roman" panose="02020603050405020304" pitchFamily="18" charset="0"/>
                          </a:rPr>
                        </m:ctrlPr>
                      </m:sSupPr>
                      <m:e>
                        <m:r>
                          <m:rPr>
                            <m:sty m:val="p"/>
                          </m:rPr>
                          <a:rPr lang="en-US">
                            <a:effectLst/>
                            <a:ea typeface="Times New Roman" panose="02020603050405020304" pitchFamily="18" charset="0"/>
                          </a:rPr>
                          <m:t>R</m:t>
                        </m:r>
                      </m:e>
                      <m:sup>
                        <m:r>
                          <a:rPr lang="en-US">
                            <a:effectLst/>
                            <a:ea typeface="Times New Roman" panose="02020603050405020304" pitchFamily="18" charset="0"/>
                          </a:rPr>
                          <m:t>2</m:t>
                        </m:r>
                      </m:sup>
                    </m:sSup>
                    <m:r>
                      <a:rPr lang="en-US">
                        <a:effectLst/>
                        <a:ea typeface="Times New Roman" panose="02020603050405020304" pitchFamily="18" charset="0"/>
                      </a:rPr>
                      <m:t>=0.3327</m:t>
                    </m:r>
                  </m:oMath>
                </a14:m>
                <a:r>
                  <a:rPr lang="en-US" dirty="0">
                    <a:effectLst/>
                    <a:ea typeface="Times New Roman" panose="02020603050405020304" pitchFamily="18" charset="0"/>
                  </a:rPr>
                  <a:t>]</a:t>
                </a:r>
              </a:p>
            </p:txBody>
          </p:sp>
        </mc:Choice>
        <mc:Fallback>
          <p:sp>
            <p:nvSpPr>
              <p:cNvPr id="5" name="TextBox 4">
                <a:extLst>
                  <a:ext uri="{FF2B5EF4-FFF2-40B4-BE49-F238E27FC236}">
                    <a16:creationId xmlns:a16="http://schemas.microsoft.com/office/drawing/2014/main" id="{A6025B4C-52E4-47E8-BE57-36E95175F052}"/>
                  </a:ext>
                </a:extLst>
              </p:cNvPr>
              <p:cNvSpPr txBox="1">
                <a:spLocks noRot="1" noChangeAspect="1" noMove="1" noResize="1" noEditPoints="1" noAdjustHandles="1" noChangeArrowheads="1" noChangeShapeType="1" noTextEdit="1"/>
              </p:cNvSpPr>
              <p:nvPr/>
            </p:nvSpPr>
            <p:spPr>
              <a:xfrm>
                <a:off x="342900" y="1524000"/>
                <a:ext cx="8458200" cy="1123513"/>
              </a:xfrm>
              <a:prstGeom prst="rect">
                <a:avLst/>
              </a:prstGeom>
              <a:blipFill>
                <a:blip r:embed="rId2"/>
                <a:stretch>
                  <a:fillRect t="-2717" b="-8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5C84034-45D2-482F-BCB0-A9A337A1B085}"/>
                  </a:ext>
                </a:extLst>
              </p:cNvPr>
              <p:cNvSpPr txBox="1"/>
              <p:nvPr/>
            </p:nvSpPr>
            <p:spPr>
              <a:xfrm>
                <a:off x="342900" y="2895600"/>
                <a:ext cx="8267700" cy="1238224"/>
              </a:xfrm>
              <a:prstGeom prst="rect">
                <a:avLst/>
              </a:prstGeom>
              <a:noFill/>
            </p:spPr>
            <p:txBody>
              <a:bodyPr wrap="square">
                <a:spAutoFit/>
              </a:bodyPr>
              <a:lstStyle/>
              <a:p>
                <a:pPr marL="228600" marR="0" algn="just">
                  <a:spcBef>
                    <a:spcPts val="0"/>
                  </a:spcBef>
                  <a:spcAft>
                    <a:spcPts val="0"/>
                  </a:spcAft>
                </a:pPr>
                <a:r>
                  <a:rPr lang="en-US" sz="2000" dirty="0">
                    <a:solidFill>
                      <a:srgbClr val="FF0000"/>
                    </a:solidFill>
                    <a:effectLst/>
                    <a:ea typeface="Times New Roman" panose="02020603050405020304" pitchFamily="18" charset="0"/>
                  </a:rPr>
                  <a:t>WAG</a:t>
                </a:r>
                <a:r>
                  <a:rPr lang="en-US" sz="2000" i="1" dirty="0">
                    <a:effectLst/>
                    <a:ea typeface="Times New Roman" panose="02020603050405020304" pitchFamily="18" charset="0"/>
                  </a:rPr>
                  <a:t>: </a:t>
                </a:r>
              </a:p>
              <a:p>
                <a:pPr marL="228600" marR="0" algn="just">
                  <a:spcBef>
                    <a:spcPts val="0"/>
                  </a:spcBef>
                  <a:spcAft>
                    <a:spcPts val="0"/>
                  </a:spcAft>
                </a:pPr>
                <a14:m>
                  <m:oMath xmlns:m="http://schemas.openxmlformats.org/officeDocument/2006/math">
                    <m:func>
                      <m:funcPr>
                        <m:ctrlPr>
                          <a:rPr lang="en-US" sz="2000" i="1" smtClean="0">
                            <a:effectLst/>
                            <a:ea typeface="Times New Roman" panose="02020603050405020304" pitchFamily="18" charset="0"/>
                          </a:rPr>
                        </m:ctrlPr>
                      </m:funcPr>
                      <m:fName>
                        <m:r>
                          <m:rPr>
                            <m:sty m:val="p"/>
                          </m:rPr>
                          <a:rPr lang="en-US" sz="2000">
                            <a:effectLst/>
                            <a:ea typeface="Times New Roman" panose="02020603050405020304" pitchFamily="18" charset="0"/>
                          </a:rPr>
                          <m:t>ln</m:t>
                        </m:r>
                      </m:fName>
                      <m:e>
                        <m:d>
                          <m:dPr>
                            <m:ctrlPr>
                              <a:rPr lang="en-US" sz="2000" i="1">
                                <a:effectLst/>
                                <a:ea typeface="Times New Roman" panose="02020603050405020304" pitchFamily="18" charset="0"/>
                              </a:rPr>
                            </m:ctrlPr>
                          </m:dPr>
                          <m:e>
                            <m:r>
                              <m:rPr>
                                <m:sty m:val="p"/>
                              </m:rPr>
                              <a:rPr lang="en-US" sz="2000">
                                <a:effectLst/>
                                <a:ea typeface="Times New Roman" panose="02020603050405020304" pitchFamily="18" charset="0"/>
                              </a:rPr>
                              <m:t>CPUE</m:t>
                            </m:r>
                          </m:e>
                        </m:d>
                      </m:e>
                    </m:func>
                    <m:r>
                      <a:rPr lang="en-US" sz="2000">
                        <a:effectLst/>
                        <a:ea typeface="Times New Roman" panose="02020603050405020304" pitchFamily="18" charset="0"/>
                      </a:rPr>
                      <m:t>= </m:t>
                    </m:r>
                    <m:r>
                      <m:rPr>
                        <m:sty m:val="p"/>
                      </m:rPr>
                      <a:rPr lang="en-US" sz="2000">
                        <a:effectLst/>
                        <a:ea typeface="Times New Roman" panose="02020603050405020304" pitchFamily="18" charset="0"/>
                      </a:rPr>
                      <m:t>Year</m:t>
                    </m:r>
                    <m:r>
                      <a:rPr lang="en-US" sz="2000">
                        <a:effectLst/>
                        <a:ea typeface="Times New Roman" panose="02020603050405020304" pitchFamily="18" charset="0"/>
                      </a:rPr>
                      <m:t>+</m:t>
                    </m:r>
                    <m:r>
                      <m:rPr>
                        <m:sty m:val="p"/>
                      </m:rPr>
                      <a:rPr lang="en-US" sz="2000">
                        <a:effectLst/>
                        <a:ea typeface="Times New Roman" panose="02020603050405020304" pitchFamily="18" charset="0"/>
                      </a:rPr>
                      <m:t>Vessel</m:t>
                    </m:r>
                    <m:r>
                      <a:rPr lang="en-US" sz="2000">
                        <a:effectLst/>
                        <a:ea typeface="Times New Roman" panose="02020603050405020304" pitchFamily="18" charset="0"/>
                      </a:rPr>
                      <m:t>+</m:t>
                    </m:r>
                    <m:r>
                      <m:rPr>
                        <m:sty m:val="p"/>
                      </m:rPr>
                      <a:rPr lang="en-US" sz="2000">
                        <a:effectLst/>
                        <a:ea typeface="Times New Roman" panose="02020603050405020304" pitchFamily="18" charset="0"/>
                      </a:rPr>
                      <m:t>Area</m:t>
                    </m:r>
                  </m:oMath>
                </a14:m>
                <a:r>
                  <a:rPr lang="en-US" sz="2000" dirty="0">
                    <a:effectLst/>
                    <a:ea typeface="Times New Roman" panose="02020603050405020304" pitchFamily="18" charset="0"/>
                  </a:rPr>
                  <a:t>	    		</a:t>
                </a:r>
                <a:r>
                  <a:rPr lang="en-US" sz="2000" dirty="0">
                    <a:ea typeface="Times New Roman" panose="02020603050405020304" pitchFamily="18" charset="0"/>
                  </a:rPr>
                  <a:t>             </a:t>
                </a:r>
                <a:r>
                  <a:rPr lang="en-US" sz="2000" dirty="0">
                    <a:effectLst/>
                    <a:ea typeface="Times New Roman" panose="02020603050405020304" pitchFamily="18" charset="0"/>
                  </a:rPr>
                  <a:t>(B.21) </a:t>
                </a:r>
              </a:p>
              <a:p>
                <a:pPr marL="228600" marR="0" algn="just">
                  <a:lnSpc>
                    <a:spcPct val="200000"/>
                  </a:lnSpc>
                  <a:spcBef>
                    <a:spcPts val="0"/>
                  </a:spcBef>
                  <a:spcAft>
                    <a:spcPts val="0"/>
                  </a:spcAft>
                </a:pPr>
                <a:r>
                  <a:rPr lang="en-US" sz="2000" dirty="0">
                    <a:effectLst/>
                    <a:ea typeface="Times New Roman" panose="02020603050405020304" pitchFamily="18" charset="0"/>
                  </a:rPr>
                  <a:t>for the 1985/86–1998/99 period [</a:t>
                </a:r>
                <a:r>
                  <a:rPr lang="en-US" sz="2000" dirty="0">
                    <a:effectLst/>
                    <a:ea typeface="Times New Roman" panose="02020603050405020304" pitchFamily="18" charset="0"/>
                    <a:sym typeface="Symbol" panose="05050102010706020507" pitchFamily="18" charset="2"/>
                  </a:rPr>
                  <a:t></a:t>
                </a:r>
                <a:r>
                  <a:rPr lang="en-US" sz="2000" dirty="0">
                    <a:effectLst/>
                    <a:ea typeface="Times New Roman" panose="02020603050405020304" pitchFamily="18" charset="0"/>
                  </a:rPr>
                  <a:t>=6.67, </a:t>
                </a:r>
                <a14:m>
                  <m:oMath xmlns:m="http://schemas.openxmlformats.org/officeDocument/2006/math">
                    <m:sSup>
                      <m:sSupPr>
                        <m:ctrlPr>
                          <a:rPr lang="en-US" sz="2000" i="1">
                            <a:effectLst/>
                            <a:ea typeface="Times New Roman" panose="02020603050405020304" pitchFamily="18" charset="0"/>
                          </a:rPr>
                        </m:ctrlPr>
                      </m:sSupPr>
                      <m:e>
                        <m:r>
                          <m:rPr>
                            <m:sty m:val="p"/>
                          </m:rPr>
                          <a:rPr lang="en-US" sz="2000">
                            <a:effectLst/>
                            <a:ea typeface="Times New Roman" panose="02020603050405020304" pitchFamily="18" charset="0"/>
                          </a:rPr>
                          <m:t>R</m:t>
                        </m:r>
                      </m:e>
                      <m:sup>
                        <m:r>
                          <a:rPr lang="en-US" sz="2000">
                            <a:effectLst/>
                            <a:ea typeface="Times New Roman" panose="02020603050405020304" pitchFamily="18" charset="0"/>
                          </a:rPr>
                          <m:t>2</m:t>
                        </m:r>
                      </m:sup>
                    </m:sSup>
                    <m:r>
                      <a:rPr lang="en-US" sz="2000">
                        <a:effectLst/>
                        <a:ea typeface="Times New Roman" panose="02020603050405020304" pitchFamily="18" charset="0"/>
                      </a:rPr>
                      <m:t>=0.3569</m:t>
                    </m:r>
                  </m:oMath>
                </a14:m>
                <a:r>
                  <a:rPr lang="en-US" sz="2000" dirty="0">
                    <a:effectLst/>
                    <a:ea typeface="Times New Roman" panose="02020603050405020304" pitchFamily="18" charset="0"/>
                  </a:rPr>
                  <a:t>]</a:t>
                </a:r>
              </a:p>
            </p:txBody>
          </p:sp>
        </mc:Choice>
        <mc:Fallback>
          <p:sp>
            <p:nvSpPr>
              <p:cNvPr id="7" name="TextBox 6">
                <a:extLst>
                  <a:ext uri="{FF2B5EF4-FFF2-40B4-BE49-F238E27FC236}">
                    <a16:creationId xmlns:a16="http://schemas.microsoft.com/office/drawing/2014/main" id="{65C84034-45D2-482F-BCB0-A9A337A1B085}"/>
                  </a:ext>
                </a:extLst>
              </p:cNvPr>
              <p:cNvSpPr txBox="1">
                <a:spLocks noRot="1" noChangeAspect="1" noMove="1" noResize="1" noEditPoints="1" noAdjustHandles="1" noChangeArrowheads="1" noChangeShapeType="1" noTextEdit="1"/>
              </p:cNvSpPr>
              <p:nvPr/>
            </p:nvSpPr>
            <p:spPr>
              <a:xfrm>
                <a:off x="342900" y="2895600"/>
                <a:ext cx="8267700" cy="1238224"/>
              </a:xfrm>
              <a:prstGeom prst="rect">
                <a:avLst/>
              </a:prstGeom>
              <a:blipFill>
                <a:blip r:embed="rId3"/>
                <a:stretch>
                  <a:fillRect t="-1970" b="-8374"/>
                </a:stretch>
              </a:blipFill>
            </p:spPr>
            <p:txBody>
              <a:bodyPr/>
              <a:lstStyle/>
              <a:p>
                <a:r>
                  <a:rPr lang="en-US">
                    <a:noFill/>
                  </a:rPr>
                  <a:t> </a:t>
                </a:r>
              </a:p>
            </p:txBody>
          </p:sp>
        </mc:Fallback>
      </mc:AlternateContent>
    </p:spTree>
    <p:extLst>
      <p:ext uri="{BB962C8B-B14F-4D97-AF65-F5344CB8AC3E}">
        <p14:creationId xmlns:p14="http://schemas.microsoft.com/office/powerpoint/2010/main" val="131164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42274" y="318673"/>
            <a:ext cx="7315200" cy="381000"/>
          </a:xfrm>
        </p:spPr>
        <p:txBody>
          <a:bodyPr>
            <a:noAutofit/>
          </a:bodyPr>
          <a:lstStyle/>
          <a:p>
            <a:r>
              <a:rPr lang="en-US" sz="2400" dirty="0"/>
              <a:t>Appendix C.  Cooperative survey CPUE standardization</a:t>
            </a:r>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33</a:t>
            </a:fld>
            <a:endParaRPr lang="en-US" dirty="0"/>
          </a:p>
        </p:txBody>
      </p:sp>
      <p:sp>
        <p:nvSpPr>
          <p:cNvPr id="9" name="Text Placeholder 8">
            <a:extLst>
              <a:ext uri="{FF2B5EF4-FFF2-40B4-BE49-F238E27FC236}">
                <a16:creationId xmlns:a16="http://schemas.microsoft.com/office/drawing/2014/main" id="{4067DB63-5C61-4790-8BB1-700262AAF73B}"/>
              </a:ext>
            </a:extLst>
          </p:cNvPr>
          <p:cNvSpPr>
            <a:spLocks noGrp="1"/>
          </p:cNvSpPr>
          <p:nvPr>
            <p:ph type="body" idx="1"/>
          </p:nvPr>
        </p:nvSpPr>
        <p:spPr>
          <a:xfrm>
            <a:off x="266700" y="3124200"/>
            <a:ext cx="8610600" cy="3124200"/>
          </a:xfrm>
        </p:spPr>
        <p:txBody>
          <a:bodyPr>
            <a:normAutofit fontScale="25000" lnSpcReduction="20000"/>
          </a:bodyPr>
          <a:lstStyle/>
          <a:p>
            <a:pPr marL="342900" indent="-342900">
              <a:buFont typeface="Wingdings" panose="05000000000000000000" pitchFamily="2" charset="2"/>
              <a:buChar char="Ø"/>
            </a:pPr>
            <a:r>
              <a:rPr lang="en-US" sz="5600" dirty="0"/>
              <a:t>27,122 cleaned up records from 2015–2019 surveys.</a:t>
            </a:r>
          </a:p>
          <a:p>
            <a:pPr marL="342900" indent="-342900">
              <a:buFont typeface="Wingdings" panose="05000000000000000000" pitchFamily="2" charset="2"/>
              <a:buChar char="Ø"/>
            </a:pPr>
            <a:endParaRPr lang="en-US" sz="5600" dirty="0"/>
          </a:p>
          <a:p>
            <a:pPr marL="342900" indent="-342900">
              <a:buFont typeface="Wingdings" panose="05000000000000000000" pitchFamily="2" charset="2"/>
              <a:buChar char="Ø"/>
            </a:pPr>
            <a:r>
              <a:rPr lang="en-US" sz="5600" dirty="0"/>
              <a:t> Created new columns: VesString and VesStringPot</a:t>
            </a:r>
          </a:p>
          <a:p>
            <a:endParaRPr lang="en-US" sz="5600" dirty="0"/>
          </a:p>
          <a:p>
            <a:r>
              <a:rPr lang="en-US" sz="5600" dirty="0"/>
              <a:t>CPUE standardization models:</a:t>
            </a:r>
          </a:p>
          <a:p>
            <a:r>
              <a:rPr lang="en-US" sz="5600" dirty="0"/>
              <a:t>1. Fixed effects model:</a:t>
            </a:r>
          </a:p>
          <a:p>
            <a:pPr marL="0" marR="0">
              <a:lnSpc>
                <a:spcPct val="200000"/>
              </a:lnSpc>
              <a:spcBef>
                <a:spcPts val="0"/>
              </a:spcBef>
              <a:spcAft>
                <a:spcPts val="0"/>
              </a:spcAft>
            </a:pPr>
            <a:r>
              <a:rPr lang="en-US" sz="5600" dirty="0"/>
              <a:t> </a:t>
            </a:r>
            <a:r>
              <a:rPr lang="en-US" sz="5600" dirty="0">
                <a:effectLst/>
                <a:ea typeface="Times New Roman" panose="02020603050405020304" pitchFamily="18" charset="0"/>
              </a:rPr>
              <a:t>Sum Catch= Y + VesselStringPot + ns(Depth, df=10) + Block + ns(Soak, df=3) 		(C.1)</a:t>
            </a:r>
          </a:p>
          <a:p>
            <a:pPr marL="0" marR="0">
              <a:spcBef>
                <a:spcPts val="0"/>
              </a:spcBef>
              <a:spcAft>
                <a:spcPts val="0"/>
              </a:spcAft>
            </a:pPr>
            <a:r>
              <a:rPr lang="en-US" sz="5600" dirty="0">
                <a:effectLst/>
                <a:ea typeface="Times New Roman" panose="02020603050405020304" pitchFamily="18" charset="0"/>
              </a:rPr>
              <a:t>family= negative binomial (θ=2.32)	, R</a:t>
            </a:r>
            <a:r>
              <a:rPr lang="en-US" sz="5600" baseline="30000" dirty="0">
                <a:effectLst/>
                <a:ea typeface="Times New Roman" panose="02020603050405020304" pitchFamily="18" charset="0"/>
              </a:rPr>
              <a:t>2 </a:t>
            </a:r>
            <a:r>
              <a:rPr lang="en-US" sz="5600" dirty="0">
                <a:effectLst/>
                <a:ea typeface="Times New Roman" panose="02020603050405020304" pitchFamily="18" charset="0"/>
              </a:rPr>
              <a:t>= 0.6088 (Soak forced in).</a:t>
            </a:r>
          </a:p>
          <a:p>
            <a:endParaRPr lang="en-US" sz="5600" dirty="0"/>
          </a:p>
          <a:p>
            <a:r>
              <a:rPr lang="en-US" sz="5600" dirty="0"/>
              <a:t>2. Random effects model 1:</a:t>
            </a:r>
          </a:p>
          <a:p>
            <a:r>
              <a:rPr lang="en-US" sz="5600" dirty="0">
                <a:effectLst/>
                <a:ea typeface="Times New Roman" panose="02020603050405020304" pitchFamily="18" charset="0"/>
              </a:rPr>
              <a:t>Sum Catch = Y + ns(Depth, df=10) +ns(Soak, df=3) + (1|Vessel/VesStringPot)+(1|Block/VesselString)   family= negative binomial (θ=2.32)															(C.2)</a:t>
            </a:r>
          </a:p>
          <a:p>
            <a:r>
              <a:rPr lang="en-US" sz="5600" dirty="0"/>
              <a:t>3. Random effects model 2:</a:t>
            </a:r>
          </a:p>
          <a:p>
            <a:endParaRPr lang="en-US" sz="5600" dirty="0"/>
          </a:p>
          <a:p>
            <a:pPr marL="0" marR="0">
              <a:spcBef>
                <a:spcPts val="0"/>
              </a:spcBef>
              <a:spcAft>
                <a:spcPts val="0"/>
              </a:spcAft>
            </a:pPr>
            <a:r>
              <a:rPr lang="en-US" sz="6400" dirty="0">
                <a:effectLst/>
                <a:ea typeface="Times New Roman" panose="02020603050405020304" pitchFamily="18" charset="0"/>
              </a:rPr>
              <a:t>Sum Catch = Y + ns(Depth, df=10) + ns(Soak, df=3) + (1|Block/VesselString)	(C.3)</a:t>
            </a:r>
          </a:p>
          <a:p>
            <a:pPr marL="0" marR="0">
              <a:spcBef>
                <a:spcPts val="0"/>
              </a:spcBef>
              <a:spcAft>
                <a:spcPts val="0"/>
              </a:spcAft>
            </a:pPr>
            <a:r>
              <a:rPr lang="en-US" sz="6400" dirty="0">
                <a:effectLst/>
                <a:ea typeface="Times New Roman" panose="02020603050405020304" pitchFamily="18" charset="0"/>
              </a:rPr>
              <a:t>family= negative binomial (θ=2.32). 	</a:t>
            </a:r>
          </a:p>
          <a:p>
            <a:endParaRPr lang="en-US" sz="5600" dirty="0"/>
          </a:p>
          <a:p>
            <a:pPr marL="342900" indent="-342900">
              <a:buFont typeface="Wingdings" panose="05000000000000000000" pitchFamily="2" charset="2"/>
              <a:buChar char="Ø"/>
            </a:pPr>
            <a:endParaRPr lang="en-US" sz="5600" dirty="0"/>
          </a:p>
          <a:p>
            <a:endParaRPr lang="en-US" sz="5600" dirty="0"/>
          </a:p>
          <a:p>
            <a:endParaRPr lang="en-US" dirty="0"/>
          </a:p>
        </p:txBody>
      </p:sp>
    </p:spTree>
    <p:extLst>
      <p:ext uri="{BB962C8B-B14F-4D97-AF65-F5344CB8AC3E}">
        <p14:creationId xmlns:p14="http://schemas.microsoft.com/office/powerpoint/2010/main" val="3996810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42274" y="318673"/>
            <a:ext cx="7315200" cy="381000"/>
          </a:xfrm>
        </p:spPr>
        <p:txBody>
          <a:bodyPr>
            <a:noAutofit/>
          </a:bodyPr>
          <a:lstStyle/>
          <a:p>
            <a:r>
              <a:rPr lang="en-US" sz="2400" dirty="0"/>
              <a:t>Cooperative survey CPUE standardization continued</a:t>
            </a:r>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34</a:t>
            </a:fld>
            <a:endParaRPr lang="en-US" dirty="0"/>
          </a:p>
        </p:txBody>
      </p:sp>
      <p:sp>
        <p:nvSpPr>
          <p:cNvPr id="9" name="Text Placeholder 8">
            <a:extLst>
              <a:ext uri="{FF2B5EF4-FFF2-40B4-BE49-F238E27FC236}">
                <a16:creationId xmlns:a16="http://schemas.microsoft.com/office/drawing/2014/main" id="{4067DB63-5C61-4790-8BB1-700262AAF73B}"/>
              </a:ext>
            </a:extLst>
          </p:cNvPr>
          <p:cNvSpPr>
            <a:spLocks noGrp="1"/>
          </p:cNvSpPr>
          <p:nvPr>
            <p:ph type="body" idx="1"/>
          </p:nvPr>
        </p:nvSpPr>
        <p:spPr>
          <a:xfrm>
            <a:off x="266700" y="2286000"/>
            <a:ext cx="8610600" cy="2514600"/>
          </a:xfrm>
        </p:spPr>
        <p:txBody>
          <a:bodyPr>
            <a:noAutofit/>
          </a:bodyPr>
          <a:lstStyle/>
          <a:p>
            <a:r>
              <a:rPr lang="en-US" sz="1800" dirty="0"/>
              <a:t>Model selection:</a:t>
            </a:r>
          </a:p>
          <a:p>
            <a:pPr marL="0" marR="0">
              <a:spcBef>
                <a:spcPts val="0"/>
              </a:spcBef>
              <a:spcAft>
                <a:spcPts val="0"/>
              </a:spcAft>
            </a:pPr>
            <a:r>
              <a:rPr lang="en-US" sz="1800" dirty="0"/>
              <a:t> </a:t>
            </a:r>
          </a:p>
          <a:p>
            <a:pPr marL="0" marR="0">
              <a:spcBef>
                <a:spcPts val="0"/>
              </a:spcBef>
              <a:spcAft>
                <a:spcPts val="0"/>
              </a:spcAft>
            </a:pPr>
            <a:endParaRPr lang="en-US" sz="1800" dirty="0"/>
          </a:p>
          <a:p>
            <a:pPr marL="0" marR="0">
              <a:spcBef>
                <a:spcPts val="0"/>
              </a:spcBef>
              <a:spcAft>
                <a:spcPts val="0"/>
              </a:spcAft>
            </a:pPr>
            <a:endParaRPr lang="en-US" sz="1800" dirty="0"/>
          </a:p>
          <a:p>
            <a:pPr marL="0" marR="0">
              <a:spcBef>
                <a:spcPts val="0"/>
              </a:spcBef>
              <a:spcAft>
                <a:spcPts val="0"/>
              </a:spcAft>
            </a:pPr>
            <a:endParaRPr lang="en-US" sz="1800" dirty="0"/>
          </a:p>
          <a:p>
            <a:pPr marL="0" marR="0">
              <a:spcBef>
                <a:spcPts val="0"/>
              </a:spcBef>
              <a:spcAft>
                <a:spcPts val="0"/>
              </a:spcAft>
            </a:pPr>
            <a:r>
              <a:rPr lang="en-US" sz="1800" dirty="0">
                <a:latin typeface="+mj-lt"/>
              </a:rPr>
              <a:t>1. </a:t>
            </a:r>
            <a:r>
              <a:rPr lang="en-US" sz="1800" dirty="0">
                <a:effectLst/>
                <a:latin typeface="+mj-lt"/>
                <a:ea typeface="Times New Roman" panose="02020603050405020304" pitchFamily="18" charset="0"/>
              </a:rPr>
              <a:t>The random intercept model 1 resulted in a singular fit (i.e., Vessel and VesStringPot:Vessel group variances were (very close to) zero) - rejected.</a:t>
            </a:r>
          </a:p>
          <a:p>
            <a:pPr marL="0" marR="0">
              <a:spcBef>
                <a:spcPts val="0"/>
              </a:spcBef>
              <a:spcAft>
                <a:spcPts val="0"/>
              </a:spcAft>
            </a:pPr>
            <a:endParaRPr lang="en-US" sz="1800" dirty="0"/>
          </a:p>
          <a:p>
            <a:pPr marL="0" marR="0">
              <a:spcBef>
                <a:spcPts val="0"/>
              </a:spcBef>
              <a:spcAft>
                <a:spcPts val="0"/>
              </a:spcAft>
            </a:pPr>
            <a:r>
              <a:rPr lang="en-US" sz="1800" dirty="0"/>
              <a:t>2. </a:t>
            </a:r>
            <a:r>
              <a:rPr lang="en-US" sz="1800" dirty="0">
                <a:effectLst/>
                <a:ea typeface="Times New Roman" panose="02020603050405020304" pitchFamily="18" charset="0"/>
              </a:rPr>
              <a:t>Comparison of the random intercept model 2 (C.3) with that of the fixed effects model (C.1) by the Hausman’s (1978) model selection test resulted in rejecting the null hypothesis that random effect model is consistent with the data (Chi Square = 1124.4, df = 18, p &lt; 2.2e</a:t>
            </a:r>
            <a:r>
              <a:rPr lang="en-US" sz="1800" baseline="30000" dirty="0">
                <a:effectLst/>
                <a:ea typeface="Times New Roman" panose="02020603050405020304" pitchFamily="18" charset="0"/>
              </a:rPr>
              <a:t>-16</a:t>
            </a:r>
            <a:r>
              <a:rPr lang="en-US" sz="1800" dirty="0">
                <a:effectLst/>
                <a:ea typeface="Times New Roman" panose="02020603050405020304" pitchFamily="18" charset="0"/>
              </a:rPr>
              <a:t>). However, we based our selection of random effects model 2 on the sampling design (i.e., multi-level sampling) implemented in data collection. </a:t>
            </a:r>
            <a:endParaRPr lang="en-US" sz="1800" dirty="0"/>
          </a:p>
        </p:txBody>
      </p:sp>
    </p:spTree>
    <p:extLst>
      <p:ext uri="{BB962C8B-B14F-4D97-AF65-F5344CB8AC3E}">
        <p14:creationId xmlns:p14="http://schemas.microsoft.com/office/powerpoint/2010/main" val="83322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35</a:t>
            </a:fld>
            <a:endParaRPr lang="en-US" dirty="0"/>
          </a:p>
        </p:txBody>
      </p:sp>
      <p:sp>
        <p:nvSpPr>
          <p:cNvPr id="5" name="TextBox 4">
            <a:extLst>
              <a:ext uri="{FF2B5EF4-FFF2-40B4-BE49-F238E27FC236}">
                <a16:creationId xmlns:a16="http://schemas.microsoft.com/office/drawing/2014/main" id="{7EAA9875-856D-49EA-8B75-772C421792EB}"/>
              </a:ext>
            </a:extLst>
          </p:cNvPr>
          <p:cNvSpPr txBox="1"/>
          <p:nvPr/>
        </p:nvSpPr>
        <p:spPr>
          <a:xfrm>
            <a:off x="76200" y="419662"/>
            <a:ext cx="8077200" cy="861774"/>
          </a:xfrm>
          <a:prstGeom prst="rect">
            <a:avLst/>
          </a:prstGeom>
          <a:noFill/>
        </p:spPr>
        <p:txBody>
          <a:bodyPr wrap="square" rtlCol="0">
            <a:spAutoFit/>
          </a:bodyPr>
          <a:lstStyle/>
          <a:p>
            <a:r>
              <a:rPr lang="en-US" dirty="0"/>
              <a:t>Fig. C4. Studentized residual plot for the mixed random effects model fit. The 2015–2019 </a:t>
            </a:r>
            <a:r>
              <a:rPr lang="en-US" dirty="0">
                <a:solidFill>
                  <a:srgbClr val="FF0000"/>
                </a:solidFill>
              </a:rPr>
              <a:t>EAG</a:t>
            </a:r>
            <a:r>
              <a:rPr lang="en-US" dirty="0"/>
              <a:t> data were used. </a:t>
            </a:r>
          </a:p>
          <a:p>
            <a:endParaRPr lang="en-US" sz="1400" dirty="0"/>
          </a:p>
        </p:txBody>
      </p:sp>
      <p:pic>
        <p:nvPicPr>
          <p:cNvPr id="6" name="Picture 5">
            <a:extLst>
              <a:ext uri="{FF2B5EF4-FFF2-40B4-BE49-F238E27FC236}">
                <a16:creationId xmlns:a16="http://schemas.microsoft.com/office/drawing/2014/main" id="{E0AE44D4-5FAD-4CFD-8C4D-2284822167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52600"/>
            <a:ext cx="7620000" cy="3805555"/>
          </a:xfrm>
          <a:prstGeom prst="rect">
            <a:avLst/>
          </a:prstGeom>
          <a:noFill/>
          <a:ln>
            <a:noFill/>
          </a:ln>
        </p:spPr>
      </p:pic>
    </p:spTree>
    <p:extLst>
      <p:ext uri="{BB962C8B-B14F-4D97-AF65-F5344CB8AC3E}">
        <p14:creationId xmlns:p14="http://schemas.microsoft.com/office/powerpoint/2010/main" val="125197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152400" y="963766"/>
                <a:ext cx="8222255" cy="5105400"/>
              </a:xfrm>
            </p:spPr>
            <p:txBody>
              <a:bodyPr>
                <a:normAutofit/>
              </a:bodyPr>
              <a:lstStyle/>
              <a:p>
                <a:r>
                  <a:rPr lang="en-US" dirty="0"/>
                  <a:t>Bias corrected predicted yearly CPUE,</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𝑀𝑒𝑎𝑛</m:t>
                          </m:r>
                          <m:d>
                            <m:dPr>
                              <m:ctrlPr>
                                <a:rPr lang="en-US" i="1" smtClean="0">
                                  <a:latin typeface="Cambria Math" panose="02040503050406030204" pitchFamily="18" charset="0"/>
                                </a:rPr>
                              </m:ctrlPr>
                            </m:dPr>
                            <m:e>
                              <m:r>
                                <m:rPr>
                                  <m:sty m:val="p"/>
                                </m:rPr>
                                <a:rPr lang="en-US">
                                  <a:latin typeface="Cambria Math" panose="02040503050406030204" pitchFamily="18" charset="0"/>
                                </a:rPr>
                                <m:t>ln</m:t>
                              </m:r>
                              <m:r>
                                <a:rPr lang="en-US" i="1">
                                  <a:latin typeface="Cambria Math" panose="02040503050406030204" pitchFamily="18" charset="0"/>
                                </a:rPr>
                                <m:t>(</m:t>
                              </m:r>
                              <m:r>
                                <a:rPr lang="en-US" i="1">
                                  <a:latin typeface="Cambria Math" panose="02040503050406030204" pitchFamily="18" charset="0"/>
                                </a:rPr>
                                <m:t>𝑝𝑟𝑒𝑑𝑖𝑐𝑡𝑒𝑑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r>
                                <a:rPr lang="en-US" i="1">
                                  <a:latin typeface="Cambria Math" panose="02040503050406030204" pitchFamily="18" charset="0"/>
                                </a:rPr>
                                <m:t>)</m:t>
                              </m:r>
                            </m:e>
                          </m:d>
                        </m:sup>
                      </m:sSup>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𝑉𝑎𝑟</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𝑝𝑟𝑒𝑑𝑖𝑐𝑡𝑒𝑑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e>
                              </m:d>
                            </m:e>
                          </m:func>
                          <m:r>
                            <a:rPr lang="en-US" i="1">
                              <a:latin typeface="Cambria Math" panose="02040503050406030204" pitchFamily="18" charset="0"/>
                            </a:rPr>
                            <m:t>]/2</m:t>
                          </m:r>
                        </m:e>
                      </m:d>
                    </m:oMath>
                  </m:oMathPara>
                </a14:m>
                <a:endParaRPr lang="en-US" dirty="0"/>
              </a:p>
              <a:p>
                <a:pPr marL="45720" indent="0">
                  <a:buNone/>
                </a:pPr>
                <a:endParaRPr lang="en-US" dirty="0"/>
              </a:p>
              <a:p>
                <a:r>
                  <a:rPr lang="en-US" dirty="0"/>
                  <a:t>We standardized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oMath>
                </a14:m>
                <a:r>
                  <a:rPr lang="en-US" dirty="0"/>
                  <a:t>  by the geometric mean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oMath>
                </a14:m>
                <a:r>
                  <a:rPr lang="en-US" dirty="0"/>
                  <a:t> over 2015-19 to obtain annual CPUE indices for input to assessment models.</a:t>
                </a:r>
              </a:p>
              <a:p>
                <a:pPr marL="45720" indent="0">
                  <a:buNone/>
                </a:pPr>
                <a:endParaRPr lang="en-US" dirty="0"/>
              </a:p>
              <a:p>
                <a:r>
                  <a:rPr lang="en-US" dirty="0"/>
                  <a:t>95% confidence intervals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oMath>
                </a14:m>
                <a:r>
                  <a:rPr lang="en-US" dirty="0"/>
                  <a:t> were estimated as </a:t>
                </a:r>
              </a:p>
              <a:p>
                <a:endParaRPr lang="en-US" dirty="0"/>
              </a:p>
              <a:p>
                <a:pPr marL="4572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𝑠𝑡𝑎𝑛𝑑𝑎𝑟𝑑𝑖𝑧𝑒𝑑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𝑉𝑎𝑟</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𝑝𝑟𝑒𝑑𝑖𝑐𝑡𝑒𝑑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e>
                                          </m:d>
                                        </m:e>
                                      </m:func>
                                      <m:r>
                                        <a:rPr lang="en-US" i="1">
                                          <a:latin typeface="Cambria Math" panose="02040503050406030204" pitchFamily="18" charset="0"/>
                                        </a:rPr>
                                        <m:t>]/</m:t>
                                      </m:r>
                                      <m:r>
                                        <a:rPr lang="en-US" i="1">
                                          <a:latin typeface="Cambria Math" panose="02040503050406030204" pitchFamily="18" charset="0"/>
                                        </a:rPr>
                                        <m:t>𝑛</m:t>
                                      </m:r>
                                    </m:e>
                                  </m:d>
                                </m:e>
                              </m:rad>
                            </m:sup>
                          </m:sSup>
                          <m:r>
                            <a:rPr lang="en-US" i="1">
                              <a:latin typeface="Cambria Math" panose="02040503050406030204" pitchFamily="18" charset="0"/>
                            </a:rPr>
                            <m:t>,    </m:t>
                          </m:r>
                          <m:r>
                            <a:rPr lang="en-US" i="1">
                              <a:latin typeface="Cambria Math" panose="02040503050406030204" pitchFamily="18" charset="0"/>
                            </a:rPr>
                            <m:t>𝑠𝑡𝑎𝑛𝑑𝑎𝑟𝑑𝑖𝑧𝑒𝑑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ad>
                                <m:radPr>
                                  <m:degHide m:val="on"/>
                                  <m:ctrlPr>
                                    <a:rPr lang="en-US" i="1">
                                      <a:latin typeface="Cambria Math" panose="02040503050406030204" pitchFamily="18" charset="0"/>
                                    </a:rPr>
                                  </m:ctrlPr>
                                </m:radPr>
                                <m:deg/>
                                <m:e>
                                  <m:r>
                                    <a:rPr lang="en-US" i="1">
                                      <a:latin typeface="Cambria Math" panose="02040503050406030204" pitchFamily="18" charset="0"/>
                                    </a:rPr>
                                    <m:t>𝑉𝑎𝑟</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𝑝𝑟𝑒𝑑𝑖𝑐𝑡𝑒𝑑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𝐶𝑃𝑈𝐸</m:t>
                                                  </m:r>
                                                </m:e>
                                                <m:sub>
                                                  <m:r>
                                                    <a:rPr lang="en-US" i="1">
                                                      <a:latin typeface="Cambria Math" panose="02040503050406030204" pitchFamily="18" charset="0"/>
                                                    </a:rPr>
                                                    <m:t>𝑖</m:t>
                                                  </m:r>
                                                </m:sub>
                                              </m:sSub>
                                            </m:e>
                                          </m:d>
                                        </m:e>
                                      </m:func>
                                      <m:r>
                                        <a:rPr lang="en-US" i="1">
                                          <a:latin typeface="Cambria Math" panose="02040503050406030204" pitchFamily="18" charset="0"/>
                                        </a:rPr>
                                        <m:t>]/</m:t>
                                      </m:r>
                                      <m:r>
                                        <a:rPr lang="en-US" i="1">
                                          <a:latin typeface="Cambria Math" panose="02040503050406030204" pitchFamily="18" charset="0"/>
                                        </a:rPr>
                                        <m:t>𝑛</m:t>
                                      </m:r>
                                    </m:e>
                                  </m:d>
                                </m:e>
                              </m:rad>
                            </m:sup>
                          </m:sSup>
                        </m:e>
                      </m:d>
                    </m:oMath>
                  </m:oMathPara>
                </a14:m>
                <a:endParaRPr lang="en-US" dirty="0"/>
              </a:p>
              <a:p>
                <a:pPr marL="45720" indent="0">
                  <a:buNone/>
                </a:pPr>
                <a:r>
                  <a:rPr lang="en-US" dirty="0"/>
                  <a:t>where n is the number of predicted CPUEs in a year.</a:t>
                </a:r>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152400" y="963766"/>
                <a:ext cx="8222255" cy="5105400"/>
              </a:xfrm>
              <a:blipFill>
                <a:blip r:embed="rId2"/>
                <a:stretch>
                  <a:fillRect l="-148" t="-47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36</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609600" y="358297"/>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i="1" dirty="0"/>
          </a:p>
          <a:p>
            <a:r>
              <a:rPr lang="en-US" sz="2000" dirty="0"/>
              <a:t>Cooperative survey CPUE indices</a:t>
            </a:r>
          </a:p>
        </p:txBody>
      </p:sp>
    </p:spTree>
    <p:extLst>
      <p:ext uri="{BB962C8B-B14F-4D97-AF65-F5344CB8AC3E}">
        <p14:creationId xmlns:p14="http://schemas.microsoft.com/office/powerpoint/2010/main" val="304754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37</a:t>
            </a:fld>
            <a:endParaRPr lang="en-US" dirty="0"/>
          </a:p>
        </p:txBody>
      </p:sp>
      <p:sp>
        <p:nvSpPr>
          <p:cNvPr id="5" name="Rectangle 1">
            <a:extLst>
              <a:ext uri="{FF2B5EF4-FFF2-40B4-BE49-F238E27FC236}">
                <a16:creationId xmlns:a16="http://schemas.microsoft.com/office/drawing/2014/main" id="{6917F4E6-658D-481C-A95B-4FA612179FFF}"/>
              </a:ext>
            </a:extLst>
          </p:cNvPr>
          <p:cNvSpPr>
            <a:spLocks noChangeArrowheads="1"/>
          </p:cNvSpPr>
          <p:nvPr/>
        </p:nvSpPr>
        <p:spPr bwMode="auto">
          <a:xfrm>
            <a:off x="228600" y="334090"/>
            <a:ext cx="826136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C.3. The cooperative survey expected legal size male standardized CPUE indices,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standard errors (SE), and lower- and upper- 95% confidence limits, </a:t>
            </a:r>
            <a:r>
              <a:rPr kumimoji="0" lang="en-US" altLang="en-US" sz="16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EAG</a:t>
            </a:r>
            <a:endPar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2015–2019 data. </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54046727-4FEF-471E-8431-111083DE702D}"/>
              </a:ext>
            </a:extLst>
          </p:cNvPr>
          <p:cNvGraphicFramePr>
            <a:graphicFrameLocks noGrp="1"/>
          </p:cNvGraphicFramePr>
          <p:nvPr>
            <p:extLst>
              <p:ext uri="{D42A27DB-BD31-4B8C-83A1-F6EECF244321}">
                <p14:modId xmlns:p14="http://schemas.microsoft.com/office/powerpoint/2010/main" val="3265395385"/>
              </p:ext>
            </p:extLst>
          </p:nvPr>
        </p:nvGraphicFramePr>
        <p:xfrm>
          <a:off x="533400" y="2057400"/>
          <a:ext cx="8261365" cy="3147219"/>
        </p:xfrm>
        <a:graphic>
          <a:graphicData uri="http://schemas.openxmlformats.org/drawingml/2006/table">
            <a:tbl>
              <a:tblPr firstRow="1" firstCol="1" bandRow="1">
                <a:tableStyleId>{5C22544A-7EE6-4342-B048-85BDC9FD1C3A}</a:tableStyleId>
              </a:tblPr>
              <a:tblGrid>
                <a:gridCol w="1000872">
                  <a:extLst>
                    <a:ext uri="{9D8B030D-6E8A-4147-A177-3AD203B41FA5}">
                      <a16:colId xmlns:a16="http://schemas.microsoft.com/office/drawing/2014/main" val="2087280906"/>
                    </a:ext>
                  </a:extLst>
                </a:gridCol>
                <a:gridCol w="2043447">
                  <a:extLst>
                    <a:ext uri="{9D8B030D-6E8A-4147-A177-3AD203B41FA5}">
                      <a16:colId xmlns:a16="http://schemas.microsoft.com/office/drawing/2014/main" val="3706778345"/>
                    </a:ext>
                  </a:extLst>
                </a:gridCol>
                <a:gridCol w="1413732">
                  <a:extLst>
                    <a:ext uri="{9D8B030D-6E8A-4147-A177-3AD203B41FA5}">
                      <a16:colId xmlns:a16="http://schemas.microsoft.com/office/drawing/2014/main" val="813964653"/>
                    </a:ext>
                  </a:extLst>
                </a:gridCol>
                <a:gridCol w="1413732">
                  <a:extLst>
                    <a:ext uri="{9D8B030D-6E8A-4147-A177-3AD203B41FA5}">
                      <a16:colId xmlns:a16="http://schemas.microsoft.com/office/drawing/2014/main" val="28182641"/>
                    </a:ext>
                  </a:extLst>
                </a:gridCol>
                <a:gridCol w="1413732">
                  <a:extLst>
                    <a:ext uri="{9D8B030D-6E8A-4147-A177-3AD203B41FA5}">
                      <a16:colId xmlns:a16="http://schemas.microsoft.com/office/drawing/2014/main" val="2668699411"/>
                    </a:ext>
                  </a:extLst>
                </a:gridCol>
                <a:gridCol w="975850">
                  <a:extLst>
                    <a:ext uri="{9D8B030D-6E8A-4147-A177-3AD203B41FA5}">
                      <a16:colId xmlns:a16="http://schemas.microsoft.com/office/drawing/2014/main" val="1398894602"/>
                    </a:ext>
                  </a:extLst>
                </a:gridCol>
              </a:tblGrid>
              <a:tr h="894164">
                <a:tc>
                  <a:txBody>
                    <a:bodyPr/>
                    <a:lstStyle/>
                    <a:p>
                      <a:pPr marL="0" marR="0" algn="ctr">
                        <a:lnSpc>
                          <a:spcPct val="107000"/>
                        </a:lnSpc>
                        <a:spcBef>
                          <a:spcPts val="0"/>
                        </a:spcBef>
                        <a:spcAft>
                          <a:spcPts val="0"/>
                        </a:spcAft>
                      </a:pPr>
                      <a:r>
                        <a:rPr lang="en-US" sz="1800" dirty="0">
                          <a:effectLst/>
                        </a:rPr>
                        <a:t>Year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Predicted CPUE index</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Lower Limit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Upper Limit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Sample size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853256"/>
                  </a:ext>
                </a:extLst>
              </a:tr>
              <a:tr h="450611">
                <a:tc>
                  <a:txBody>
                    <a:bodyPr/>
                    <a:lstStyle/>
                    <a:p>
                      <a:pPr marL="0" marR="0" algn="r">
                        <a:lnSpc>
                          <a:spcPct val="107000"/>
                        </a:lnSpc>
                        <a:spcBef>
                          <a:spcPts val="0"/>
                        </a:spcBef>
                        <a:spcAft>
                          <a:spcPts val="0"/>
                        </a:spcAft>
                      </a:pPr>
                      <a:r>
                        <a:rPr lang="en-US" sz="1800" dirty="0">
                          <a:effectLst/>
                        </a:rPr>
                        <a:t>2015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1.11164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0.02666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0.60593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2.03943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335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765632"/>
                  </a:ext>
                </a:extLst>
              </a:tr>
              <a:tr h="450611">
                <a:tc>
                  <a:txBody>
                    <a:bodyPr/>
                    <a:lstStyle/>
                    <a:p>
                      <a:pPr marL="0" marR="0" algn="r">
                        <a:lnSpc>
                          <a:spcPct val="107000"/>
                        </a:lnSpc>
                        <a:spcBef>
                          <a:spcPts val="0"/>
                        </a:spcBef>
                        <a:spcAft>
                          <a:spcPts val="0"/>
                        </a:spcAft>
                      </a:pPr>
                      <a:r>
                        <a:rPr lang="en-US" sz="1800" dirty="0">
                          <a:effectLst/>
                        </a:rPr>
                        <a:t>2016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0.94664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0.02656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0.51610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1.73636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304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7689"/>
                  </a:ext>
                </a:extLst>
              </a:tr>
              <a:tr h="450611">
                <a:tc>
                  <a:txBody>
                    <a:bodyPr/>
                    <a:lstStyle/>
                    <a:p>
                      <a:pPr marL="0" marR="0" algn="r">
                        <a:lnSpc>
                          <a:spcPct val="107000"/>
                        </a:lnSpc>
                        <a:spcBef>
                          <a:spcPts val="0"/>
                        </a:spcBef>
                        <a:spcAft>
                          <a:spcPts val="0"/>
                        </a:spcAft>
                      </a:pPr>
                      <a:r>
                        <a:rPr lang="en-US" sz="1800" dirty="0">
                          <a:effectLst/>
                        </a:rPr>
                        <a:t>2017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1.10698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0.04148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0.58576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2.09200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206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8367446"/>
                  </a:ext>
                </a:extLst>
              </a:tr>
              <a:tr h="450611">
                <a:tc>
                  <a:txBody>
                    <a:bodyPr/>
                    <a:lstStyle/>
                    <a:p>
                      <a:pPr marL="0" marR="0" algn="r">
                        <a:lnSpc>
                          <a:spcPct val="107000"/>
                        </a:lnSpc>
                        <a:spcBef>
                          <a:spcPts val="0"/>
                        </a:spcBef>
                        <a:spcAft>
                          <a:spcPts val="0"/>
                        </a:spcAft>
                      </a:pPr>
                      <a:r>
                        <a:rPr lang="en-US" sz="1800" dirty="0">
                          <a:effectLst/>
                        </a:rPr>
                        <a:t>2018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1.17588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0.03565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0.62952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2.19642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199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926078"/>
                  </a:ext>
                </a:extLst>
              </a:tr>
              <a:tr h="450611">
                <a:tc>
                  <a:txBody>
                    <a:bodyPr/>
                    <a:lstStyle/>
                    <a:p>
                      <a:pPr marL="0" marR="0" algn="r">
                        <a:lnSpc>
                          <a:spcPct val="107000"/>
                        </a:lnSpc>
                        <a:spcBef>
                          <a:spcPts val="0"/>
                        </a:spcBef>
                        <a:spcAft>
                          <a:spcPts val="0"/>
                        </a:spcAft>
                      </a:pPr>
                      <a:r>
                        <a:rPr lang="en-US" sz="1800" dirty="0">
                          <a:effectLst/>
                        </a:rPr>
                        <a:t>2019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0.73004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0.03749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0.38940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1.36867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289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4454861"/>
                  </a:ext>
                </a:extLst>
              </a:tr>
            </a:tbl>
          </a:graphicData>
        </a:graphic>
      </p:graphicFrame>
    </p:spTree>
    <p:extLst>
      <p:ext uri="{BB962C8B-B14F-4D97-AF65-F5344CB8AC3E}">
        <p14:creationId xmlns:p14="http://schemas.microsoft.com/office/powerpoint/2010/main" val="1300100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38</a:t>
            </a:fld>
            <a:endParaRPr lang="en-US" dirty="0"/>
          </a:p>
        </p:txBody>
      </p:sp>
      <p:sp>
        <p:nvSpPr>
          <p:cNvPr id="5" name="TextBox 4">
            <a:extLst>
              <a:ext uri="{FF2B5EF4-FFF2-40B4-BE49-F238E27FC236}">
                <a16:creationId xmlns:a16="http://schemas.microsoft.com/office/drawing/2014/main" id="{7EAA9875-856D-49EA-8B75-772C421792EB}"/>
              </a:ext>
            </a:extLst>
          </p:cNvPr>
          <p:cNvSpPr txBox="1"/>
          <p:nvPr/>
        </p:nvSpPr>
        <p:spPr>
          <a:xfrm>
            <a:off x="76200" y="419662"/>
            <a:ext cx="7848600" cy="1846659"/>
          </a:xfrm>
          <a:prstGeom prst="rect">
            <a:avLst/>
          </a:prstGeom>
          <a:noFill/>
        </p:spPr>
        <p:txBody>
          <a:bodyPr wrap="square" rtlCol="0">
            <a:spAutoFit/>
          </a:bodyPr>
          <a:lstStyle/>
          <a:p>
            <a:pPr marL="228600" marR="0" algn="just">
              <a:spcBef>
                <a:spcPts val="0"/>
              </a:spcBef>
              <a:spcAft>
                <a:spcPts val="0"/>
              </a:spcAft>
            </a:pPr>
            <a:r>
              <a:rPr lang="en-US" sz="2000" dirty="0">
                <a:effectLst/>
                <a:ea typeface="Times New Roman" panose="02020603050405020304" pitchFamily="18" charset="0"/>
              </a:rPr>
              <a:t>Figure C.5. Comparison of cooperative survey random effects model 2 CPUE indices (green) and observer non interaction factor model CPUE indices (red, 19.1) for </a:t>
            </a:r>
            <a:r>
              <a:rPr lang="en-US" sz="2000" dirty="0">
                <a:solidFill>
                  <a:srgbClr val="FF0000"/>
                </a:solidFill>
                <a:effectLst/>
                <a:ea typeface="Times New Roman" panose="02020603050405020304" pitchFamily="18" charset="0"/>
              </a:rPr>
              <a:t>EAG</a:t>
            </a:r>
            <a:r>
              <a:rPr lang="en-US" sz="2000" dirty="0">
                <a:effectLst/>
                <a:ea typeface="Times New Roman" panose="02020603050405020304" pitchFamily="18" charset="0"/>
              </a:rPr>
              <a:t>. The confidence limits are determined with ±2SE. Model estimated additional standard error was added to SE.</a:t>
            </a:r>
          </a:p>
          <a:p>
            <a:endParaRPr lang="en-US" sz="1400" dirty="0"/>
          </a:p>
        </p:txBody>
      </p:sp>
      <p:pic>
        <p:nvPicPr>
          <p:cNvPr id="7" name="Picture 6">
            <a:extLst>
              <a:ext uri="{FF2B5EF4-FFF2-40B4-BE49-F238E27FC236}">
                <a16:creationId xmlns:a16="http://schemas.microsoft.com/office/drawing/2014/main" id="{154C21A6-3911-402C-B051-8B034FB62F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47338"/>
            <a:ext cx="8153400" cy="4191000"/>
          </a:xfrm>
          <a:prstGeom prst="rect">
            <a:avLst/>
          </a:prstGeom>
          <a:noFill/>
          <a:ln>
            <a:noFill/>
          </a:ln>
        </p:spPr>
      </p:pic>
    </p:spTree>
    <p:extLst>
      <p:ext uri="{BB962C8B-B14F-4D97-AF65-F5344CB8AC3E}">
        <p14:creationId xmlns:p14="http://schemas.microsoft.com/office/powerpoint/2010/main" val="2856031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1" y="152400"/>
            <a:ext cx="941203" cy="301752"/>
          </a:xfrm>
        </p:spPr>
        <p:txBody>
          <a:bodyPr/>
          <a:lstStyle/>
          <a:p>
            <a:fld id="{28D1B9BE-D941-4EEF-A5AD-4384CF3F4BCC}" type="slidenum">
              <a:rPr lang="en-US" smtClean="0"/>
              <a:pPr/>
              <a:t>39</a:t>
            </a:fld>
            <a:endParaRPr lang="en-US" dirty="0"/>
          </a:p>
        </p:txBody>
      </p:sp>
      <p:sp>
        <p:nvSpPr>
          <p:cNvPr id="4" name="TextBox 3"/>
          <p:cNvSpPr txBox="1"/>
          <p:nvPr/>
        </p:nvSpPr>
        <p:spPr>
          <a:xfrm>
            <a:off x="1142999" y="152400"/>
            <a:ext cx="6171415" cy="369332"/>
          </a:xfrm>
          <a:prstGeom prst="rect">
            <a:avLst/>
          </a:prstGeom>
          <a:noFill/>
        </p:spPr>
        <p:txBody>
          <a:bodyPr wrap="square" rtlCol="0">
            <a:spAutoFit/>
          </a:bodyPr>
          <a:lstStyle/>
          <a:p>
            <a:r>
              <a:rPr lang="en-US" dirty="0"/>
              <a:t>Table T1. Features of all models,  </a:t>
            </a:r>
            <a:r>
              <a:rPr lang="en-US" dirty="0">
                <a:solidFill>
                  <a:srgbClr val="FF0000"/>
                </a:solidFill>
              </a:rPr>
              <a:t>EAG</a:t>
            </a:r>
            <a:r>
              <a:rPr lang="en-US" dirty="0"/>
              <a:t> and </a:t>
            </a:r>
            <a:r>
              <a:rPr lang="en-US" dirty="0">
                <a:solidFill>
                  <a:srgbClr val="FF0000"/>
                </a:solidFill>
              </a:rPr>
              <a:t>WAG</a:t>
            </a:r>
            <a:r>
              <a:rPr lang="en-US" dirty="0"/>
              <a:t>  </a:t>
            </a:r>
          </a:p>
        </p:txBody>
      </p:sp>
      <p:graphicFrame>
        <p:nvGraphicFramePr>
          <p:cNvPr id="5" name="Table 4">
            <a:extLst>
              <a:ext uri="{FF2B5EF4-FFF2-40B4-BE49-F238E27FC236}">
                <a16:creationId xmlns:a16="http://schemas.microsoft.com/office/drawing/2014/main" id="{30402A7B-D7F3-49EB-8D48-E4DA3FBB9A28}"/>
              </a:ext>
            </a:extLst>
          </p:cNvPr>
          <p:cNvGraphicFramePr>
            <a:graphicFrameLocks noGrp="1"/>
          </p:cNvGraphicFramePr>
          <p:nvPr>
            <p:extLst>
              <p:ext uri="{D42A27DB-BD31-4B8C-83A1-F6EECF244321}">
                <p14:modId xmlns:p14="http://schemas.microsoft.com/office/powerpoint/2010/main" val="3002686556"/>
              </p:ext>
            </p:extLst>
          </p:nvPr>
        </p:nvGraphicFramePr>
        <p:xfrm>
          <a:off x="304800" y="838200"/>
          <a:ext cx="8534400" cy="5760596"/>
        </p:xfrm>
        <a:graphic>
          <a:graphicData uri="http://schemas.openxmlformats.org/drawingml/2006/table">
            <a:tbl>
              <a:tblPr firstRow="1" firstCol="1" bandRow="1">
                <a:tableStyleId>{5C22544A-7EE6-4342-B048-85BDC9FD1C3A}</a:tableStyleId>
              </a:tblPr>
              <a:tblGrid>
                <a:gridCol w="1631526">
                  <a:extLst>
                    <a:ext uri="{9D8B030D-6E8A-4147-A177-3AD203B41FA5}">
                      <a16:colId xmlns:a16="http://schemas.microsoft.com/office/drawing/2014/main" val="1623568024"/>
                    </a:ext>
                  </a:extLst>
                </a:gridCol>
                <a:gridCol w="3875298">
                  <a:extLst>
                    <a:ext uri="{9D8B030D-6E8A-4147-A177-3AD203B41FA5}">
                      <a16:colId xmlns:a16="http://schemas.microsoft.com/office/drawing/2014/main" val="2907473131"/>
                    </a:ext>
                  </a:extLst>
                </a:gridCol>
                <a:gridCol w="3027576">
                  <a:extLst>
                    <a:ext uri="{9D8B030D-6E8A-4147-A177-3AD203B41FA5}">
                      <a16:colId xmlns:a16="http://schemas.microsoft.com/office/drawing/2014/main" val="1954559188"/>
                    </a:ext>
                  </a:extLst>
                </a:gridCol>
              </a:tblGrid>
              <a:tr h="759447">
                <a:tc>
                  <a:txBody>
                    <a:bodyPr/>
                    <a:lstStyle/>
                    <a:p>
                      <a:pPr marL="0" marR="0" algn="just">
                        <a:spcBef>
                          <a:spcPts val="0"/>
                        </a:spcBef>
                        <a:spcAft>
                          <a:spcPts val="0"/>
                        </a:spcAft>
                        <a:tabLst>
                          <a:tab pos="1200150" algn="l"/>
                        </a:tabLst>
                      </a:pPr>
                      <a:r>
                        <a:rPr lang="en-US" sz="1200" dirty="0">
                          <a:effectLst/>
                        </a:rPr>
                        <a:t>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spcBef>
                          <a:spcPts val="0"/>
                        </a:spcBef>
                        <a:spcAft>
                          <a:spcPts val="0"/>
                        </a:spcAft>
                        <a:tabLst>
                          <a:tab pos="1200150" algn="l"/>
                        </a:tabLst>
                      </a:pPr>
                      <a:r>
                        <a:rPr lang="en-US" sz="1200" dirty="0">
                          <a:effectLst/>
                        </a:rPr>
                        <a:t>CPUE Data Type and Maturity Option</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spcBef>
                          <a:spcPts val="0"/>
                        </a:spcBef>
                        <a:spcAft>
                          <a:spcPts val="0"/>
                        </a:spcAft>
                        <a:tabLst>
                          <a:tab pos="1200150" algn="l"/>
                        </a:tabLst>
                      </a:pPr>
                      <a:r>
                        <a:rPr lang="en-US" sz="1200" dirty="0">
                          <a:effectLst/>
                        </a:rPr>
                        <a:t>Period for Mean Number of Recruit Calculation for (a) Initial Equilibrium Abundance and (b) Reference Points Estimations and Remarks </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718598494"/>
                  </a:ext>
                </a:extLst>
              </a:tr>
              <a:tr h="886021">
                <a:tc>
                  <a:txBody>
                    <a:bodyPr/>
                    <a:lstStyle/>
                    <a:p>
                      <a:pPr marL="0" marR="0" algn="l">
                        <a:spcBef>
                          <a:spcPts val="0"/>
                        </a:spcBef>
                        <a:spcAft>
                          <a:spcPts val="0"/>
                        </a:spcAft>
                        <a:tabLst>
                          <a:tab pos="1200150" algn="l"/>
                        </a:tabLst>
                      </a:pPr>
                      <a:r>
                        <a:rPr lang="en-US" sz="1200" dirty="0">
                          <a:effectLst/>
                        </a:rPr>
                        <a:t>19.1 (accepted model in May 2019, implemented with up to 2020/21 data)</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spcBef>
                          <a:spcPts val="0"/>
                        </a:spcBef>
                        <a:spcAft>
                          <a:spcPts val="0"/>
                        </a:spcAft>
                        <a:tabLst>
                          <a:tab pos="1200150" algn="l"/>
                        </a:tabLst>
                      </a:pPr>
                      <a:r>
                        <a:rPr lang="en-US" sz="1200" dirty="0">
                          <a:effectLst/>
                        </a:rPr>
                        <a:t>Observer data from 1995/96–2020/21 Fish ticket data from 1985/86–1998/99; Observer and fish ticket CPUE standardization by negative binomial model; a knife-edge minimum maturity size of 111 mm CL.</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spcBef>
                          <a:spcPts val="0"/>
                        </a:spcBef>
                        <a:spcAft>
                          <a:spcPts val="0"/>
                        </a:spcAft>
                        <a:tabLst>
                          <a:tab pos="1200150" algn="l"/>
                        </a:tabLst>
                      </a:pPr>
                      <a:r>
                        <a:rPr lang="en-US" sz="1200" dirty="0">
                          <a:effectLst/>
                        </a:rPr>
                        <a:t>1987–2012; CPT/SSC suggested base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3902018983"/>
                  </a:ext>
                </a:extLst>
              </a:tr>
              <a:tr h="356998">
                <a:tc>
                  <a:txBody>
                    <a:bodyPr/>
                    <a:lstStyle/>
                    <a:p>
                      <a:pPr marL="0" marR="0" algn="just">
                        <a:lnSpc>
                          <a:spcPct val="150000"/>
                        </a:lnSpc>
                        <a:spcBef>
                          <a:spcPts val="0"/>
                        </a:spcBef>
                        <a:spcAft>
                          <a:spcPts val="0"/>
                        </a:spcAft>
                        <a:tabLst>
                          <a:tab pos="1200150" algn="l"/>
                        </a:tabLst>
                      </a:pPr>
                      <a:r>
                        <a:rPr lang="en-US" sz="1200" dirty="0">
                          <a:effectLst/>
                        </a:rPr>
                        <a:t>21.1a</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19.1+ </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highlight>
                            <a:srgbClr val="00FFFF"/>
                          </a:highlight>
                        </a:rPr>
                        <a:t>1987–2017</a:t>
                      </a:r>
                      <a:r>
                        <a:rPr lang="en-US" sz="1200" dirty="0">
                          <a:effectLst/>
                        </a:rPr>
                        <a:t>; CPT/SSC suggested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762601806"/>
                  </a:ext>
                </a:extLst>
              </a:tr>
              <a:tr h="374257">
                <a:tc>
                  <a:txBody>
                    <a:bodyPr/>
                    <a:lstStyle/>
                    <a:p>
                      <a:pPr marL="0" marR="0" algn="just">
                        <a:lnSpc>
                          <a:spcPct val="150000"/>
                        </a:lnSpc>
                        <a:spcBef>
                          <a:spcPts val="0"/>
                        </a:spcBef>
                        <a:spcAft>
                          <a:spcPts val="0"/>
                        </a:spcAft>
                        <a:tabLst>
                          <a:tab pos="1200150" algn="l"/>
                        </a:tabLst>
                      </a:pPr>
                      <a:r>
                        <a:rPr lang="en-US" sz="1200" dirty="0">
                          <a:effectLst/>
                        </a:rPr>
                        <a:t>21.1b</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21.1a+ </a:t>
                      </a:r>
                      <a:r>
                        <a:rPr lang="en-US" sz="1200" dirty="0">
                          <a:effectLst/>
                          <a:highlight>
                            <a:srgbClr val="00FFFF"/>
                          </a:highlight>
                        </a:rPr>
                        <a:t>three total selectivity periods</a:t>
                      </a:r>
                      <a:r>
                        <a:rPr lang="en-US" sz="1200" dirty="0">
                          <a:effectLst/>
                        </a:rPr>
                        <a:t> (1960–2004; 2005–2015; 2016+).</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CPT/SSC suggested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605784274"/>
                  </a:ext>
                </a:extLst>
              </a:tr>
              <a:tr h="596529">
                <a:tc>
                  <a:txBody>
                    <a:bodyPr/>
                    <a:lstStyle/>
                    <a:p>
                      <a:pPr marL="0" marR="0" algn="just">
                        <a:lnSpc>
                          <a:spcPct val="150000"/>
                        </a:lnSpc>
                        <a:spcBef>
                          <a:spcPts val="0"/>
                        </a:spcBef>
                        <a:spcAft>
                          <a:spcPts val="0"/>
                        </a:spcAft>
                        <a:tabLst>
                          <a:tab pos="1200150" algn="l"/>
                        </a:tabLst>
                      </a:pPr>
                      <a:r>
                        <a:rPr lang="en-US" sz="1200" dirty="0">
                          <a:effectLst/>
                        </a:rPr>
                        <a:t>21.1c</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21.1a+ the observer CPUE data standardized including </a:t>
                      </a:r>
                      <a:r>
                        <a:rPr lang="en-US" sz="1200" dirty="0">
                          <a:effectLst/>
                          <a:highlight>
                            <a:srgbClr val="00FFFF"/>
                          </a:highlight>
                        </a:rPr>
                        <a:t>Year:Area interactions</a:t>
                      </a: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CPT/SSC suggested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142378766"/>
                  </a:ext>
                </a:extLst>
              </a:tr>
              <a:tr h="356998">
                <a:tc>
                  <a:txBody>
                    <a:bodyPr/>
                    <a:lstStyle/>
                    <a:p>
                      <a:pPr marL="0" marR="0" algn="just">
                        <a:lnSpc>
                          <a:spcPct val="150000"/>
                        </a:lnSpc>
                        <a:spcBef>
                          <a:spcPts val="0"/>
                        </a:spcBef>
                        <a:spcAft>
                          <a:spcPts val="0"/>
                        </a:spcAft>
                        <a:tabLst>
                          <a:tab pos="1200150" algn="l"/>
                        </a:tabLst>
                      </a:pPr>
                      <a:r>
                        <a:rPr lang="en-US" sz="1200" dirty="0">
                          <a:effectLst/>
                        </a:rPr>
                        <a:t>21.1a1</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21.1a+ </a:t>
                      </a:r>
                      <a:r>
                        <a:rPr lang="en-US" sz="1200" dirty="0">
                          <a:effectLst/>
                          <a:highlight>
                            <a:srgbClr val="00FFFF"/>
                          </a:highlight>
                        </a:rPr>
                        <a:t>a knife-edge minimum maturity size of 116 mm CL</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2413174417"/>
                  </a:ext>
                </a:extLst>
              </a:tr>
              <a:tr h="356998">
                <a:tc>
                  <a:txBody>
                    <a:bodyPr/>
                    <a:lstStyle/>
                    <a:p>
                      <a:pPr marL="0" marR="0" algn="just">
                        <a:lnSpc>
                          <a:spcPct val="150000"/>
                        </a:lnSpc>
                        <a:spcBef>
                          <a:spcPts val="0"/>
                        </a:spcBef>
                        <a:spcAft>
                          <a:spcPts val="0"/>
                        </a:spcAft>
                        <a:tabLst>
                          <a:tab pos="1200150" algn="l"/>
                        </a:tabLst>
                      </a:pPr>
                      <a:r>
                        <a:rPr lang="en-US" sz="1200" dirty="0">
                          <a:effectLst/>
                        </a:rPr>
                        <a:t>21.1a2</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21.1a+</a:t>
                      </a:r>
                      <a:r>
                        <a:rPr lang="en-US" sz="1200" dirty="0">
                          <a:effectLst/>
                          <a:highlight>
                            <a:srgbClr val="00FFFF"/>
                          </a:highlight>
                        </a:rPr>
                        <a:t> maturity curve</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3054815703"/>
                  </a:ext>
                </a:extLst>
              </a:tr>
              <a:tr h="356998">
                <a:tc>
                  <a:txBody>
                    <a:bodyPr/>
                    <a:lstStyle/>
                    <a:p>
                      <a:pPr marL="0" marR="0" algn="just">
                        <a:lnSpc>
                          <a:spcPct val="150000"/>
                        </a:lnSpc>
                        <a:spcBef>
                          <a:spcPts val="0"/>
                        </a:spcBef>
                        <a:spcAft>
                          <a:spcPts val="0"/>
                        </a:spcAft>
                        <a:tabLst>
                          <a:tab pos="1200150" algn="l"/>
                        </a:tabLst>
                      </a:pPr>
                      <a:r>
                        <a:rPr lang="en-US" sz="1200" dirty="0">
                          <a:effectLst/>
                        </a:rPr>
                        <a:t>21.1b1</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21.1b+</a:t>
                      </a:r>
                      <a:r>
                        <a:rPr lang="en-US" sz="1200" dirty="0">
                          <a:effectLst/>
                          <a:highlight>
                            <a:srgbClr val="00FFFF"/>
                          </a:highlight>
                        </a:rPr>
                        <a:t> a knife-edge minimum maturity size of 116 mm CL</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3875105640"/>
                  </a:ext>
                </a:extLst>
              </a:tr>
              <a:tr h="356998">
                <a:tc>
                  <a:txBody>
                    <a:bodyPr/>
                    <a:lstStyle/>
                    <a:p>
                      <a:pPr marL="0" marR="0" algn="just">
                        <a:lnSpc>
                          <a:spcPct val="150000"/>
                        </a:lnSpc>
                        <a:spcBef>
                          <a:spcPts val="0"/>
                        </a:spcBef>
                        <a:spcAft>
                          <a:spcPts val="0"/>
                        </a:spcAft>
                        <a:tabLst>
                          <a:tab pos="1200150" algn="l"/>
                        </a:tabLst>
                      </a:pPr>
                      <a:r>
                        <a:rPr lang="en-US" sz="1200" dirty="0">
                          <a:effectLst/>
                        </a:rPr>
                        <a:t>21.1b2</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21.1b+ </a:t>
                      </a:r>
                      <a:r>
                        <a:rPr lang="en-US" sz="1200" dirty="0">
                          <a:effectLst/>
                          <a:highlight>
                            <a:srgbClr val="00FFFF"/>
                          </a:highlight>
                        </a:rPr>
                        <a:t>maturity curve</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1416397427"/>
                  </a:ext>
                </a:extLst>
              </a:tr>
              <a:tr h="356998">
                <a:tc>
                  <a:txBody>
                    <a:bodyPr/>
                    <a:lstStyle/>
                    <a:p>
                      <a:pPr marL="0" marR="0" algn="just">
                        <a:lnSpc>
                          <a:spcPct val="150000"/>
                        </a:lnSpc>
                        <a:spcBef>
                          <a:spcPts val="0"/>
                        </a:spcBef>
                        <a:spcAft>
                          <a:spcPts val="0"/>
                        </a:spcAft>
                        <a:tabLst>
                          <a:tab pos="1200150" algn="l"/>
                        </a:tabLst>
                      </a:pPr>
                      <a:r>
                        <a:rPr lang="en-US" sz="1200" dirty="0">
                          <a:effectLst/>
                        </a:rPr>
                        <a:t>21.1c1</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21.1c+ </a:t>
                      </a:r>
                      <a:r>
                        <a:rPr lang="en-US" sz="1200" dirty="0">
                          <a:effectLst/>
                          <a:highlight>
                            <a:srgbClr val="00FFFF"/>
                          </a:highlight>
                        </a:rPr>
                        <a:t>a knife-edge minimum maturity size of 116 mm CL</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2726427009"/>
                  </a:ext>
                </a:extLst>
              </a:tr>
              <a:tr h="356998">
                <a:tc>
                  <a:txBody>
                    <a:bodyPr/>
                    <a:lstStyle/>
                    <a:p>
                      <a:pPr marL="0" marR="0" algn="just">
                        <a:lnSpc>
                          <a:spcPct val="150000"/>
                        </a:lnSpc>
                        <a:spcBef>
                          <a:spcPts val="0"/>
                        </a:spcBef>
                        <a:spcAft>
                          <a:spcPts val="0"/>
                        </a:spcAft>
                        <a:tabLst>
                          <a:tab pos="1200150" algn="l"/>
                        </a:tabLst>
                      </a:pPr>
                      <a:r>
                        <a:rPr lang="en-US" sz="1200" dirty="0">
                          <a:effectLst/>
                        </a:rPr>
                        <a:t>21.1c2</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21.1c+ </a:t>
                      </a:r>
                      <a:r>
                        <a:rPr lang="en-US" sz="1200" dirty="0">
                          <a:effectLst/>
                          <a:highlight>
                            <a:srgbClr val="00FFFF"/>
                          </a:highlight>
                        </a:rPr>
                        <a:t>maturity curve</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34955" marR="34955" marT="0" marB="0"/>
                </a:tc>
                <a:tc>
                  <a:txBody>
                    <a:bodyPr/>
                    <a:lstStyle/>
                    <a:p>
                      <a:pPr marL="0" marR="0">
                        <a:lnSpc>
                          <a:spcPct val="150000"/>
                        </a:lnSpc>
                        <a:spcBef>
                          <a:spcPts val="0"/>
                        </a:spcBef>
                        <a:spcAft>
                          <a:spcPts val="0"/>
                        </a:spcAft>
                        <a:tabLst>
                          <a:tab pos="1200150" algn="l"/>
                        </a:tabLst>
                      </a:pPr>
                      <a:r>
                        <a:rPr lang="en-US" sz="1200" dirty="0">
                          <a:effectLst/>
                        </a:rPr>
                        <a:t>Authors proposed additional model.</a:t>
                      </a:r>
                      <a:endParaRPr lang="en-US" sz="1200" dirty="0">
                        <a:effectLst/>
                        <a:latin typeface="Times New Roman" panose="02020603050405020304" pitchFamily="18" charset="0"/>
                        <a:ea typeface="Times New Roman" panose="02020603050405020304" pitchFamily="18" charset="0"/>
                      </a:endParaRPr>
                    </a:p>
                  </a:txBody>
                  <a:tcPr marL="34955" marR="34955" marT="0" marB="0"/>
                </a:tc>
                <a:extLst>
                  <a:ext uri="{0D108BD9-81ED-4DB2-BD59-A6C34878D82A}">
                    <a16:rowId xmlns:a16="http://schemas.microsoft.com/office/drawing/2014/main" val="2140739597"/>
                  </a:ext>
                </a:extLst>
              </a:tr>
            </a:tbl>
          </a:graphicData>
        </a:graphic>
      </p:graphicFrame>
    </p:spTree>
    <p:extLst>
      <p:ext uri="{BB962C8B-B14F-4D97-AF65-F5344CB8AC3E}">
        <p14:creationId xmlns:p14="http://schemas.microsoft.com/office/powerpoint/2010/main" val="14580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5016758"/>
          </a:xfrm>
          <a:prstGeom prst="rect">
            <a:avLst/>
          </a:prstGeom>
        </p:spPr>
        <p:txBody>
          <a:bodyPr wrap="square">
            <a:spAutoFit/>
          </a:bodyPr>
          <a:lstStyle/>
          <a:p>
            <a:pPr marL="285750" indent="-285750">
              <a:buFont typeface="Wingdings" panose="05000000000000000000" pitchFamily="2" charset="2"/>
              <a:buChar char="Ø"/>
            </a:pPr>
            <a:r>
              <a:rPr lang="en-US" sz="2000" dirty="0"/>
              <a:t>Integrated male-only length-based models fitted to fishery dependent catch, CPUE, and tagging data.</a:t>
            </a:r>
          </a:p>
          <a:p>
            <a:r>
              <a:rPr lang="en-US" sz="2000" dirty="0"/>
              <a:t> </a:t>
            </a:r>
          </a:p>
          <a:p>
            <a:pPr marL="285750" lvl="0" indent="-285750">
              <a:buFont typeface="Wingdings" panose="05000000000000000000" pitchFamily="2" charset="2"/>
              <a:buChar char="Ø"/>
            </a:pPr>
            <a:r>
              <a:rPr lang="en-US" sz="2000" i="1" dirty="0"/>
              <a:t>Constant M</a:t>
            </a:r>
            <a:r>
              <a:rPr lang="en-US" sz="2000" dirty="0"/>
              <a:t> of 0.21yr</a:t>
            </a:r>
            <a:r>
              <a:rPr lang="en-US" sz="2000" baseline="30000" dirty="0"/>
              <a:t>-1</a:t>
            </a:r>
            <a:r>
              <a:rPr lang="en-US" sz="2000" dirty="0"/>
              <a:t>.</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4 main and 6 modified models for </a:t>
            </a:r>
            <a:r>
              <a:rPr lang="en-US" sz="2000" dirty="0">
                <a:solidFill>
                  <a:srgbClr val="FF0000"/>
                </a:solidFill>
              </a:rPr>
              <a:t>EAG</a:t>
            </a:r>
            <a:r>
              <a:rPr lang="en-US" sz="2000" dirty="0"/>
              <a:t> and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Knife-edge maturity size of 111 mm CL for main models’ MMB calculation. Modified models have 116 mm CL maturity size/maturity curve.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models.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152400" y="84400"/>
            <a:ext cx="1828800" cy="563176"/>
          </a:xfrm>
        </p:spPr>
        <p:txBody>
          <a:bodyPr>
            <a:normAutofit fontScale="90000"/>
          </a:bodyPr>
          <a:lstStyle/>
          <a:p>
            <a:r>
              <a:rPr lang="en-US" dirty="0"/>
              <a:t>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40</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152400" y="5377624"/>
            <a:ext cx="8915400" cy="1200329"/>
          </a:xfrm>
          <a:prstGeom prst="rect">
            <a:avLst/>
          </a:prstGeom>
        </p:spPr>
        <p:txBody>
          <a:bodyPr wrap="square">
            <a:spAutoFit/>
          </a:bodyPr>
          <a:lstStyle/>
          <a:p>
            <a:pPr algn="just">
              <a:tabLst>
                <a:tab pos="4286250" algn="l"/>
              </a:tabLst>
            </a:pPr>
            <a:r>
              <a:rPr lang="en-US" dirty="0">
                <a:latin typeface="Arial" panose="020B0604020202020204" pitchFamily="34" charset="0"/>
                <a:ea typeface="Times New Roman" panose="02020603050405020304" pitchFamily="18" charset="0"/>
                <a:cs typeface="Arial" panose="020B0604020202020204" pitchFamily="34" charset="0"/>
              </a:rPr>
              <a:t>Figs. 24 and 41. Comparison of input CPUE indices [with +/- 2 SE for  model 19.1 (black circles)] with predicted CPUE indices (colored solid lines) by 19.1, 20.1a, 21.1b, and 21.1c for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EAG</a:t>
            </a:r>
            <a:r>
              <a:rPr lang="en-US" dirty="0">
                <a:latin typeface="Arial" panose="020B0604020202020204" pitchFamily="34" charset="0"/>
                <a:ea typeface="Times New Roman" panose="02020603050405020304" pitchFamily="18" charset="0"/>
                <a:cs typeface="Arial" panose="020B0604020202020204" pitchFamily="34" charset="0"/>
              </a:rPr>
              <a:t> and </a:t>
            </a: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WAG</a:t>
            </a:r>
            <a:r>
              <a:rPr lang="en-US" dirty="0">
                <a:latin typeface="Arial" panose="020B0604020202020204" pitchFamily="34" charset="0"/>
                <a:ea typeface="Times New Roman" panose="02020603050405020304" pitchFamily="18" charset="0"/>
                <a:cs typeface="Arial" panose="020B0604020202020204" pitchFamily="34" charset="0"/>
              </a:rPr>
              <a:t>, 1985/86–2020/21. Model estimated additional standard error was added to each input standard error.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7456685F-569A-451D-B9A0-C76E3DF7A81E}"/>
              </a:ext>
            </a:extLst>
          </p:cNvPr>
          <p:cNvSpPr txBox="1"/>
          <p:nvPr/>
        </p:nvSpPr>
        <p:spPr>
          <a:xfrm>
            <a:off x="685800" y="1524000"/>
            <a:ext cx="914400" cy="369332"/>
          </a:xfrm>
          <a:prstGeom prst="rect">
            <a:avLst/>
          </a:prstGeom>
          <a:noFill/>
        </p:spPr>
        <p:txBody>
          <a:bodyPr wrap="square" rtlCol="0">
            <a:spAutoFit/>
          </a:bodyPr>
          <a:lstStyle/>
          <a:p>
            <a:r>
              <a:rPr lang="en-US" dirty="0">
                <a:solidFill>
                  <a:srgbClr val="FF0000"/>
                </a:solidFill>
              </a:rPr>
              <a:t>EAG</a:t>
            </a:r>
          </a:p>
        </p:txBody>
      </p:sp>
      <p:sp>
        <p:nvSpPr>
          <p:cNvPr id="8" name="TextBox 7">
            <a:extLst>
              <a:ext uri="{FF2B5EF4-FFF2-40B4-BE49-F238E27FC236}">
                <a16:creationId xmlns:a16="http://schemas.microsoft.com/office/drawing/2014/main" id="{2429B18A-A1B7-4A37-9D8E-A42E13DB166B}"/>
              </a:ext>
            </a:extLst>
          </p:cNvPr>
          <p:cNvSpPr txBox="1"/>
          <p:nvPr/>
        </p:nvSpPr>
        <p:spPr>
          <a:xfrm>
            <a:off x="685800" y="3857180"/>
            <a:ext cx="914400" cy="369332"/>
          </a:xfrm>
          <a:prstGeom prst="rect">
            <a:avLst/>
          </a:prstGeom>
          <a:noFill/>
        </p:spPr>
        <p:txBody>
          <a:bodyPr wrap="square" rtlCol="0">
            <a:spAutoFit/>
          </a:bodyPr>
          <a:lstStyle/>
          <a:p>
            <a:r>
              <a:rPr lang="en-US" dirty="0">
                <a:solidFill>
                  <a:srgbClr val="FF0000"/>
                </a:solidFill>
              </a:rPr>
              <a:t>WAG</a:t>
            </a:r>
          </a:p>
        </p:txBody>
      </p:sp>
      <p:pic>
        <p:nvPicPr>
          <p:cNvPr id="11" name="Picture 10">
            <a:extLst>
              <a:ext uri="{FF2B5EF4-FFF2-40B4-BE49-F238E27FC236}">
                <a16:creationId xmlns:a16="http://schemas.microsoft.com/office/drawing/2014/main" id="{9ACD6480-4D06-4FD8-BE43-3918D8E910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8941"/>
            <a:ext cx="6858689" cy="2506659"/>
          </a:xfrm>
          <a:prstGeom prst="rect">
            <a:avLst/>
          </a:prstGeom>
          <a:noFill/>
          <a:ln>
            <a:noFill/>
          </a:ln>
        </p:spPr>
      </p:pic>
      <p:pic>
        <p:nvPicPr>
          <p:cNvPr id="12" name="Picture 11">
            <a:extLst>
              <a:ext uri="{FF2B5EF4-FFF2-40B4-BE49-F238E27FC236}">
                <a16:creationId xmlns:a16="http://schemas.microsoft.com/office/drawing/2014/main" id="{2D26F07A-7376-42D7-A7BF-E1DD05E565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46403"/>
            <a:ext cx="6858689" cy="2431222"/>
          </a:xfrm>
          <a:prstGeom prst="rect">
            <a:avLst/>
          </a:prstGeom>
          <a:noFill/>
          <a:ln>
            <a:noFill/>
          </a:ln>
        </p:spPr>
      </p:pic>
    </p:spTree>
    <p:extLst>
      <p:ext uri="{BB962C8B-B14F-4D97-AF65-F5344CB8AC3E}">
        <p14:creationId xmlns:p14="http://schemas.microsoft.com/office/powerpoint/2010/main" val="2839890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5"/>
            <a:ext cx="8229600" cy="685795"/>
          </a:xfrm>
        </p:spPr>
        <p:txBody>
          <a:bodyPr>
            <a:noAutofit/>
          </a:bodyPr>
          <a:lstStyle/>
          <a:p>
            <a:r>
              <a:rPr lang="en-US" sz="1400" dirty="0"/>
              <a:t>Figs. 12a and 30a. Estimated total (black solid line) and retained selectivity (red dotted line) for pre- and post- rationalization periods for models 19.1, 21.1a, 21.1b, and 21.1c fits to </a:t>
            </a:r>
            <a:r>
              <a:rPr lang="en-US" sz="1400" dirty="0">
                <a:solidFill>
                  <a:srgbClr val="FF0000"/>
                </a:solidFill>
              </a:rPr>
              <a:t>EAG</a:t>
            </a:r>
            <a:r>
              <a:rPr lang="en-US" sz="1400" dirty="0"/>
              <a:t> and </a:t>
            </a:r>
            <a:r>
              <a:rPr lang="en-US" sz="1400" dirty="0">
                <a:solidFill>
                  <a:srgbClr val="FF0000"/>
                </a:solidFill>
              </a:rPr>
              <a:t>WAG</a:t>
            </a:r>
            <a:r>
              <a:rPr lang="en-US" sz="1400" dirty="0"/>
              <a:t> data.</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41</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8" name="Picture 17">
            <a:extLst>
              <a:ext uri="{FF2B5EF4-FFF2-40B4-BE49-F238E27FC236}">
                <a16:creationId xmlns:a16="http://schemas.microsoft.com/office/drawing/2014/main" id="{E8F661D9-3944-42F6-AFF0-669D3C534E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733800"/>
            <a:ext cx="6172200" cy="2991079"/>
          </a:xfrm>
          <a:prstGeom prst="rect">
            <a:avLst/>
          </a:prstGeom>
          <a:noFill/>
          <a:ln>
            <a:noFill/>
          </a:ln>
        </p:spPr>
      </p:pic>
      <p:pic>
        <p:nvPicPr>
          <p:cNvPr id="20" name="Picture 19">
            <a:extLst>
              <a:ext uri="{FF2B5EF4-FFF2-40B4-BE49-F238E27FC236}">
                <a16:creationId xmlns:a16="http://schemas.microsoft.com/office/drawing/2014/main" id="{2ED01E96-6352-481D-8935-4586EC66F8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7148" y="879517"/>
            <a:ext cx="6205251" cy="2808605"/>
          </a:xfrm>
          <a:prstGeom prst="rect">
            <a:avLst/>
          </a:prstGeom>
          <a:noFill/>
          <a:ln>
            <a:noFill/>
          </a:ln>
        </p:spPr>
      </p:pic>
    </p:spTree>
    <p:extLst>
      <p:ext uri="{BB962C8B-B14F-4D97-AF65-F5344CB8AC3E}">
        <p14:creationId xmlns:p14="http://schemas.microsoft.com/office/powerpoint/2010/main" val="49362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399"/>
            <a:ext cx="8229600" cy="685795"/>
          </a:xfrm>
        </p:spPr>
        <p:txBody>
          <a:bodyPr>
            <a:noAutofit/>
          </a:bodyPr>
          <a:lstStyle/>
          <a:p>
            <a:r>
              <a:rPr lang="en-US" sz="1400" dirty="0"/>
              <a:t>Figs.  14 &amp; 32 . Estimated number of male recruits (crab size ≥ 101 mm CL) for 19.1, 21.1a, 21.1b, and 21.1c model fits to </a:t>
            </a:r>
            <a:r>
              <a:rPr lang="en-US" sz="1400" dirty="0">
                <a:solidFill>
                  <a:srgbClr val="FF0000"/>
                </a:solidFill>
              </a:rPr>
              <a:t>EAG</a:t>
            </a:r>
            <a:r>
              <a:rPr lang="en-US" sz="1400" dirty="0"/>
              <a:t> and </a:t>
            </a:r>
            <a:r>
              <a:rPr lang="en-US" sz="1400" dirty="0">
                <a:solidFill>
                  <a:srgbClr val="FF0000"/>
                </a:solidFill>
              </a:rPr>
              <a:t>WAG</a:t>
            </a:r>
            <a:r>
              <a:rPr lang="en-US" sz="1400" dirty="0"/>
              <a:t> data, 1961–2021.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42</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6" name="Picture 15">
            <a:extLst>
              <a:ext uri="{FF2B5EF4-FFF2-40B4-BE49-F238E27FC236}">
                <a16:creationId xmlns:a16="http://schemas.microsoft.com/office/drawing/2014/main" id="{D61A6D8F-10C7-4C28-A4B1-82F96E64FE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838195"/>
            <a:ext cx="5943600" cy="2971800"/>
          </a:xfrm>
          <a:prstGeom prst="rect">
            <a:avLst/>
          </a:prstGeom>
          <a:noFill/>
          <a:ln>
            <a:noFill/>
          </a:ln>
        </p:spPr>
      </p:pic>
      <p:pic>
        <p:nvPicPr>
          <p:cNvPr id="21" name="Picture 20">
            <a:extLst>
              <a:ext uri="{FF2B5EF4-FFF2-40B4-BE49-F238E27FC236}">
                <a16:creationId xmlns:a16="http://schemas.microsoft.com/office/drawing/2014/main" id="{7CD54157-3B0B-435A-8272-3E5B7A2BA6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62401"/>
            <a:ext cx="5943600" cy="2743200"/>
          </a:xfrm>
          <a:prstGeom prst="rect">
            <a:avLst/>
          </a:prstGeom>
          <a:noFill/>
          <a:ln>
            <a:noFill/>
          </a:ln>
        </p:spPr>
      </p:pic>
    </p:spTree>
    <p:extLst>
      <p:ext uri="{BB962C8B-B14F-4D97-AF65-F5344CB8AC3E}">
        <p14:creationId xmlns:p14="http://schemas.microsoft.com/office/powerpoint/2010/main" val="386777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01" y="659639"/>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400" dirty="0"/>
              <a:t>Fig. 17. Observed (open circle) vs. predicted (solid line) retained catch (top left), total catch (top right in), and groundfish bycatch (bottom left) of golden king crab for 19.1, 21.1a, 21.1b, and 21.1c model fits in </a:t>
            </a:r>
            <a:r>
              <a:rPr lang="en-US" sz="1400" dirty="0">
                <a:solidFill>
                  <a:srgbClr val="FF0000"/>
                </a:solidFill>
              </a:rPr>
              <a:t>EAG</a:t>
            </a:r>
            <a:r>
              <a:rPr lang="en-US" sz="1400" dirty="0"/>
              <a:t>, 1981/82–2020/21. </a:t>
            </a:r>
            <a:br>
              <a:rPr lang="en-US" sz="1400" dirty="0"/>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43</a:t>
            </a:fld>
            <a:endParaRPr lang="en-US" dirty="0"/>
          </a:p>
        </p:txBody>
      </p:sp>
      <p:pic>
        <p:nvPicPr>
          <p:cNvPr id="7" name="Picture 6">
            <a:extLst>
              <a:ext uri="{FF2B5EF4-FFF2-40B4-BE49-F238E27FC236}">
                <a16:creationId xmlns:a16="http://schemas.microsoft.com/office/drawing/2014/main" id="{AB995C6F-DAD4-475D-8AC1-4FBC1AFAC7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4742"/>
            <a:ext cx="8229600" cy="5514658"/>
          </a:xfrm>
          <a:prstGeom prst="rect">
            <a:avLst/>
          </a:prstGeom>
          <a:noFill/>
          <a:ln>
            <a:noFill/>
          </a:ln>
        </p:spPr>
      </p:pic>
    </p:spTree>
    <p:extLst>
      <p:ext uri="{BB962C8B-B14F-4D97-AF65-F5344CB8AC3E}">
        <p14:creationId xmlns:p14="http://schemas.microsoft.com/office/powerpoint/2010/main" val="1281389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3" y="631045"/>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400" dirty="0"/>
              <a:t>Fig. 35. . Observed (open circle) vs. predicted (solid line) retained catch (top left), total catch (top right in), and groundfish bycatch (bottom left) of golden king crab for 19.1, 21.1a, 21.1b, and 21.1c model fits in </a:t>
            </a:r>
            <a:r>
              <a:rPr lang="en-US" sz="1400" dirty="0">
                <a:solidFill>
                  <a:srgbClr val="FF0000"/>
                </a:solidFill>
              </a:rPr>
              <a:t>WAG</a:t>
            </a:r>
            <a:r>
              <a:rPr lang="en-US" sz="1400" dirty="0"/>
              <a:t>, 1981/82–2020/21. </a:t>
            </a:r>
            <a:br>
              <a:rPr lang="en-US" sz="1400" dirty="0"/>
            </a:br>
            <a:r>
              <a:rPr lang="en-US" sz="1400" dirty="0"/>
              <a:t>. </a:t>
            </a:r>
            <a:br>
              <a:rPr lang="en-US" sz="1400" dirty="0"/>
            </a:br>
            <a:endParaRPr lang="en-US" sz="1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44</a:t>
            </a:fld>
            <a:endParaRPr lang="en-US" dirty="0"/>
          </a:p>
        </p:txBody>
      </p:sp>
      <p:pic>
        <p:nvPicPr>
          <p:cNvPr id="8" name="Picture 7">
            <a:extLst>
              <a:ext uri="{FF2B5EF4-FFF2-40B4-BE49-F238E27FC236}">
                <a16:creationId xmlns:a16="http://schemas.microsoft.com/office/drawing/2014/main" id="{5A75E237-0F32-4217-ADA7-D7498E1F4E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3790"/>
            <a:ext cx="8229600" cy="5591810"/>
          </a:xfrm>
          <a:prstGeom prst="rect">
            <a:avLst/>
          </a:prstGeom>
          <a:noFill/>
          <a:ln>
            <a:noFill/>
          </a:ln>
        </p:spPr>
      </p:pic>
    </p:spTree>
    <p:extLst>
      <p:ext uri="{BB962C8B-B14F-4D97-AF65-F5344CB8AC3E}">
        <p14:creationId xmlns:p14="http://schemas.microsoft.com/office/powerpoint/2010/main" val="3680286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7" y="419100"/>
            <a:ext cx="8229600" cy="609600"/>
          </a:xfrm>
        </p:spPr>
        <p:txBody>
          <a:bodyPr>
            <a:noAutofit/>
          </a:bodyPr>
          <a:lstStyle/>
          <a:p>
            <a:br>
              <a:rPr lang="en-US" sz="1200" dirty="0"/>
            </a:br>
            <a:br>
              <a:rPr lang="en-US" sz="1200" dirty="0"/>
            </a:br>
            <a:br>
              <a:rPr lang="en-US" sz="1200" dirty="0"/>
            </a:br>
            <a:br>
              <a:rPr lang="en-US" sz="1200" dirty="0"/>
            </a:br>
            <a:r>
              <a:rPr lang="en-US" sz="1600" dirty="0">
                <a:latin typeface="+mn-lt"/>
              </a:rPr>
              <a:t>Fig. 23. </a:t>
            </a:r>
            <a:r>
              <a:rPr lang="en-US" sz="1600" dirty="0">
                <a:effectLst/>
                <a:latin typeface="+mn-lt"/>
                <a:ea typeface="Times New Roman" panose="02020603050405020304" pitchFamily="18" charset="0"/>
              </a:rPr>
              <a:t>Retrospective fits of MMB by the model following removal of terminal year data under models 21.1a, 21.1b, and 21.1c for golden king crab in the </a:t>
            </a:r>
            <a:r>
              <a:rPr lang="en-US" sz="1600" dirty="0">
                <a:solidFill>
                  <a:srgbClr val="FF0000"/>
                </a:solidFill>
                <a:effectLst/>
                <a:latin typeface="+mn-lt"/>
                <a:ea typeface="Times New Roman" panose="02020603050405020304" pitchFamily="18" charset="0"/>
              </a:rPr>
              <a:t>EAG</a:t>
            </a:r>
            <a:r>
              <a:rPr lang="en-US" sz="1600" dirty="0">
                <a:effectLst/>
                <a:latin typeface="+mn-lt"/>
                <a:ea typeface="Times New Roman" panose="02020603050405020304" pitchFamily="18" charset="0"/>
              </a:rPr>
              <a:t> (left) and </a:t>
            </a:r>
            <a:r>
              <a:rPr lang="en-US" sz="1600" dirty="0">
                <a:solidFill>
                  <a:srgbClr val="FF0000"/>
                </a:solidFill>
                <a:effectLst/>
                <a:latin typeface="+mn-lt"/>
                <a:ea typeface="Times New Roman" panose="02020603050405020304" pitchFamily="18" charset="0"/>
              </a:rPr>
              <a:t>WAG</a:t>
            </a:r>
            <a:r>
              <a:rPr lang="en-US" sz="1600" dirty="0">
                <a:effectLst/>
                <a:latin typeface="+mn-lt"/>
                <a:ea typeface="Times New Roman" panose="02020603050405020304" pitchFamily="18" charset="0"/>
              </a:rPr>
              <a:t> (right), 1960/61–2020/21. </a:t>
            </a:r>
            <a:endParaRPr lang="en-US" sz="1600" dirty="0">
              <a:latin typeface="+mn-l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45</a:t>
            </a:fld>
            <a:endParaRPr lang="en-US" dirty="0"/>
          </a:p>
        </p:txBody>
      </p:sp>
      <p:pic>
        <p:nvPicPr>
          <p:cNvPr id="8" name="Picture 7">
            <a:extLst>
              <a:ext uri="{FF2B5EF4-FFF2-40B4-BE49-F238E27FC236}">
                <a16:creationId xmlns:a16="http://schemas.microsoft.com/office/drawing/2014/main" id="{1A50D427-3401-42D2-9E0E-09757725A6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229600" cy="4876800"/>
          </a:xfrm>
          <a:prstGeom prst="rect">
            <a:avLst/>
          </a:prstGeom>
          <a:noFill/>
          <a:ln>
            <a:noFill/>
          </a:ln>
        </p:spPr>
      </p:pic>
    </p:spTree>
    <p:extLst>
      <p:ext uri="{BB962C8B-B14F-4D97-AF65-F5344CB8AC3E}">
        <p14:creationId xmlns:p14="http://schemas.microsoft.com/office/powerpoint/2010/main" val="2772154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97" y="419100"/>
            <a:ext cx="8229600" cy="609600"/>
          </a:xfrm>
        </p:spPr>
        <p:txBody>
          <a:bodyPr>
            <a:noAutofit/>
          </a:bodyPr>
          <a:lstStyle/>
          <a:p>
            <a:br>
              <a:rPr lang="en-US" sz="1200" dirty="0"/>
            </a:br>
            <a:br>
              <a:rPr lang="en-US" sz="1200" dirty="0"/>
            </a:br>
            <a:br>
              <a:rPr lang="en-US" sz="1200" dirty="0"/>
            </a:br>
            <a:br>
              <a:rPr lang="en-US" sz="1200" dirty="0"/>
            </a:br>
            <a:r>
              <a:rPr lang="en-US" sz="1400" dirty="0"/>
              <a:t>Fig. 25. Trends in pot fishery full selection total fishing mortality for 19.1, 21.1a, 21.1b, and 21.1c model fits to </a:t>
            </a:r>
            <a:r>
              <a:rPr lang="en-US" sz="1400" dirty="0">
                <a:solidFill>
                  <a:srgbClr val="FF0000"/>
                </a:solidFill>
              </a:rPr>
              <a:t>EAG</a:t>
            </a:r>
            <a:r>
              <a:rPr lang="en-US" sz="1400" dirty="0"/>
              <a:t> (left) and </a:t>
            </a:r>
            <a:r>
              <a:rPr lang="en-US" sz="1400" dirty="0">
                <a:solidFill>
                  <a:srgbClr val="FF0000"/>
                </a:solidFill>
              </a:rPr>
              <a:t>WAG</a:t>
            </a:r>
            <a:r>
              <a:rPr lang="en-US" sz="1400" dirty="0"/>
              <a:t> (right) data, 1981/82–2020/21.</a:t>
            </a:r>
            <a:br>
              <a:rPr lang="en-US" sz="1400" dirty="0"/>
            </a:br>
            <a:endParaRPr lang="en-US" sz="1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46</a:t>
            </a:fld>
            <a:endParaRPr lang="en-US" dirty="0"/>
          </a:p>
        </p:txBody>
      </p:sp>
      <p:pic>
        <p:nvPicPr>
          <p:cNvPr id="7" name="Picture 6">
            <a:extLst>
              <a:ext uri="{FF2B5EF4-FFF2-40B4-BE49-F238E27FC236}">
                <a16:creationId xmlns:a16="http://schemas.microsoft.com/office/drawing/2014/main" id="{B3D660B0-5F28-41DB-B689-EF761C6FA0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1798" y="1369060"/>
            <a:ext cx="8740406" cy="5069840"/>
          </a:xfrm>
          <a:prstGeom prst="rect">
            <a:avLst/>
          </a:prstGeom>
          <a:noFill/>
          <a:ln>
            <a:noFill/>
          </a:ln>
        </p:spPr>
      </p:pic>
    </p:spTree>
    <p:extLst>
      <p:ext uri="{BB962C8B-B14F-4D97-AF65-F5344CB8AC3E}">
        <p14:creationId xmlns:p14="http://schemas.microsoft.com/office/powerpoint/2010/main" val="3126124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27" y="1213611"/>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600" dirty="0"/>
              <a:t>Fig. 26. Trends in golden king crab mature male biomass for 19.1, 21.1a, 21.1b, and 21.1c model fits to  </a:t>
            </a:r>
            <a:r>
              <a:rPr lang="en-US" sz="1600" dirty="0">
                <a:solidFill>
                  <a:srgbClr val="FF0000"/>
                </a:solidFill>
              </a:rPr>
              <a:t>EAG</a:t>
            </a:r>
            <a:r>
              <a:rPr lang="en-US" sz="1600" dirty="0"/>
              <a:t> (left) and </a:t>
            </a:r>
            <a:r>
              <a:rPr lang="en-US" sz="1600" dirty="0">
                <a:solidFill>
                  <a:srgbClr val="FF0000"/>
                </a:solidFill>
              </a:rPr>
              <a:t>WAG</a:t>
            </a:r>
            <a:r>
              <a:rPr lang="en-US" sz="1600" dirty="0"/>
              <a:t> (right) data, 1960/61–2020/21. Model 21.1a estimate has two standard error confidence limits.. Year 2020 refers to 2019/20 fishing season. </a:t>
            </a:r>
            <a:br>
              <a:rPr lang="en-US" sz="1600" dirty="0"/>
            </a:br>
            <a:br>
              <a:rPr lang="en-US" sz="1400" dirty="0"/>
            </a:b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47</a:t>
            </a:fld>
            <a:endParaRPr lang="en-US" dirty="0"/>
          </a:p>
        </p:txBody>
      </p:sp>
      <p:cxnSp>
        <p:nvCxnSpPr>
          <p:cNvPr id="4" name="Straight Arrow Connector 3"/>
          <p:cNvCxnSpPr/>
          <p:nvPr/>
        </p:nvCxnSpPr>
        <p:spPr>
          <a:xfrm flipV="1">
            <a:off x="3276600" y="5029200"/>
            <a:ext cx="533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9847600E-ABDA-4C09-8130-38C5ABBFBF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0662" y="1667762"/>
            <a:ext cx="8721541" cy="3894838"/>
          </a:xfrm>
          <a:prstGeom prst="rect">
            <a:avLst/>
          </a:prstGeom>
          <a:noFill/>
          <a:ln>
            <a:noFill/>
          </a:ln>
        </p:spPr>
      </p:pic>
    </p:spTree>
    <p:extLst>
      <p:ext uri="{BB962C8B-B14F-4D97-AF65-F5344CB8AC3E}">
        <p14:creationId xmlns:p14="http://schemas.microsoft.com/office/powerpoint/2010/main" val="396821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5"/>
            <a:ext cx="7848600" cy="1034716"/>
          </a:xfrm>
        </p:spPr>
        <p:txBody>
          <a:bodyPr>
            <a:noAutofit/>
          </a:bodyPr>
          <a:lstStyle/>
          <a:p>
            <a:r>
              <a:rPr lang="en-US" sz="1400" dirty="0"/>
              <a:t>Table 12. Negative log-likelihood values of the fits for models  19.1, 21.1a, 21.1b, and 21.1c for golden king crab in the </a:t>
            </a:r>
            <a:r>
              <a:rPr lang="en-US" sz="1400" dirty="0">
                <a:solidFill>
                  <a:srgbClr val="FF0000"/>
                </a:solidFill>
              </a:rPr>
              <a:t>EAG</a:t>
            </a:r>
            <a:r>
              <a:rPr lang="en-US" sz="1400" dirty="0"/>
              <a:t>. </a:t>
            </a:r>
          </a:p>
        </p:txBody>
      </p:sp>
      <p:sp>
        <p:nvSpPr>
          <p:cNvPr id="3" name="Slide Number Placeholder 2"/>
          <p:cNvSpPr>
            <a:spLocks noGrp="1"/>
          </p:cNvSpPr>
          <p:nvPr>
            <p:ph type="sldNum" sz="quarter" idx="12"/>
          </p:nvPr>
        </p:nvSpPr>
        <p:spPr>
          <a:xfrm>
            <a:off x="7364597" y="294208"/>
            <a:ext cx="941203" cy="301752"/>
          </a:xfrm>
        </p:spPr>
        <p:txBody>
          <a:bodyPr/>
          <a:lstStyle/>
          <a:p>
            <a:fld id="{28D1B9BE-D941-4EEF-A5AD-4384CF3F4BCC}" type="slidenum">
              <a:rPr lang="en-US" smtClean="0"/>
              <a:pPr/>
              <a:t>48</a:t>
            </a:fld>
            <a:endParaRPr lang="en-US" dirty="0"/>
          </a:p>
        </p:txBody>
      </p:sp>
      <p:graphicFrame>
        <p:nvGraphicFramePr>
          <p:cNvPr id="5" name="Table 4">
            <a:extLst>
              <a:ext uri="{FF2B5EF4-FFF2-40B4-BE49-F238E27FC236}">
                <a16:creationId xmlns:a16="http://schemas.microsoft.com/office/drawing/2014/main" id="{03061FF4-C30A-4AAE-81EE-0B1FD873D9B3}"/>
              </a:ext>
            </a:extLst>
          </p:cNvPr>
          <p:cNvGraphicFramePr>
            <a:graphicFrameLocks noGrp="1"/>
          </p:cNvGraphicFramePr>
          <p:nvPr>
            <p:extLst>
              <p:ext uri="{D42A27DB-BD31-4B8C-83A1-F6EECF244321}">
                <p14:modId xmlns:p14="http://schemas.microsoft.com/office/powerpoint/2010/main" val="1346406925"/>
              </p:ext>
            </p:extLst>
          </p:nvPr>
        </p:nvGraphicFramePr>
        <p:xfrm>
          <a:off x="304800" y="1524000"/>
          <a:ext cx="8610599" cy="4914452"/>
        </p:xfrm>
        <a:graphic>
          <a:graphicData uri="http://schemas.openxmlformats.org/drawingml/2006/table">
            <a:tbl>
              <a:tblPr firstRow="1" firstCol="1" bandRow="1">
                <a:tableStyleId>{5C22544A-7EE6-4342-B048-85BDC9FD1C3A}</a:tableStyleId>
              </a:tblPr>
              <a:tblGrid>
                <a:gridCol w="1807464">
                  <a:extLst>
                    <a:ext uri="{9D8B030D-6E8A-4147-A177-3AD203B41FA5}">
                      <a16:colId xmlns:a16="http://schemas.microsoft.com/office/drawing/2014/main" val="511133053"/>
                    </a:ext>
                  </a:extLst>
                </a:gridCol>
                <a:gridCol w="877823">
                  <a:extLst>
                    <a:ext uri="{9D8B030D-6E8A-4147-A177-3AD203B41FA5}">
                      <a16:colId xmlns:a16="http://schemas.microsoft.com/office/drawing/2014/main" val="2466731868"/>
                    </a:ext>
                  </a:extLst>
                </a:gridCol>
                <a:gridCol w="987552">
                  <a:extLst>
                    <a:ext uri="{9D8B030D-6E8A-4147-A177-3AD203B41FA5}">
                      <a16:colId xmlns:a16="http://schemas.microsoft.com/office/drawing/2014/main" val="741779608"/>
                    </a:ext>
                  </a:extLst>
                </a:gridCol>
                <a:gridCol w="987552">
                  <a:extLst>
                    <a:ext uri="{9D8B030D-6E8A-4147-A177-3AD203B41FA5}">
                      <a16:colId xmlns:a16="http://schemas.microsoft.com/office/drawing/2014/main" val="2349458350"/>
                    </a:ext>
                  </a:extLst>
                </a:gridCol>
                <a:gridCol w="987552">
                  <a:extLst>
                    <a:ext uri="{9D8B030D-6E8A-4147-A177-3AD203B41FA5}">
                      <a16:colId xmlns:a16="http://schemas.microsoft.com/office/drawing/2014/main" val="1682312068"/>
                    </a:ext>
                  </a:extLst>
                </a:gridCol>
                <a:gridCol w="987552">
                  <a:extLst>
                    <a:ext uri="{9D8B030D-6E8A-4147-A177-3AD203B41FA5}">
                      <a16:colId xmlns:a16="http://schemas.microsoft.com/office/drawing/2014/main" val="3896932007"/>
                    </a:ext>
                  </a:extLst>
                </a:gridCol>
                <a:gridCol w="987552">
                  <a:extLst>
                    <a:ext uri="{9D8B030D-6E8A-4147-A177-3AD203B41FA5}">
                      <a16:colId xmlns:a16="http://schemas.microsoft.com/office/drawing/2014/main" val="3760856458"/>
                    </a:ext>
                  </a:extLst>
                </a:gridCol>
                <a:gridCol w="987552">
                  <a:extLst>
                    <a:ext uri="{9D8B030D-6E8A-4147-A177-3AD203B41FA5}">
                      <a16:colId xmlns:a16="http://schemas.microsoft.com/office/drawing/2014/main" val="609588995"/>
                    </a:ext>
                  </a:extLst>
                </a:gridCol>
              </a:tblGrid>
              <a:tr h="403416">
                <a:tc>
                  <a:txBody>
                    <a:bodyPr/>
                    <a:lstStyle/>
                    <a:p>
                      <a:pPr marL="0" marR="0">
                        <a:spcBef>
                          <a:spcPts val="0"/>
                        </a:spcBef>
                        <a:spcAft>
                          <a:spcPts val="1000"/>
                        </a:spcAft>
                      </a:pPr>
                      <a:r>
                        <a:rPr lang="en-US" sz="1400" dirty="0">
                          <a:effectLst/>
                        </a:rPr>
                        <a:t>Likelihood Component</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Model 19.1</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Model 21.1a</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Model 21.1b</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Model 21.1c</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21.1a-19.1</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21.1b-19.1</a:t>
                      </a:r>
                      <a:endParaRPr lang="en-US" sz="14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400" dirty="0">
                          <a:effectLst/>
                        </a:rPr>
                        <a:t>21.1c-19.1</a:t>
                      </a:r>
                      <a:endParaRPr lang="en-US" sz="1400" dirty="0">
                        <a:effectLst/>
                        <a:latin typeface="Times New Roman" panose="02020603050405020304" pitchFamily="18" charset="0"/>
                        <a:ea typeface="Times New Roman" panose="02020603050405020304" pitchFamily="18" charset="0"/>
                      </a:endParaRPr>
                    </a:p>
                  </a:txBody>
                  <a:tcPr marL="51037" marR="51037" marT="0" marB="0"/>
                </a:tc>
                <a:extLst>
                  <a:ext uri="{0D108BD9-81ED-4DB2-BD59-A6C34878D82A}">
                    <a16:rowId xmlns:a16="http://schemas.microsoft.com/office/drawing/2014/main" val="3152021084"/>
                  </a:ext>
                </a:extLst>
              </a:tr>
              <a:tr h="518678">
                <a:tc>
                  <a:txBody>
                    <a:bodyPr/>
                    <a:lstStyle/>
                    <a:p>
                      <a:pPr marL="0" marR="0">
                        <a:spcBef>
                          <a:spcPts val="0"/>
                        </a:spcBef>
                        <a:spcAft>
                          <a:spcPts val="0"/>
                        </a:spcAft>
                      </a:pPr>
                      <a:r>
                        <a:rPr lang="en-US" sz="1400" dirty="0">
                          <a:effectLst/>
                        </a:rPr>
                        <a:t>Number of free parameters</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154</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037" marR="51037" marT="0" marB="0"/>
                </a:tc>
                <a:extLst>
                  <a:ext uri="{0D108BD9-81ED-4DB2-BD59-A6C34878D82A}">
                    <a16:rowId xmlns:a16="http://schemas.microsoft.com/office/drawing/2014/main" val="2018193099"/>
                  </a:ext>
                </a:extLst>
              </a:tr>
              <a:tr h="505072">
                <a:tc>
                  <a:txBody>
                    <a:bodyPr/>
                    <a:lstStyle/>
                    <a:p>
                      <a:pPr marL="0" marR="0">
                        <a:spcBef>
                          <a:spcPts val="0"/>
                        </a:spcBef>
                        <a:spcAft>
                          <a:spcPts val="0"/>
                        </a:spcAft>
                      </a:pPr>
                      <a:r>
                        <a:rPr lang="en-US" sz="1400" dirty="0">
                          <a:effectLst/>
                        </a:rPr>
                        <a:t>Retlencomp</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-1334.9600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-1334.9600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-1325.3100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-1331.1500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9.65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3.81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440656482"/>
                  </a:ext>
                </a:extLst>
              </a:tr>
              <a:tr h="505072">
                <a:tc>
                  <a:txBody>
                    <a:bodyPr/>
                    <a:lstStyle/>
                    <a:p>
                      <a:pPr marL="0" marR="0">
                        <a:spcBef>
                          <a:spcPts val="0"/>
                        </a:spcBef>
                        <a:spcAft>
                          <a:spcPts val="0"/>
                        </a:spcAft>
                      </a:pPr>
                      <a:r>
                        <a:rPr lang="en-US" sz="1400" dirty="0">
                          <a:effectLst/>
                        </a:rPr>
                        <a:t>Totallencomp</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-1486.6000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-1486.6000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-1481.4000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-1487.0300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5.2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-0.43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4154410088"/>
                  </a:ext>
                </a:extLst>
              </a:tr>
              <a:tr h="201708">
                <a:tc>
                  <a:txBody>
                    <a:bodyPr/>
                    <a:lstStyle/>
                    <a:p>
                      <a:pPr marL="0" marR="0">
                        <a:spcBef>
                          <a:spcPts val="0"/>
                        </a:spcBef>
                        <a:spcAft>
                          <a:spcPts val="0"/>
                        </a:spcAft>
                      </a:pPr>
                      <a:r>
                        <a:rPr lang="en-US" sz="1400" dirty="0">
                          <a:effectLst/>
                        </a:rPr>
                        <a:t>Observer cpue</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0.1376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0.1441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-6.5913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-6.3306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0.0065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-6.7289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-6.4682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2255329557"/>
                  </a:ext>
                </a:extLst>
              </a:tr>
              <a:tr h="201708">
                <a:tc>
                  <a:txBody>
                    <a:bodyPr/>
                    <a:lstStyle/>
                    <a:p>
                      <a:pPr marL="0" marR="0">
                        <a:spcBef>
                          <a:spcPts val="0"/>
                        </a:spcBef>
                        <a:spcAft>
                          <a:spcPts val="0"/>
                        </a:spcAft>
                      </a:pPr>
                      <a:r>
                        <a:rPr lang="en-US" sz="1400" dirty="0">
                          <a:effectLst/>
                        </a:rPr>
                        <a:t>RetdcatchB</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7.6797</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7.6795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7.5856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7.8838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-0.0941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0.2041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1173477960"/>
                  </a:ext>
                </a:extLst>
              </a:tr>
              <a:tr h="336714">
                <a:tc>
                  <a:txBody>
                    <a:bodyPr/>
                    <a:lstStyle/>
                    <a:p>
                      <a:pPr marL="0" marR="0">
                        <a:spcBef>
                          <a:spcPts val="0"/>
                        </a:spcBef>
                        <a:spcAft>
                          <a:spcPts val="0"/>
                        </a:spcAft>
                      </a:pPr>
                      <a:r>
                        <a:rPr lang="en-US" sz="1400" dirty="0">
                          <a:effectLst/>
                        </a:rPr>
                        <a:t>TotalcatchB</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23.7070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23.7071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23.5424</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23.7389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0.00010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-0.1646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0.0319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1663682195"/>
                  </a:ext>
                </a:extLst>
              </a:tr>
              <a:tr h="201708">
                <a:tc>
                  <a:txBody>
                    <a:bodyPr/>
                    <a:lstStyle/>
                    <a:p>
                      <a:pPr marL="0" marR="0">
                        <a:spcBef>
                          <a:spcPts val="0"/>
                        </a:spcBef>
                        <a:spcAft>
                          <a:spcPts val="0"/>
                        </a:spcAft>
                      </a:pPr>
                      <a:r>
                        <a:rPr lang="en-US" sz="1400" dirty="0">
                          <a:effectLst/>
                        </a:rPr>
                        <a:t>GdiscdcatchB</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573845091"/>
                  </a:ext>
                </a:extLst>
              </a:tr>
              <a:tr h="201708">
                <a:tc>
                  <a:txBody>
                    <a:bodyPr/>
                    <a:lstStyle/>
                    <a:p>
                      <a:pPr marL="0" marR="0">
                        <a:spcBef>
                          <a:spcPts val="0"/>
                        </a:spcBef>
                        <a:spcAft>
                          <a:spcPts val="0"/>
                        </a:spcAft>
                      </a:pPr>
                      <a:r>
                        <a:rPr lang="en-US" sz="1400" dirty="0">
                          <a:effectLst/>
                        </a:rPr>
                        <a:t>Rec_dev</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6.8557</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6.8548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5.7315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6.6954</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-1.1242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-0.1603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3307146603"/>
                  </a:ext>
                </a:extLst>
              </a:tr>
              <a:tr h="201708">
                <a:tc>
                  <a:txBody>
                    <a:bodyPr/>
                    <a:lstStyle/>
                    <a:p>
                      <a:pPr marL="0" marR="0">
                        <a:spcBef>
                          <a:spcPts val="0"/>
                        </a:spcBef>
                        <a:spcAft>
                          <a:spcPts val="0"/>
                        </a:spcAft>
                      </a:pPr>
                      <a:r>
                        <a:rPr lang="en-US" sz="1400" dirty="0">
                          <a:effectLst/>
                        </a:rPr>
                        <a:t>Pot F_dev</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0.0128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0.0128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0.0120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0.0128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782089401"/>
                  </a:ext>
                </a:extLst>
              </a:tr>
              <a:tr h="201708">
                <a:tc>
                  <a:txBody>
                    <a:bodyPr/>
                    <a:lstStyle/>
                    <a:p>
                      <a:pPr marL="0" marR="0">
                        <a:spcBef>
                          <a:spcPts val="0"/>
                        </a:spcBef>
                        <a:spcAft>
                          <a:spcPts val="0"/>
                        </a:spcAft>
                      </a:pPr>
                      <a:r>
                        <a:rPr lang="en-US" sz="1400" dirty="0">
                          <a:effectLst/>
                        </a:rPr>
                        <a:t>Gbyc_F_dev</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0.0267</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0.0267</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0.0261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0.0265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1694534625"/>
                  </a:ext>
                </a:extLst>
              </a:tr>
              <a:tr h="336714">
                <a:tc>
                  <a:txBody>
                    <a:bodyPr/>
                    <a:lstStyle/>
                    <a:p>
                      <a:pPr marL="0" marR="0">
                        <a:spcBef>
                          <a:spcPts val="0"/>
                        </a:spcBef>
                        <a:spcAft>
                          <a:spcPts val="0"/>
                        </a:spcAft>
                      </a:pPr>
                      <a:r>
                        <a:rPr lang="en-US" sz="1400" dirty="0">
                          <a:effectLst/>
                        </a:rPr>
                        <a:t>Tag</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2692.6000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2692.6000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2692.9000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2692.5700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1324234178"/>
                  </a:ext>
                </a:extLst>
              </a:tr>
              <a:tr h="201708">
                <a:tc>
                  <a:txBody>
                    <a:bodyPr/>
                    <a:lstStyle/>
                    <a:p>
                      <a:pPr marL="0" marR="0">
                        <a:spcBef>
                          <a:spcPts val="0"/>
                        </a:spcBef>
                        <a:spcAft>
                          <a:spcPts val="0"/>
                        </a:spcAft>
                      </a:pPr>
                      <a:r>
                        <a:rPr lang="en-US" sz="1400" dirty="0">
                          <a:effectLst/>
                        </a:rPr>
                        <a:t>Fishery cpue</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-3.5625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-3.5628</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-3.3106</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-3.2839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0.2519</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0.2786</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3089704023"/>
                  </a:ext>
                </a:extLst>
              </a:tr>
              <a:tr h="201708">
                <a:tc>
                  <a:txBody>
                    <a:bodyPr/>
                    <a:lstStyle/>
                    <a:p>
                      <a:pPr marL="0" marR="0">
                        <a:spcBef>
                          <a:spcPts val="0"/>
                        </a:spcBef>
                        <a:spcAft>
                          <a:spcPts val="0"/>
                        </a:spcAft>
                      </a:pPr>
                      <a:r>
                        <a:rPr lang="en-US" sz="1400" dirty="0">
                          <a:effectLst/>
                        </a:rPr>
                        <a:t>RetcatchN</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0.0062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0.0062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0.0058</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0.0061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-0.0004</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-0.00010</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3635373921"/>
                  </a:ext>
                </a:extLst>
              </a:tr>
              <a:tr h="505072">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-94.0875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-94.0851</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-86.8140</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-96.8547</a:t>
                      </a:r>
                      <a:endParaRPr lang="en-US" sz="1200" dirty="0">
                        <a:effectLst/>
                        <a:latin typeface="Times New Roman" panose="02020603050405020304" pitchFamily="18" charset="0"/>
                        <a:ea typeface="Times New Roman" panose="02020603050405020304" pitchFamily="18" charset="0"/>
                      </a:endParaRPr>
                    </a:p>
                  </a:txBody>
                  <a:tcPr marL="51037" marR="51037" marT="0" marB="0"/>
                </a:tc>
                <a:tc>
                  <a:txBody>
                    <a:bodyPr/>
                    <a:lstStyle/>
                    <a:p>
                      <a:pPr marL="0" marR="0" algn="ctr">
                        <a:spcBef>
                          <a:spcPts val="0"/>
                        </a:spcBef>
                        <a:spcAft>
                          <a:spcPts val="0"/>
                        </a:spcAft>
                      </a:pPr>
                      <a:r>
                        <a:rPr lang="en-US" sz="1200" dirty="0">
                          <a:effectLst/>
                        </a:rPr>
                        <a:t>0.0024</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7.2735</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tc>
                  <a:txBody>
                    <a:bodyPr/>
                    <a:lstStyle/>
                    <a:p>
                      <a:pPr marL="0" marR="0" algn="ctr">
                        <a:spcBef>
                          <a:spcPts val="0"/>
                        </a:spcBef>
                        <a:spcAft>
                          <a:spcPts val="0"/>
                        </a:spcAft>
                      </a:pPr>
                      <a:r>
                        <a:rPr lang="en-US" sz="1200" dirty="0">
                          <a:effectLst/>
                        </a:rPr>
                        <a:t>-2.7672</a:t>
                      </a:r>
                      <a:endParaRPr lang="en-US" sz="1200" dirty="0">
                        <a:effectLst/>
                        <a:latin typeface="Times New Roman" panose="02020603050405020304" pitchFamily="18" charset="0"/>
                        <a:ea typeface="Times New Roman" panose="02020603050405020304" pitchFamily="18" charset="0"/>
                      </a:endParaRPr>
                    </a:p>
                  </a:txBody>
                  <a:tcPr marL="51037" marR="51037" marT="0" marB="0" anchor="b"/>
                </a:tc>
                <a:extLst>
                  <a:ext uri="{0D108BD9-81ED-4DB2-BD59-A6C34878D82A}">
                    <a16:rowId xmlns:a16="http://schemas.microsoft.com/office/drawing/2014/main" val="3911202672"/>
                  </a:ext>
                </a:extLst>
              </a:tr>
            </a:tbl>
          </a:graphicData>
        </a:graphic>
      </p:graphicFrame>
    </p:spTree>
    <p:extLst>
      <p:ext uri="{BB962C8B-B14F-4D97-AF65-F5344CB8AC3E}">
        <p14:creationId xmlns:p14="http://schemas.microsoft.com/office/powerpoint/2010/main" val="3996526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5"/>
            <a:ext cx="7848600" cy="1034716"/>
          </a:xfrm>
        </p:spPr>
        <p:txBody>
          <a:bodyPr>
            <a:noAutofit/>
          </a:bodyPr>
          <a:lstStyle/>
          <a:p>
            <a:r>
              <a:rPr lang="en-US" sz="1400" dirty="0"/>
              <a:t>Table 23. Negative log-likelihood values of the fits for models  19.1, 21.1a, 21.1b, and 21.1c for golden king crab in the </a:t>
            </a:r>
            <a:r>
              <a:rPr lang="en-US" sz="1400" dirty="0">
                <a:solidFill>
                  <a:srgbClr val="FF0000"/>
                </a:solidFill>
              </a:rPr>
              <a:t>WAG</a:t>
            </a:r>
            <a:r>
              <a:rPr lang="en-US" sz="1400" dirty="0"/>
              <a:t>. </a:t>
            </a:r>
          </a:p>
        </p:txBody>
      </p:sp>
      <p:sp>
        <p:nvSpPr>
          <p:cNvPr id="3" name="Slide Number Placeholder 2"/>
          <p:cNvSpPr>
            <a:spLocks noGrp="1"/>
          </p:cNvSpPr>
          <p:nvPr>
            <p:ph type="sldNum" sz="quarter" idx="12"/>
          </p:nvPr>
        </p:nvSpPr>
        <p:spPr>
          <a:xfrm>
            <a:off x="7364597" y="294208"/>
            <a:ext cx="941203" cy="301752"/>
          </a:xfrm>
        </p:spPr>
        <p:txBody>
          <a:bodyPr/>
          <a:lstStyle/>
          <a:p>
            <a:fld id="{28D1B9BE-D941-4EEF-A5AD-4384CF3F4BCC}" type="slidenum">
              <a:rPr lang="en-US" smtClean="0"/>
              <a:pPr/>
              <a:t>49</a:t>
            </a:fld>
            <a:endParaRPr lang="en-US" dirty="0"/>
          </a:p>
        </p:txBody>
      </p:sp>
      <p:graphicFrame>
        <p:nvGraphicFramePr>
          <p:cNvPr id="4" name="Table 3">
            <a:extLst>
              <a:ext uri="{FF2B5EF4-FFF2-40B4-BE49-F238E27FC236}">
                <a16:creationId xmlns:a16="http://schemas.microsoft.com/office/drawing/2014/main" id="{3BE67A9D-005F-4DC6-8171-5A09FD1FE85C}"/>
              </a:ext>
            </a:extLst>
          </p:cNvPr>
          <p:cNvGraphicFramePr>
            <a:graphicFrameLocks noGrp="1"/>
          </p:cNvGraphicFramePr>
          <p:nvPr>
            <p:extLst>
              <p:ext uri="{D42A27DB-BD31-4B8C-83A1-F6EECF244321}">
                <p14:modId xmlns:p14="http://schemas.microsoft.com/office/powerpoint/2010/main" val="3353380850"/>
              </p:ext>
            </p:extLst>
          </p:nvPr>
        </p:nvGraphicFramePr>
        <p:xfrm>
          <a:off x="457200" y="1524000"/>
          <a:ext cx="8229598" cy="4968595"/>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3032581862"/>
                    </a:ext>
                  </a:extLst>
                </a:gridCol>
                <a:gridCol w="1042468">
                  <a:extLst>
                    <a:ext uri="{9D8B030D-6E8A-4147-A177-3AD203B41FA5}">
                      <a16:colId xmlns:a16="http://schemas.microsoft.com/office/drawing/2014/main" val="3727971655"/>
                    </a:ext>
                  </a:extLst>
                </a:gridCol>
                <a:gridCol w="943855">
                  <a:extLst>
                    <a:ext uri="{9D8B030D-6E8A-4147-A177-3AD203B41FA5}">
                      <a16:colId xmlns:a16="http://schemas.microsoft.com/office/drawing/2014/main" val="3546690160"/>
                    </a:ext>
                  </a:extLst>
                </a:gridCol>
                <a:gridCol w="943855">
                  <a:extLst>
                    <a:ext uri="{9D8B030D-6E8A-4147-A177-3AD203B41FA5}">
                      <a16:colId xmlns:a16="http://schemas.microsoft.com/office/drawing/2014/main" val="1573092321"/>
                    </a:ext>
                  </a:extLst>
                </a:gridCol>
                <a:gridCol w="943855">
                  <a:extLst>
                    <a:ext uri="{9D8B030D-6E8A-4147-A177-3AD203B41FA5}">
                      <a16:colId xmlns:a16="http://schemas.microsoft.com/office/drawing/2014/main" val="21493167"/>
                    </a:ext>
                  </a:extLst>
                </a:gridCol>
                <a:gridCol w="943855">
                  <a:extLst>
                    <a:ext uri="{9D8B030D-6E8A-4147-A177-3AD203B41FA5}">
                      <a16:colId xmlns:a16="http://schemas.microsoft.com/office/drawing/2014/main" val="4125357446"/>
                    </a:ext>
                  </a:extLst>
                </a:gridCol>
                <a:gridCol w="943855">
                  <a:extLst>
                    <a:ext uri="{9D8B030D-6E8A-4147-A177-3AD203B41FA5}">
                      <a16:colId xmlns:a16="http://schemas.microsoft.com/office/drawing/2014/main" val="4286272004"/>
                    </a:ext>
                  </a:extLst>
                </a:gridCol>
                <a:gridCol w="943855">
                  <a:extLst>
                    <a:ext uri="{9D8B030D-6E8A-4147-A177-3AD203B41FA5}">
                      <a16:colId xmlns:a16="http://schemas.microsoft.com/office/drawing/2014/main" val="195260642"/>
                    </a:ext>
                  </a:extLst>
                </a:gridCol>
              </a:tblGrid>
              <a:tr h="339492">
                <a:tc>
                  <a:txBody>
                    <a:bodyPr/>
                    <a:lstStyle/>
                    <a:p>
                      <a:pPr marL="0" marR="0">
                        <a:spcBef>
                          <a:spcPts val="0"/>
                        </a:spcBef>
                        <a:spcAft>
                          <a:spcPts val="1000"/>
                        </a:spcAft>
                      </a:pPr>
                      <a:r>
                        <a:rPr lang="en-US" sz="1200" dirty="0">
                          <a:effectLst/>
                        </a:rPr>
                        <a:t>Likelihood Component</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Model 19.1</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Model 21.1a</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Model 21.1b</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Model 21.1c</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21.1a-19.1</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21.1b-19.1</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21.1c-19.1</a:t>
                      </a:r>
                      <a:endParaRPr lang="en-US" sz="1200" dirty="0">
                        <a:effectLst/>
                        <a:latin typeface="Times New Roman" panose="02020603050405020304" pitchFamily="18" charset="0"/>
                        <a:ea typeface="Times New Roman" panose="02020603050405020304" pitchFamily="18" charset="0"/>
                      </a:endParaRPr>
                    </a:p>
                  </a:txBody>
                  <a:tcPr marL="47076" marR="47076" marT="0" marB="0"/>
                </a:tc>
                <a:extLst>
                  <a:ext uri="{0D108BD9-81ED-4DB2-BD59-A6C34878D82A}">
                    <a16:rowId xmlns:a16="http://schemas.microsoft.com/office/drawing/2014/main" val="1213914911"/>
                  </a:ext>
                </a:extLst>
              </a:tr>
              <a:tr h="509239">
                <a:tc>
                  <a:txBody>
                    <a:bodyPr/>
                    <a:lstStyle/>
                    <a:p>
                      <a:pPr marL="0" marR="0">
                        <a:spcBef>
                          <a:spcPts val="0"/>
                        </a:spcBef>
                        <a:spcAft>
                          <a:spcPts val="0"/>
                        </a:spcAft>
                      </a:pPr>
                      <a:r>
                        <a:rPr lang="en-US" sz="1200" dirty="0">
                          <a:effectLst/>
                        </a:rPr>
                        <a:t>Number of free parameters</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154</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152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7076" marR="47076" marT="0" marB="0"/>
                </a:tc>
                <a:extLst>
                  <a:ext uri="{0D108BD9-81ED-4DB2-BD59-A6C34878D82A}">
                    <a16:rowId xmlns:a16="http://schemas.microsoft.com/office/drawing/2014/main" val="761281711"/>
                  </a:ext>
                </a:extLst>
              </a:tr>
              <a:tr h="509239">
                <a:tc>
                  <a:txBody>
                    <a:bodyPr/>
                    <a:lstStyle/>
                    <a:p>
                      <a:pPr marL="0" marR="0">
                        <a:spcBef>
                          <a:spcPts val="0"/>
                        </a:spcBef>
                        <a:spcAft>
                          <a:spcPts val="0"/>
                        </a:spcAft>
                      </a:pPr>
                      <a:r>
                        <a:rPr lang="en-US" sz="1200" dirty="0">
                          <a:effectLst/>
                        </a:rPr>
                        <a:t>Retlencomp</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-1300.4500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-1300.4200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-1301.3600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-1301.5800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-0.91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-1.13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138893752"/>
                  </a:ext>
                </a:extLst>
              </a:tr>
              <a:tr h="509239">
                <a:tc>
                  <a:txBody>
                    <a:bodyPr/>
                    <a:lstStyle/>
                    <a:p>
                      <a:pPr marL="0" marR="0">
                        <a:spcBef>
                          <a:spcPts val="0"/>
                        </a:spcBef>
                        <a:spcAft>
                          <a:spcPts val="0"/>
                        </a:spcAft>
                      </a:pPr>
                      <a:r>
                        <a:rPr lang="en-US" sz="1200" dirty="0">
                          <a:effectLst/>
                        </a:rPr>
                        <a:t>Totallencomp</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-1606.4100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-1606.4300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-1607.5300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-1612.6400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-1.12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-6.23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2524666956"/>
                  </a:ext>
                </a:extLst>
              </a:tr>
              <a:tr h="509239">
                <a:tc>
                  <a:txBody>
                    <a:bodyPr/>
                    <a:lstStyle/>
                    <a:p>
                      <a:pPr marL="0" marR="0">
                        <a:spcBef>
                          <a:spcPts val="0"/>
                        </a:spcBef>
                        <a:spcAft>
                          <a:spcPts val="0"/>
                        </a:spcAft>
                      </a:pPr>
                      <a:r>
                        <a:rPr lang="en-US" sz="1200" dirty="0">
                          <a:effectLst/>
                        </a:rPr>
                        <a:t>Observer cpue</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-14.6181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-14.6180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-14.6192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-10.6439</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-0.0011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3.9742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106464381"/>
                  </a:ext>
                </a:extLst>
              </a:tr>
              <a:tr h="169747">
                <a:tc>
                  <a:txBody>
                    <a:bodyPr/>
                    <a:lstStyle/>
                    <a:p>
                      <a:pPr marL="0" marR="0">
                        <a:spcBef>
                          <a:spcPts val="0"/>
                        </a:spcBef>
                        <a:spcAft>
                          <a:spcPts val="0"/>
                        </a:spcAft>
                      </a:pPr>
                      <a:r>
                        <a:rPr lang="en-US" sz="1200" dirty="0">
                          <a:effectLst/>
                        </a:rPr>
                        <a:t>RetdcatchB</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5.0494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5.0493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5.0588</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5.2239</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0.0094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0.1745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4041640045"/>
                  </a:ext>
                </a:extLst>
              </a:tr>
              <a:tr h="339492">
                <a:tc>
                  <a:txBody>
                    <a:bodyPr/>
                    <a:lstStyle/>
                    <a:p>
                      <a:pPr marL="0" marR="0">
                        <a:spcBef>
                          <a:spcPts val="0"/>
                        </a:spcBef>
                        <a:spcAft>
                          <a:spcPts val="0"/>
                        </a:spcAft>
                      </a:pPr>
                      <a:r>
                        <a:rPr lang="en-US" sz="1200" dirty="0">
                          <a:effectLst/>
                        </a:rPr>
                        <a:t>TotalcatchB</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45.3462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45.3465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45.4377</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45.4480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0.0915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0.1018</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762820050"/>
                  </a:ext>
                </a:extLst>
              </a:tr>
              <a:tr h="169747">
                <a:tc>
                  <a:txBody>
                    <a:bodyPr/>
                    <a:lstStyle/>
                    <a:p>
                      <a:pPr marL="0" marR="0">
                        <a:spcBef>
                          <a:spcPts val="0"/>
                        </a:spcBef>
                        <a:spcAft>
                          <a:spcPts val="0"/>
                        </a:spcAft>
                      </a:pPr>
                      <a:r>
                        <a:rPr lang="en-US" sz="1200" dirty="0">
                          <a:effectLst/>
                        </a:rPr>
                        <a:t>GdiscdcatchB</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0.0014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0.0014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0.0014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0.0013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918525417"/>
                  </a:ext>
                </a:extLst>
              </a:tr>
              <a:tr h="169747">
                <a:tc>
                  <a:txBody>
                    <a:bodyPr/>
                    <a:lstStyle/>
                    <a:p>
                      <a:pPr marL="0" marR="0">
                        <a:spcBef>
                          <a:spcPts val="0"/>
                        </a:spcBef>
                        <a:spcAft>
                          <a:spcPts val="0"/>
                        </a:spcAft>
                      </a:pPr>
                      <a:r>
                        <a:rPr lang="en-US" sz="1200" dirty="0">
                          <a:effectLst/>
                        </a:rPr>
                        <a:t>Rec_dev</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4.4273</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4.4274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4.4465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4.8170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0.0192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0.3897</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2229435249"/>
                  </a:ext>
                </a:extLst>
              </a:tr>
              <a:tr h="169747">
                <a:tc>
                  <a:txBody>
                    <a:bodyPr/>
                    <a:lstStyle/>
                    <a:p>
                      <a:pPr marL="0" marR="0">
                        <a:spcBef>
                          <a:spcPts val="0"/>
                        </a:spcBef>
                        <a:spcAft>
                          <a:spcPts val="0"/>
                        </a:spcAft>
                      </a:pPr>
                      <a:r>
                        <a:rPr lang="en-US" sz="1200" dirty="0">
                          <a:effectLst/>
                        </a:rPr>
                        <a:t>Pot F_dev</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0.0266</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0.0266</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0.0266</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0.0265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2465556582"/>
                  </a:ext>
                </a:extLst>
              </a:tr>
              <a:tr h="169747">
                <a:tc>
                  <a:txBody>
                    <a:bodyPr/>
                    <a:lstStyle/>
                    <a:p>
                      <a:pPr marL="0" marR="0">
                        <a:spcBef>
                          <a:spcPts val="0"/>
                        </a:spcBef>
                        <a:spcAft>
                          <a:spcPts val="0"/>
                        </a:spcAft>
                      </a:pPr>
                      <a:r>
                        <a:rPr lang="en-US" sz="1200" dirty="0">
                          <a:effectLst/>
                        </a:rPr>
                        <a:t>Gbyc_F_dev</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0.0435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0.0435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0.0435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0.0436</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829599196"/>
                  </a:ext>
                </a:extLst>
              </a:tr>
              <a:tr h="339492">
                <a:tc>
                  <a:txBody>
                    <a:bodyPr/>
                    <a:lstStyle/>
                    <a:p>
                      <a:pPr marL="0" marR="0">
                        <a:spcBef>
                          <a:spcPts val="0"/>
                        </a:spcBef>
                        <a:spcAft>
                          <a:spcPts val="0"/>
                        </a:spcAft>
                      </a:pPr>
                      <a:r>
                        <a:rPr lang="en-US" sz="1200" dirty="0">
                          <a:effectLst/>
                        </a:rPr>
                        <a:t>Tag</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2694.9900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2694.9900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2695.0400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2695.1300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0.14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714092964"/>
                  </a:ext>
                </a:extLst>
              </a:tr>
              <a:tr h="169747">
                <a:tc>
                  <a:txBody>
                    <a:bodyPr/>
                    <a:lstStyle/>
                    <a:p>
                      <a:pPr marL="0" marR="0">
                        <a:spcBef>
                          <a:spcPts val="0"/>
                        </a:spcBef>
                        <a:spcAft>
                          <a:spcPts val="0"/>
                        </a:spcAft>
                      </a:pPr>
                      <a:r>
                        <a:rPr lang="en-US" sz="1200" dirty="0">
                          <a:effectLst/>
                        </a:rPr>
                        <a:t>Fishery cpue</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-5.4124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-5.4131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-5.3625</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-5.5391</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-0.0007</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0.0499</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-0.1267</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103219832"/>
                  </a:ext>
                </a:extLst>
              </a:tr>
              <a:tr h="201574">
                <a:tc>
                  <a:txBody>
                    <a:bodyPr/>
                    <a:lstStyle/>
                    <a:p>
                      <a:pPr marL="0" marR="0">
                        <a:spcBef>
                          <a:spcPts val="0"/>
                        </a:spcBef>
                        <a:spcAft>
                          <a:spcPts val="0"/>
                        </a:spcAft>
                      </a:pPr>
                      <a:r>
                        <a:rPr lang="en-US" sz="1200" dirty="0">
                          <a:effectLst/>
                        </a:rPr>
                        <a:t>RetcatchN</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0.0024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0.0024</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0.0024</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0.0019</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-0.0005</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3167345946"/>
                  </a:ext>
                </a:extLst>
              </a:tr>
              <a:tr h="509239">
                <a:tc>
                  <a:txBody>
                    <a:bodyPr/>
                    <a:lstStyle/>
                    <a:p>
                      <a:pPr marL="0" marR="0">
                        <a:spcBef>
                          <a:spcPts val="0"/>
                        </a:spcBef>
                        <a:spcAft>
                          <a:spcPts val="0"/>
                        </a:spcAft>
                      </a:pPr>
                      <a:r>
                        <a:rPr lang="en-US" sz="1200" dirty="0">
                          <a:effectLst/>
                        </a:rPr>
                        <a:t>Total</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-177.0030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-177.0010</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-178.8120</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-179.7090</a:t>
                      </a:r>
                      <a:endParaRPr lang="en-US" sz="1200" dirty="0">
                        <a:effectLst/>
                        <a:latin typeface="Times New Roman" panose="02020603050405020304" pitchFamily="18" charset="0"/>
                        <a:ea typeface="Times New Roman" panose="02020603050405020304" pitchFamily="18" charset="0"/>
                      </a:endParaRPr>
                    </a:p>
                  </a:txBody>
                  <a:tcPr marL="47076" marR="47076" marT="0" marB="0"/>
                </a:tc>
                <a:tc>
                  <a:txBody>
                    <a:bodyPr/>
                    <a:lstStyle/>
                    <a:p>
                      <a:pPr marL="0" marR="0" algn="ctr">
                        <a:spcBef>
                          <a:spcPts val="0"/>
                        </a:spcBef>
                        <a:spcAft>
                          <a:spcPts val="0"/>
                        </a:spcAft>
                      </a:pPr>
                      <a:r>
                        <a:rPr lang="en-US" sz="1200" dirty="0">
                          <a:effectLst/>
                        </a:rPr>
                        <a:t>0.002</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-1.809</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tc>
                  <a:txBody>
                    <a:bodyPr/>
                    <a:lstStyle/>
                    <a:p>
                      <a:pPr marL="0" marR="0" algn="ctr">
                        <a:spcBef>
                          <a:spcPts val="0"/>
                        </a:spcBef>
                        <a:spcAft>
                          <a:spcPts val="0"/>
                        </a:spcAft>
                      </a:pPr>
                      <a:r>
                        <a:rPr lang="en-US" sz="1200" dirty="0">
                          <a:effectLst/>
                        </a:rPr>
                        <a:t>-2.706</a:t>
                      </a:r>
                      <a:endParaRPr lang="en-US" sz="1200" dirty="0">
                        <a:effectLst/>
                        <a:latin typeface="Times New Roman" panose="02020603050405020304" pitchFamily="18" charset="0"/>
                        <a:ea typeface="Times New Roman" panose="02020603050405020304" pitchFamily="18" charset="0"/>
                      </a:endParaRPr>
                    </a:p>
                  </a:txBody>
                  <a:tcPr marL="47076" marR="47076" marT="0" marB="0" anchor="b"/>
                </a:tc>
                <a:extLst>
                  <a:ext uri="{0D108BD9-81ED-4DB2-BD59-A6C34878D82A}">
                    <a16:rowId xmlns:a16="http://schemas.microsoft.com/office/drawing/2014/main" val="1418318244"/>
                  </a:ext>
                </a:extLst>
              </a:tr>
            </a:tbl>
          </a:graphicData>
        </a:graphic>
      </p:graphicFrame>
    </p:spTree>
    <p:extLst>
      <p:ext uri="{BB962C8B-B14F-4D97-AF65-F5344CB8AC3E}">
        <p14:creationId xmlns:p14="http://schemas.microsoft.com/office/powerpoint/2010/main" val="120382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January 2021 CPT (selected) comments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914400"/>
                <a:ext cx="8763000" cy="5166361"/>
              </a:xfrm>
            </p:spPr>
            <p:txBody>
              <a:bodyPr>
                <a:noAutofit/>
              </a:bodyPr>
              <a:lstStyle/>
              <a:p>
                <a:pPr marL="0" marR="0">
                  <a:spcBef>
                    <a:spcPts val="0"/>
                  </a:spcBef>
                  <a:spcAft>
                    <a:spcPts val="0"/>
                  </a:spcAft>
                </a:pPr>
                <a:r>
                  <a:rPr lang="en-US" sz="2400" b="1" dirty="0"/>
                  <a:t>Comment 3:  The CPT was unclear why a predicted CPUE from the CPUE standardization with Year:Area interaction could be negative. Also, the formulae used to compute the variances for years*areas with no data should be provided and a bias correction factor should be applied to Equation A.15.</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rPr>
                        </m:ctrlPr>
                      </m:accPr>
                      <m:e>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𝐵</m:t>
                            </m:r>
                          </m:e>
                          <m:sub>
                            <m:r>
                              <a:rPr lang="en-US" sz="1800" i="1">
                                <a:effectLst/>
                                <a:latin typeface="Cambria Math" panose="02040503050406030204" pitchFamily="18" charset="0"/>
                                <a:ea typeface="Times New Roman" panose="02020603050405020304" pitchFamily="18" charset="0"/>
                              </a:rPr>
                              <m:t>𝑖</m:t>
                            </m:r>
                            <m:r>
                              <a:rPr lang="en-US" sz="1800">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𝑗</m:t>
                            </m:r>
                          </m:sub>
                        </m:sSub>
                      </m:e>
                    </m:acc>
                    <m:r>
                      <a:rPr lang="en-US" sz="1800">
                        <a:effectLst/>
                        <a:latin typeface="Cambria Math" panose="02040503050406030204" pitchFamily="18" charset="0"/>
                        <a:ea typeface="Times New Roman" panose="02020603050405020304" pitchFamily="18" charset="0"/>
                      </a:rPr>
                      <m:t>= </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𝑒</m:t>
                        </m:r>
                      </m:e>
                      <m:sup>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𝐴</m:t>
                            </m:r>
                          </m:e>
                          <m:sub>
                            <m:r>
                              <a:rPr lang="en-US" sz="1800" i="1">
                                <a:effectLst/>
                                <a:latin typeface="Cambria Math" panose="02040503050406030204" pitchFamily="18" charset="0"/>
                                <a:ea typeface="Times New Roman" panose="02020603050405020304" pitchFamily="18" charset="0"/>
                              </a:rPr>
                              <m:t>𝑖</m:t>
                            </m:r>
                          </m:sub>
                        </m:sSub>
                        <m:r>
                          <a:rPr lang="en-US" sz="1800">
                            <a:effectLst/>
                            <a:latin typeface="Cambria Math" panose="02040503050406030204" pitchFamily="18" charset="0"/>
                            <a:ea typeface="Times New Roman" panose="02020603050405020304" pitchFamily="18" charset="0"/>
                          </a:rPr>
                          <m:t>+ </m:t>
                        </m:r>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𝐶</m:t>
                            </m:r>
                          </m:e>
                          <m:sub>
                            <m:r>
                              <a:rPr lang="en-US" sz="1800" i="1">
                                <a:effectLst/>
                                <a:latin typeface="Cambria Math" panose="02040503050406030204" pitchFamily="18" charset="0"/>
                                <a:ea typeface="Times New Roman" panose="02020603050405020304" pitchFamily="18" charset="0"/>
                              </a:rPr>
                              <m:t>𝑗</m:t>
                            </m:r>
                          </m:sub>
                        </m:sSub>
                      </m:sup>
                    </m:sSup>
                  </m:oMath>
                </a14:m>
                <a:r>
                  <a:rPr lang="en-US" sz="1800" dirty="0">
                    <a:effectLst/>
                    <a:latin typeface="Times New Roman" panose="02020603050405020304" pitchFamily="18" charset="0"/>
                    <a:ea typeface="Times New Roman" panose="02020603050405020304" pitchFamily="18" charset="0"/>
                  </a:rPr>
                  <a:t>                                                                                                  		</a:t>
                </a:r>
                <a:endParaRPr lang="en-US" sz="2400" b="1" dirty="0"/>
              </a:p>
              <a:p>
                <a:endParaRPr lang="en-US" sz="2400" b="1" dirty="0"/>
              </a:p>
              <a:p>
                <a:pPr marL="45720" indent="0">
                  <a:buNone/>
                </a:pPr>
                <a:r>
                  <a:rPr lang="en-US" sz="2400" i="1" dirty="0">
                    <a:solidFill>
                      <a:srgbClr val="FFC000"/>
                    </a:solidFill>
                  </a:rPr>
                  <a:t>Response: </a:t>
                </a:r>
              </a:p>
              <a:p>
                <a:pPr marL="0" marR="0" algn="just">
                  <a:spcBef>
                    <a:spcPts val="1000"/>
                  </a:spcBef>
                  <a:spcAft>
                    <a:spcPts val="1000"/>
                  </a:spcAft>
                </a:pPr>
                <a:r>
                  <a:rPr lang="en-US" sz="2400" i="1" dirty="0">
                    <a:solidFill>
                      <a:srgbClr val="FFC000"/>
                    </a:solidFill>
                  </a:rPr>
                  <a:t>We provided the clarification and formula to compute the standard deviations (hence variances) for years*areas with no data in Appendix B.</a:t>
                </a:r>
              </a:p>
              <a:p>
                <a:pPr marL="45720" indent="0">
                  <a:buNone/>
                </a:pPr>
                <a:endParaRPr lang="en-US" sz="1800" i="1" dirty="0">
                  <a:solidFill>
                    <a:srgbClr val="FFC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914400"/>
                <a:ext cx="8763000" cy="5166361"/>
              </a:xfrm>
              <a:blipFill>
                <a:blip r:embed="rId3"/>
                <a:stretch>
                  <a:fillRect l="-1113" t="-825" r="-10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50</a:t>
            </a:fld>
            <a:endParaRPr lang="en-US" dirty="0"/>
          </a:p>
        </p:txBody>
      </p:sp>
      <p:sp>
        <p:nvSpPr>
          <p:cNvPr id="12" name="TextBox 11"/>
          <p:cNvSpPr txBox="1"/>
          <p:nvPr/>
        </p:nvSpPr>
        <p:spPr>
          <a:xfrm>
            <a:off x="201797" y="144197"/>
            <a:ext cx="8332603" cy="1477328"/>
          </a:xfrm>
          <a:prstGeom prst="rect">
            <a:avLst/>
          </a:prstGeom>
          <a:noFill/>
        </p:spPr>
        <p:txBody>
          <a:bodyPr wrap="square" rtlCol="0">
            <a:spAutoFit/>
          </a:bodyPr>
          <a:lstStyle/>
          <a:p>
            <a:r>
              <a:rPr lang="en-US" dirty="0"/>
              <a:t>Stock status, reference biomass, OFL fishing mortality, OFL (total catch), and ABC for various models for </a:t>
            </a:r>
            <a:r>
              <a:rPr lang="en-US" dirty="0">
                <a:solidFill>
                  <a:srgbClr val="FF0000"/>
                </a:solidFill>
              </a:rPr>
              <a:t>EAG</a:t>
            </a:r>
            <a:r>
              <a:rPr lang="en-US" dirty="0"/>
              <a:t>. </a:t>
            </a:r>
          </a:p>
          <a:p>
            <a:r>
              <a:rPr lang="en-US" dirty="0"/>
              <a:t>Biomass, OFL, and ABC are in 1000t.  Current MMB = MMB on 15 Feb. 2022.</a:t>
            </a:r>
          </a:p>
          <a:p>
            <a:endParaRPr lang="en-US" dirty="0"/>
          </a:p>
          <a:p>
            <a:endParaRPr lang="en-US" dirty="0"/>
          </a:p>
        </p:txBody>
      </p:sp>
      <p:sp>
        <p:nvSpPr>
          <p:cNvPr id="14" name="TextBox 13"/>
          <p:cNvSpPr txBox="1"/>
          <p:nvPr/>
        </p:nvSpPr>
        <p:spPr>
          <a:xfrm>
            <a:off x="201796" y="1488639"/>
            <a:ext cx="941203" cy="369332"/>
          </a:xfrm>
          <a:prstGeom prst="rect">
            <a:avLst/>
          </a:prstGeom>
          <a:noFill/>
        </p:spPr>
        <p:txBody>
          <a:bodyPr wrap="square" rtlCol="0">
            <a:spAutoFit/>
          </a:bodyPr>
          <a:lstStyle/>
          <a:p>
            <a:r>
              <a:rPr lang="en-US" dirty="0">
                <a:solidFill>
                  <a:srgbClr val="FF0000"/>
                </a:solidFill>
              </a:rPr>
              <a:t>EAG:</a:t>
            </a:r>
          </a:p>
        </p:txBody>
      </p:sp>
      <p:graphicFrame>
        <p:nvGraphicFramePr>
          <p:cNvPr id="3" name="Table 2">
            <a:extLst>
              <a:ext uri="{FF2B5EF4-FFF2-40B4-BE49-F238E27FC236}">
                <a16:creationId xmlns:a16="http://schemas.microsoft.com/office/drawing/2014/main" id="{603AEFFC-E610-43BC-8BF6-5AC2AA31640B}"/>
              </a:ext>
            </a:extLst>
          </p:cNvPr>
          <p:cNvGraphicFramePr>
            <a:graphicFrameLocks noGrp="1"/>
          </p:cNvGraphicFramePr>
          <p:nvPr>
            <p:extLst>
              <p:ext uri="{D42A27DB-BD31-4B8C-83A1-F6EECF244321}">
                <p14:modId xmlns:p14="http://schemas.microsoft.com/office/powerpoint/2010/main" val="1582165978"/>
              </p:ext>
            </p:extLst>
          </p:nvPr>
        </p:nvGraphicFramePr>
        <p:xfrm>
          <a:off x="76200" y="1942790"/>
          <a:ext cx="8991600" cy="4295866"/>
        </p:xfrm>
        <a:graphic>
          <a:graphicData uri="http://schemas.openxmlformats.org/drawingml/2006/table">
            <a:tbl>
              <a:tblPr firstRow="1" firstCol="1" bandRow="1">
                <a:tableStyleId>{5C22544A-7EE6-4342-B048-85BDC9FD1C3A}</a:tableStyleId>
              </a:tblPr>
              <a:tblGrid>
                <a:gridCol w="1078147">
                  <a:extLst>
                    <a:ext uri="{9D8B030D-6E8A-4147-A177-3AD203B41FA5}">
                      <a16:colId xmlns:a16="http://schemas.microsoft.com/office/drawing/2014/main" val="1624679335"/>
                    </a:ext>
                  </a:extLst>
                </a:gridCol>
                <a:gridCol w="484498">
                  <a:extLst>
                    <a:ext uri="{9D8B030D-6E8A-4147-A177-3AD203B41FA5}">
                      <a16:colId xmlns:a16="http://schemas.microsoft.com/office/drawing/2014/main" val="2259579439"/>
                    </a:ext>
                  </a:extLst>
                </a:gridCol>
                <a:gridCol w="756906">
                  <a:extLst>
                    <a:ext uri="{9D8B030D-6E8A-4147-A177-3AD203B41FA5}">
                      <a16:colId xmlns:a16="http://schemas.microsoft.com/office/drawing/2014/main" val="2885050249"/>
                    </a:ext>
                  </a:extLst>
                </a:gridCol>
                <a:gridCol w="747177">
                  <a:extLst>
                    <a:ext uri="{9D8B030D-6E8A-4147-A177-3AD203B41FA5}">
                      <a16:colId xmlns:a16="http://schemas.microsoft.com/office/drawing/2014/main" val="679762433"/>
                    </a:ext>
                  </a:extLst>
                </a:gridCol>
                <a:gridCol w="782200">
                  <a:extLst>
                    <a:ext uri="{9D8B030D-6E8A-4147-A177-3AD203B41FA5}">
                      <a16:colId xmlns:a16="http://schemas.microsoft.com/office/drawing/2014/main" val="470448760"/>
                    </a:ext>
                  </a:extLst>
                </a:gridCol>
                <a:gridCol w="473298">
                  <a:extLst>
                    <a:ext uri="{9D8B030D-6E8A-4147-A177-3AD203B41FA5}">
                      <a16:colId xmlns:a16="http://schemas.microsoft.com/office/drawing/2014/main" val="2985148554"/>
                    </a:ext>
                  </a:extLst>
                </a:gridCol>
                <a:gridCol w="1373346">
                  <a:extLst>
                    <a:ext uri="{9D8B030D-6E8A-4147-A177-3AD203B41FA5}">
                      <a16:colId xmlns:a16="http://schemas.microsoft.com/office/drawing/2014/main" val="1906440430"/>
                    </a:ext>
                  </a:extLst>
                </a:gridCol>
                <a:gridCol w="549338">
                  <a:extLst>
                    <a:ext uri="{9D8B030D-6E8A-4147-A177-3AD203B41FA5}">
                      <a16:colId xmlns:a16="http://schemas.microsoft.com/office/drawing/2014/main" val="883565618"/>
                    </a:ext>
                  </a:extLst>
                </a:gridCol>
                <a:gridCol w="824007">
                  <a:extLst>
                    <a:ext uri="{9D8B030D-6E8A-4147-A177-3AD203B41FA5}">
                      <a16:colId xmlns:a16="http://schemas.microsoft.com/office/drawing/2014/main" val="2116955036"/>
                    </a:ext>
                  </a:extLst>
                </a:gridCol>
                <a:gridCol w="892675">
                  <a:extLst>
                    <a:ext uri="{9D8B030D-6E8A-4147-A177-3AD203B41FA5}">
                      <a16:colId xmlns:a16="http://schemas.microsoft.com/office/drawing/2014/main" val="1055179150"/>
                    </a:ext>
                  </a:extLst>
                </a:gridCol>
                <a:gridCol w="1030008">
                  <a:extLst>
                    <a:ext uri="{9D8B030D-6E8A-4147-A177-3AD203B41FA5}">
                      <a16:colId xmlns:a16="http://schemas.microsoft.com/office/drawing/2014/main" val="60863810"/>
                    </a:ext>
                  </a:extLst>
                </a:gridCol>
              </a:tblGrid>
              <a:tr h="932265">
                <a:tc>
                  <a:txBody>
                    <a:bodyPr/>
                    <a:lstStyle/>
                    <a:p>
                      <a:pPr marL="0" marR="0" algn="ctr">
                        <a:lnSpc>
                          <a:spcPct val="150000"/>
                        </a:lnSpc>
                        <a:spcBef>
                          <a:spcPts val="0"/>
                        </a:spcBef>
                        <a:spcAft>
                          <a:spcPts val="0"/>
                        </a:spcAft>
                      </a:pPr>
                      <a:r>
                        <a:rPr lang="en-US" sz="1200" dirty="0">
                          <a:effectLst/>
                        </a:rPr>
                        <a:t>Model </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Tier</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Current MMB</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MMB/</a:t>
                      </a:r>
                    </a:p>
                    <a:p>
                      <a:pPr marL="0" marR="0" algn="ctr">
                        <a:lnSpc>
                          <a:spcPct val="150000"/>
                        </a:lnSpc>
                        <a:spcBef>
                          <a:spcPts val="0"/>
                        </a:spcBef>
                        <a:spcAft>
                          <a:spcPts val="0"/>
                        </a:spcAft>
                      </a:pPr>
                      <a:r>
                        <a:rPr lang="en-US" sz="1200" dirty="0">
                          <a:effectLst/>
                        </a:rPr>
                        <a:t>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OFL</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Recruitment Years to Define 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 </a:t>
                      </a:r>
                    </a:p>
                    <a:p>
                      <a:pPr marL="0" marR="0" algn="ctr">
                        <a:lnSpc>
                          <a:spcPct val="150000"/>
                        </a:lnSpc>
                        <a:spcBef>
                          <a:spcPts val="0"/>
                        </a:spcBef>
                        <a:spcAft>
                          <a:spcPts val="0"/>
                        </a:spcAft>
                      </a:pPr>
                      <a:r>
                        <a:rPr lang="en-US" sz="1200" dirty="0">
                          <a:effectLst/>
                        </a:rPr>
                        <a:t> </a:t>
                      </a:r>
                    </a:p>
                    <a:p>
                      <a:pPr marL="0" marR="0" algn="ctr">
                        <a:lnSpc>
                          <a:spcPct val="150000"/>
                        </a:lnSpc>
                        <a:spcBef>
                          <a:spcPts val="0"/>
                        </a:spcBef>
                        <a:spcAft>
                          <a:spcPts val="0"/>
                        </a:spcAft>
                      </a:pPr>
                      <a:r>
                        <a:rPr lang="en-US" sz="1200" dirty="0">
                          <a:effectLst/>
                        </a:rPr>
                        <a:t>OFL</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lnSpc>
                          <a:spcPct val="150000"/>
                        </a:lnSpc>
                        <a:spcBef>
                          <a:spcPts val="0"/>
                        </a:spcBef>
                        <a:spcAft>
                          <a:spcPts val="0"/>
                        </a:spcAft>
                      </a:pPr>
                      <a:r>
                        <a:rPr lang="en-US" sz="1200" dirty="0">
                          <a:effectLst/>
                        </a:rPr>
                        <a:t>ABC</a:t>
                      </a:r>
                    </a:p>
                    <a:p>
                      <a:pPr marL="0" marR="0" algn="ctr">
                        <a:lnSpc>
                          <a:spcPct val="150000"/>
                        </a:lnSpc>
                        <a:spcBef>
                          <a:spcPts val="0"/>
                        </a:spcBef>
                        <a:spcAft>
                          <a:spcPts val="0"/>
                        </a:spcAft>
                      </a:pPr>
                      <a:r>
                        <a:rPr lang="en-US" sz="1200" dirty="0">
                          <a:effectLst/>
                        </a:rPr>
                        <a:t>(P*=0.49)</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lnSpc>
                          <a:spcPct val="150000"/>
                        </a:lnSpc>
                        <a:spcBef>
                          <a:spcPts val="0"/>
                        </a:spcBef>
                        <a:spcAft>
                          <a:spcPts val="0"/>
                        </a:spcAft>
                      </a:pPr>
                      <a:r>
                        <a:rPr lang="en-US" sz="1200" dirty="0">
                          <a:effectLst/>
                        </a:rPr>
                        <a:t> </a:t>
                      </a:r>
                    </a:p>
                    <a:p>
                      <a:pPr marL="0" marR="0" algn="ctr">
                        <a:lnSpc>
                          <a:spcPct val="150000"/>
                        </a:lnSpc>
                        <a:spcBef>
                          <a:spcPts val="0"/>
                        </a:spcBef>
                        <a:spcAft>
                          <a:spcPts val="0"/>
                        </a:spcAft>
                      </a:pPr>
                      <a:r>
                        <a:rPr lang="en-US" sz="1200" dirty="0">
                          <a:effectLst/>
                        </a:rPr>
                        <a:t>ABC</a:t>
                      </a:r>
                    </a:p>
                    <a:p>
                      <a:pPr marL="0" marR="0" algn="ctr">
                        <a:lnSpc>
                          <a:spcPct val="150000"/>
                        </a:lnSpc>
                        <a:spcBef>
                          <a:spcPts val="0"/>
                        </a:spcBef>
                        <a:spcAft>
                          <a:spcPts val="0"/>
                        </a:spcAft>
                      </a:pPr>
                      <a:r>
                        <a:rPr lang="en-US" sz="1200" dirty="0">
                          <a:effectLst/>
                        </a:rPr>
                        <a:t>(0.75*OFL)</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2276152334"/>
                  </a:ext>
                </a:extLst>
              </a:tr>
              <a:tr h="480514">
                <a:tc>
                  <a:txBody>
                    <a:bodyPr/>
                    <a:lstStyle/>
                    <a:p>
                      <a:pPr marL="0" marR="0">
                        <a:spcBef>
                          <a:spcPts val="0"/>
                        </a:spcBef>
                        <a:spcAft>
                          <a:spcPts val="0"/>
                        </a:spcAft>
                      </a:pPr>
                      <a:r>
                        <a:rPr lang="en-US" sz="1200" dirty="0">
                          <a:effectLst/>
                        </a:rPr>
                        <a:t>  EAG19.1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6.69585</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8.72217</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1.30</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2.935086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2.918135</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tc>
                  <a:txBody>
                    <a:bodyPr/>
                    <a:lstStyle/>
                    <a:p>
                      <a:pPr marL="0" marR="0" algn="ctr">
                        <a:spcBef>
                          <a:spcPts val="0"/>
                        </a:spcBef>
                        <a:spcAft>
                          <a:spcPts val="0"/>
                        </a:spcAft>
                      </a:pPr>
                      <a:r>
                        <a:rPr lang="en-US" sz="1200" dirty="0">
                          <a:effectLst/>
                        </a:rPr>
                        <a:t>2.201314</a:t>
                      </a:r>
                      <a:endParaRPr lang="en-US" sz="1200" dirty="0">
                        <a:effectLst/>
                        <a:latin typeface="Times New Roman" panose="02020603050405020304" pitchFamily="18" charset="0"/>
                        <a:ea typeface="Times New Roman" panose="02020603050405020304" pitchFamily="18" charset="0"/>
                      </a:endParaRPr>
                    </a:p>
                  </a:txBody>
                  <a:tcPr marL="59370" marR="59370" marT="0" marB="0" anchor="b"/>
                </a:tc>
                <a:extLst>
                  <a:ext uri="{0D108BD9-81ED-4DB2-BD59-A6C34878D82A}">
                    <a16:rowId xmlns:a16="http://schemas.microsoft.com/office/drawing/2014/main" val="758635207"/>
                  </a:ext>
                </a:extLst>
              </a:tr>
              <a:tr h="320343">
                <a:tc>
                  <a:txBody>
                    <a:bodyPr/>
                    <a:lstStyle/>
                    <a:p>
                      <a:pPr marL="0" marR="0" algn="ctr">
                        <a:spcBef>
                          <a:spcPts val="0"/>
                        </a:spcBef>
                        <a:spcAft>
                          <a:spcPts val="0"/>
                        </a:spcAft>
                      </a:pPr>
                      <a:r>
                        <a:rPr lang="en-US" sz="1200" dirty="0">
                          <a:effectLst/>
                        </a:rPr>
                        <a:t>EAG21.1a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6.76171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8.71756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2.932993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2.916042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2.199745</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3998055350"/>
                  </a:ext>
                </a:extLst>
              </a:tr>
              <a:tr h="320343">
                <a:tc>
                  <a:txBody>
                    <a:bodyPr/>
                    <a:lstStyle/>
                    <a:p>
                      <a:pPr marL="0" marR="0" algn="ctr">
                        <a:spcBef>
                          <a:spcPts val="0"/>
                        </a:spcBef>
                        <a:spcAft>
                          <a:spcPts val="0"/>
                        </a:spcAft>
                      </a:pPr>
                      <a:r>
                        <a:rPr lang="en-US" sz="1200" dirty="0">
                          <a:effectLst/>
                        </a:rPr>
                        <a:t>EAG21.1b</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6.64877</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7.69293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1.16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0.56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0.56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2.515111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2.502109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1.886333</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4018445989"/>
                  </a:ext>
                </a:extLst>
              </a:tr>
              <a:tr h="320343">
                <a:tc>
                  <a:txBody>
                    <a:bodyPr/>
                    <a:lstStyle/>
                    <a:p>
                      <a:pPr marL="0" marR="0" algn="ctr">
                        <a:spcBef>
                          <a:spcPts val="0"/>
                        </a:spcBef>
                        <a:spcAft>
                          <a:spcPts val="0"/>
                        </a:spcAft>
                      </a:pPr>
                      <a:r>
                        <a:rPr lang="en-US" sz="1200" dirty="0">
                          <a:effectLst/>
                        </a:rPr>
                        <a:t>EAG21.1c</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6.75540</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8.66857</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0.61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2.918103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2.903490</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2.188577</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4145495992"/>
                  </a:ext>
                </a:extLst>
              </a:tr>
              <a:tr h="320343">
                <a:tc>
                  <a:txBody>
                    <a:bodyPr/>
                    <a:lstStyle/>
                    <a:p>
                      <a:pPr marL="0" marR="0" algn="ctr">
                        <a:spcBef>
                          <a:spcPts val="0"/>
                        </a:spcBef>
                        <a:spcAft>
                          <a:spcPts val="0"/>
                        </a:spcAft>
                      </a:pPr>
                      <a:r>
                        <a:rPr lang="en-US" sz="1200" dirty="0">
                          <a:effectLst/>
                        </a:rPr>
                        <a:t>EAG21.1a1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6.51066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8.39605</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0.55</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0.55</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2.701414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2.685591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2.026060</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1737464280"/>
                  </a:ext>
                </a:extLst>
              </a:tr>
              <a:tr h="320343">
                <a:tc>
                  <a:txBody>
                    <a:bodyPr/>
                    <a:lstStyle/>
                    <a:p>
                      <a:pPr marL="0" marR="0" algn="ctr">
                        <a:spcBef>
                          <a:spcPts val="0"/>
                        </a:spcBef>
                        <a:spcAft>
                          <a:spcPts val="0"/>
                        </a:spcAft>
                      </a:pPr>
                      <a:r>
                        <a:rPr lang="en-US" sz="1200" dirty="0">
                          <a:effectLst/>
                        </a:rPr>
                        <a:t>EAG21.1a2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5.92744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7.27904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0.48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0.48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2.417822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2.403729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1.813367</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1150637059"/>
                  </a:ext>
                </a:extLst>
              </a:tr>
              <a:tr h="320343">
                <a:tc>
                  <a:txBody>
                    <a:bodyPr/>
                    <a:lstStyle/>
                    <a:p>
                      <a:pPr marL="0" marR="0" algn="ctr">
                        <a:spcBef>
                          <a:spcPts val="0"/>
                        </a:spcBef>
                        <a:spcAft>
                          <a:spcPts val="0"/>
                        </a:spcAft>
                      </a:pPr>
                      <a:r>
                        <a:rPr lang="en-US" sz="1200" dirty="0">
                          <a:effectLst/>
                        </a:rPr>
                        <a:t>EAG21.1b1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6.44179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7.36860</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1.14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2.296729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2.284992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1.722546</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2162012943"/>
                  </a:ext>
                </a:extLst>
              </a:tr>
              <a:tr h="320343">
                <a:tc>
                  <a:txBody>
                    <a:bodyPr/>
                    <a:lstStyle/>
                    <a:p>
                      <a:pPr marL="0" marR="0" algn="ctr">
                        <a:spcBef>
                          <a:spcPts val="0"/>
                        </a:spcBef>
                        <a:spcAft>
                          <a:spcPts val="0"/>
                        </a:spcAft>
                      </a:pPr>
                      <a:r>
                        <a:rPr lang="en-US" sz="1200" dirty="0">
                          <a:effectLst/>
                        </a:rPr>
                        <a:t>EAG21.1b2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5.86418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6.40658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1.09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2.067846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2.057141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1.550884</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1969646338"/>
                  </a:ext>
                </a:extLst>
              </a:tr>
              <a:tr h="320343">
                <a:tc>
                  <a:txBody>
                    <a:bodyPr/>
                    <a:lstStyle/>
                    <a:p>
                      <a:pPr marL="0" marR="0" algn="ctr">
                        <a:spcBef>
                          <a:spcPts val="0"/>
                        </a:spcBef>
                        <a:spcAft>
                          <a:spcPts val="0"/>
                        </a:spcAft>
                      </a:pPr>
                      <a:r>
                        <a:rPr lang="en-US" sz="1200" dirty="0">
                          <a:effectLst/>
                        </a:rPr>
                        <a:t>EAG21.1c1</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6.56279</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8.38248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0.54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0.54</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2.648313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2.635166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1.986235</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939858949"/>
                  </a:ext>
                </a:extLst>
              </a:tr>
              <a:tr h="320343">
                <a:tc>
                  <a:txBody>
                    <a:bodyPr/>
                    <a:lstStyle/>
                    <a:p>
                      <a:pPr marL="0" marR="0" algn="ctr">
                        <a:spcBef>
                          <a:spcPts val="0"/>
                        </a:spcBef>
                        <a:spcAft>
                          <a:spcPts val="0"/>
                        </a:spcAft>
                      </a:pPr>
                      <a:r>
                        <a:rPr lang="en-US" sz="1200" dirty="0">
                          <a:effectLst/>
                        </a:rPr>
                        <a:t>EAG21.1c2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5.92153</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7.23736</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1.22</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0.48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59370" marR="59370" marT="0" marB="0"/>
                </a:tc>
                <a:tc>
                  <a:txBody>
                    <a:bodyPr/>
                    <a:lstStyle/>
                    <a:p>
                      <a:pPr marL="0" marR="0" algn="ctr">
                        <a:spcBef>
                          <a:spcPts val="0"/>
                        </a:spcBef>
                        <a:spcAft>
                          <a:spcPts val="0"/>
                        </a:spcAft>
                      </a:pPr>
                      <a:r>
                        <a:rPr lang="en-US" sz="1200" dirty="0">
                          <a:effectLst/>
                        </a:rPr>
                        <a:t>0.48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2.405558</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2.393397</a:t>
                      </a:r>
                      <a:endParaRPr lang="en-US" sz="1200" dirty="0">
                        <a:effectLst/>
                        <a:latin typeface="Times New Roman" panose="02020603050405020304" pitchFamily="18" charset="0"/>
                        <a:ea typeface="Times New Roman" panose="02020603050405020304" pitchFamily="18" charset="0"/>
                      </a:endParaRPr>
                    </a:p>
                  </a:txBody>
                  <a:tcPr marL="59370" marR="59370" marT="0" marB="0" anchor="ctr"/>
                </a:tc>
                <a:tc>
                  <a:txBody>
                    <a:bodyPr/>
                    <a:lstStyle/>
                    <a:p>
                      <a:pPr marL="0" marR="0" algn="ctr">
                        <a:spcBef>
                          <a:spcPts val="0"/>
                        </a:spcBef>
                        <a:spcAft>
                          <a:spcPts val="0"/>
                        </a:spcAft>
                      </a:pPr>
                      <a:r>
                        <a:rPr lang="en-US" sz="1200" dirty="0">
                          <a:effectLst/>
                        </a:rPr>
                        <a:t>1.804168</a:t>
                      </a:r>
                      <a:endParaRPr lang="en-US" sz="1200" dirty="0">
                        <a:effectLst/>
                        <a:latin typeface="Times New Roman" panose="02020603050405020304" pitchFamily="18" charset="0"/>
                        <a:ea typeface="Times New Roman" panose="02020603050405020304" pitchFamily="18" charset="0"/>
                      </a:endParaRPr>
                    </a:p>
                  </a:txBody>
                  <a:tcPr marL="59370" marR="59370" marT="0" marB="0"/>
                </a:tc>
                <a:extLst>
                  <a:ext uri="{0D108BD9-81ED-4DB2-BD59-A6C34878D82A}">
                    <a16:rowId xmlns:a16="http://schemas.microsoft.com/office/drawing/2014/main" val="3265098296"/>
                  </a:ext>
                </a:extLst>
              </a:tr>
            </a:tbl>
          </a:graphicData>
        </a:graphic>
      </p:graphicFrame>
    </p:spTree>
    <p:extLst>
      <p:ext uri="{BB962C8B-B14F-4D97-AF65-F5344CB8AC3E}">
        <p14:creationId xmlns:p14="http://schemas.microsoft.com/office/powerpoint/2010/main" val="3980010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51</a:t>
            </a:fld>
            <a:endParaRPr lang="en-US" dirty="0"/>
          </a:p>
        </p:txBody>
      </p:sp>
      <p:sp>
        <p:nvSpPr>
          <p:cNvPr id="12" name="TextBox 11"/>
          <p:cNvSpPr txBox="1"/>
          <p:nvPr/>
        </p:nvSpPr>
        <p:spPr>
          <a:xfrm>
            <a:off x="201797" y="144197"/>
            <a:ext cx="8332603" cy="1477328"/>
          </a:xfrm>
          <a:prstGeom prst="rect">
            <a:avLst/>
          </a:prstGeom>
          <a:noFill/>
        </p:spPr>
        <p:txBody>
          <a:bodyPr wrap="square" rtlCol="0">
            <a:spAutoFit/>
          </a:bodyPr>
          <a:lstStyle/>
          <a:p>
            <a:r>
              <a:rPr lang="en-US" dirty="0"/>
              <a:t>Stock status, reference biomass, OFL fishing mortality, OFL (total catch), and ABC for various models for </a:t>
            </a:r>
            <a:r>
              <a:rPr lang="en-US" dirty="0">
                <a:solidFill>
                  <a:srgbClr val="FF0000"/>
                </a:solidFill>
              </a:rPr>
              <a:t>WAG</a:t>
            </a:r>
            <a:r>
              <a:rPr lang="en-US" dirty="0"/>
              <a:t>. </a:t>
            </a:r>
          </a:p>
          <a:p>
            <a:r>
              <a:rPr lang="en-US" dirty="0"/>
              <a:t>Biomass, OFL, and ABC are in 1000t.  Current MMB = MMB on 15 Feb. 2022.</a:t>
            </a:r>
          </a:p>
          <a:p>
            <a:endParaRPr lang="en-US" dirty="0"/>
          </a:p>
          <a:p>
            <a:endParaRPr lang="en-US" dirty="0"/>
          </a:p>
        </p:txBody>
      </p:sp>
      <p:sp>
        <p:nvSpPr>
          <p:cNvPr id="14" name="TextBox 13"/>
          <p:cNvSpPr txBox="1"/>
          <p:nvPr/>
        </p:nvSpPr>
        <p:spPr>
          <a:xfrm>
            <a:off x="201796" y="1488639"/>
            <a:ext cx="941203" cy="369332"/>
          </a:xfrm>
          <a:prstGeom prst="rect">
            <a:avLst/>
          </a:prstGeom>
          <a:noFill/>
        </p:spPr>
        <p:txBody>
          <a:bodyPr wrap="square" rtlCol="0">
            <a:spAutoFit/>
          </a:bodyPr>
          <a:lstStyle/>
          <a:p>
            <a:r>
              <a:rPr lang="en-US" dirty="0">
                <a:solidFill>
                  <a:srgbClr val="FF0000"/>
                </a:solidFill>
              </a:rPr>
              <a:t>WAG:</a:t>
            </a:r>
          </a:p>
        </p:txBody>
      </p:sp>
      <p:graphicFrame>
        <p:nvGraphicFramePr>
          <p:cNvPr id="2" name="Table 1">
            <a:extLst>
              <a:ext uri="{FF2B5EF4-FFF2-40B4-BE49-F238E27FC236}">
                <a16:creationId xmlns:a16="http://schemas.microsoft.com/office/drawing/2014/main" id="{3C49DDF9-C391-4BF3-8CF6-B26D97C9D97B}"/>
              </a:ext>
            </a:extLst>
          </p:cNvPr>
          <p:cNvGraphicFramePr>
            <a:graphicFrameLocks noGrp="1"/>
          </p:cNvGraphicFramePr>
          <p:nvPr>
            <p:extLst>
              <p:ext uri="{D42A27DB-BD31-4B8C-83A1-F6EECF244321}">
                <p14:modId xmlns:p14="http://schemas.microsoft.com/office/powerpoint/2010/main" val="323577703"/>
              </p:ext>
            </p:extLst>
          </p:nvPr>
        </p:nvGraphicFramePr>
        <p:xfrm>
          <a:off x="76200" y="1942790"/>
          <a:ext cx="8915398" cy="4444807"/>
        </p:xfrm>
        <a:graphic>
          <a:graphicData uri="http://schemas.openxmlformats.org/drawingml/2006/table">
            <a:tbl>
              <a:tblPr firstRow="1" firstCol="1" bandRow="1">
                <a:tableStyleId>{5C22544A-7EE6-4342-B048-85BDC9FD1C3A}</a:tableStyleId>
              </a:tblPr>
              <a:tblGrid>
                <a:gridCol w="1298430">
                  <a:extLst>
                    <a:ext uri="{9D8B030D-6E8A-4147-A177-3AD203B41FA5}">
                      <a16:colId xmlns:a16="http://schemas.microsoft.com/office/drawing/2014/main" val="3893463392"/>
                    </a:ext>
                  </a:extLst>
                </a:gridCol>
                <a:gridCol w="520819">
                  <a:extLst>
                    <a:ext uri="{9D8B030D-6E8A-4147-A177-3AD203B41FA5}">
                      <a16:colId xmlns:a16="http://schemas.microsoft.com/office/drawing/2014/main" val="3176300602"/>
                    </a:ext>
                  </a:extLst>
                </a:gridCol>
                <a:gridCol w="716125">
                  <a:extLst>
                    <a:ext uri="{9D8B030D-6E8A-4147-A177-3AD203B41FA5}">
                      <a16:colId xmlns:a16="http://schemas.microsoft.com/office/drawing/2014/main" val="2636587573"/>
                    </a:ext>
                  </a:extLst>
                </a:gridCol>
                <a:gridCol w="716125">
                  <a:extLst>
                    <a:ext uri="{9D8B030D-6E8A-4147-A177-3AD203B41FA5}">
                      <a16:colId xmlns:a16="http://schemas.microsoft.com/office/drawing/2014/main" val="3383215380"/>
                    </a:ext>
                  </a:extLst>
                </a:gridCol>
                <a:gridCol w="846330">
                  <a:extLst>
                    <a:ext uri="{9D8B030D-6E8A-4147-A177-3AD203B41FA5}">
                      <a16:colId xmlns:a16="http://schemas.microsoft.com/office/drawing/2014/main" val="2551166"/>
                    </a:ext>
                  </a:extLst>
                </a:gridCol>
                <a:gridCol w="455715">
                  <a:extLst>
                    <a:ext uri="{9D8B030D-6E8A-4147-A177-3AD203B41FA5}">
                      <a16:colId xmlns:a16="http://schemas.microsoft.com/office/drawing/2014/main" val="596533639"/>
                    </a:ext>
                  </a:extLst>
                </a:gridCol>
                <a:gridCol w="1367149">
                  <a:extLst>
                    <a:ext uri="{9D8B030D-6E8A-4147-A177-3AD203B41FA5}">
                      <a16:colId xmlns:a16="http://schemas.microsoft.com/office/drawing/2014/main" val="3041693048"/>
                    </a:ext>
                  </a:extLst>
                </a:gridCol>
                <a:gridCol w="455715">
                  <a:extLst>
                    <a:ext uri="{9D8B030D-6E8A-4147-A177-3AD203B41FA5}">
                      <a16:colId xmlns:a16="http://schemas.microsoft.com/office/drawing/2014/main" val="649541508"/>
                    </a:ext>
                  </a:extLst>
                </a:gridCol>
                <a:gridCol w="781228">
                  <a:extLst>
                    <a:ext uri="{9D8B030D-6E8A-4147-A177-3AD203B41FA5}">
                      <a16:colId xmlns:a16="http://schemas.microsoft.com/office/drawing/2014/main" val="589624786"/>
                    </a:ext>
                  </a:extLst>
                </a:gridCol>
                <a:gridCol w="781228">
                  <a:extLst>
                    <a:ext uri="{9D8B030D-6E8A-4147-A177-3AD203B41FA5}">
                      <a16:colId xmlns:a16="http://schemas.microsoft.com/office/drawing/2014/main" val="2378812694"/>
                    </a:ext>
                  </a:extLst>
                </a:gridCol>
                <a:gridCol w="976534">
                  <a:extLst>
                    <a:ext uri="{9D8B030D-6E8A-4147-A177-3AD203B41FA5}">
                      <a16:colId xmlns:a16="http://schemas.microsoft.com/office/drawing/2014/main" val="3507421804"/>
                    </a:ext>
                  </a:extLst>
                </a:gridCol>
              </a:tblGrid>
              <a:tr h="983829">
                <a:tc>
                  <a:txBody>
                    <a:bodyPr/>
                    <a:lstStyle/>
                    <a:p>
                      <a:pPr marL="0" marR="0" algn="ctr">
                        <a:lnSpc>
                          <a:spcPct val="150000"/>
                        </a:lnSpc>
                        <a:spcBef>
                          <a:spcPts val="0"/>
                        </a:spcBef>
                        <a:spcAft>
                          <a:spcPts val="0"/>
                        </a:spcAft>
                      </a:pPr>
                      <a:r>
                        <a:rPr lang="en-US" sz="1200" dirty="0">
                          <a:effectLst/>
                        </a:rPr>
                        <a:t>Model </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Tier</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Current MMB</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MMB / 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OFL</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Recruitment Years to Define MMB</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F</a:t>
                      </a:r>
                      <a:r>
                        <a:rPr lang="en-US" sz="1200" baseline="-25000" dirty="0">
                          <a:effectLst/>
                        </a:rPr>
                        <a:t>35%</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endParaRPr lang="en-US" sz="1200" dirty="0">
                        <a:effectLst/>
                      </a:endParaRPr>
                    </a:p>
                    <a:p>
                      <a:pPr marL="0" marR="0" algn="ctr">
                        <a:lnSpc>
                          <a:spcPct val="150000"/>
                        </a:lnSpc>
                        <a:spcBef>
                          <a:spcPts val="0"/>
                        </a:spcBef>
                        <a:spcAft>
                          <a:spcPts val="0"/>
                        </a:spcAft>
                      </a:pPr>
                      <a:endParaRPr lang="en-US" sz="1200" dirty="0">
                        <a:effectLst/>
                      </a:endParaRPr>
                    </a:p>
                    <a:p>
                      <a:pPr marL="0" marR="0" algn="ctr">
                        <a:lnSpc>
                          <a:spcPct val="150000"/>
                        </a:lnSpc>
                        <a:spcBef>
                          <a:spcPts val="0"/>
                        </a:spcBef>
                        <a:spcAft>
                          <a:spcPts val="0"/>
                        </a:spcAft>
                      </a:pPr>
                      <a:endParaRPr lang="en-US" sz="1200" dirty="0">
                        <a:effectLst/>
                      </a:endParaRPr>
                    </a:p>
                    <a:p>
                      <a:pPr marL="0" marR="0" algn="ctr">
                        <a:lnSpc>
                          <a:spcPct val="150000"/>
                        </a:lnSpc>
                        <a:spcBef>
                          <a:spcPts val="0"/>
                        </a:spcBef>
                        <a:spcAft>
                          <a:spcPts val="0"/>
                        </a:spcAft>
                      </a:pPr>
                      <a:r>
                        <a:rPr lang="en-US" sz="1200" dirty="0">
                          <a:effectLst/>
                        </a:rPr>
                        <a:t>OFL</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lnSpc>
                          <a:spcPct val="150000"/>
                        </a:lnSpc>
                        <a:spcBef>
                          <a:spcPts val="0"/>
                        </a:spcBef>
                        <a:spcAft>
                          <a:spcPts val="0"/>
                        </a:spcAft>
                      </a:pPr>
                      <a:r>
                        <a:rPr lang="en-US" sz="1200" dirty="0">
                          <a:effectLst/>
                        </a:rPr>
                        <a:t>ABC</a:t>
                      </a:r>
                    </a:p>
                    <a:p>
                      <a:pPr marL="0" marR="0" algn="ctr">
                        <a:lnSpc>
                          <a:spcPct val="150000"/>
                        </a:lnSpc>
                        <a:spcBef>
                          <a:spcPts val="0"/>
                        </a:spcBef>
                        <a:spcAft>
                          <a:spcPts val="0"/>
                        </a:spcAft>
                      </a:pPr>
                      <a:r>
                        <a:rPr lang="en-US" sz="1200" dirty="0">
                          <a:effectLst/>
                        </a:rPr>
                        <a:t>(P*=0.49)</a:t>
                      </a:r>
                      <a:endParaRPr lang="en-US" sz="1200" dirty="0">
                        <a:effectLst/>
                        <a:latin typeface="Times New Roman" panose="02020603050405020304" pitchFamily="18" charset="0"/>
                        <a:ea typeface="Times New Roman" panose="02020603050405020304" pitchFamily="18" charset="0"/>
                      </a:endParaRPr>
                    </a:p>
                  </a:txBody>
                  <a:tcPr marL="61670" marR="61670" marT="0" marB="0" anchor="b"/>
                </a:tc>
                <a:tc>
                  <a:txBody>
                    <a:bodyPr/>
                    <a:lstStyle/>
                    <a:p>
                      <a:pPr marL="0" marR="0" algn="ctr">
                        <a:lnSpc>
                          <a:spcPct val="150000"/>
                        </a:lnSpc>
                        <a:spcBef>
                          <a:spcPts val="0"/>
                        </a:spcBef>
                        <a:spcAft>
                          <a:spcPts val="0"/>
                        </a:spcAft>
                      </a:pPr>
                      <a:r>
                        <a:rPr lang="en-US" sz="1200" dirty="0">
                          <a:effectLst/>
                        </a:rPr>
                        <a:t>ABC</a:t>
                      </a:r>
                    </a:p>
                    <a:p>
                      <a:pPr marL="0" marR="0" algn="ctr">
                        <a:lnSpc>
                          <a:spcPct val="150000"/>
                        </a:lnSpc>
                        <a:spcBef>
                          <a:spcPts val="0"/>
                        </a:spcBef>
                        <a:spcAft>
                          <a:spcPts val="0"/>
                        </a:spcAft>
                      </a:pPr>
                      <a:r>
                        <a:rPr lang="en-US" sz="1200" dirty="0">
                          <a:effectLst/>
                        </a:rPr>
                        <a:t>(0.75*OFL)</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3427550261"/>
                  </a:ext>
                </a:extLst>
              </a:tr>
              <a:tr h="338061">
                <a:tc>
                  <a:txBody>
                    <a:bodyPr/>
                    <a:lstStyle/>
                    <a:p>
                      <a:pPr marL="0" marR="0" algn="ctr">
                        <a:spcBef>
                          <a:spcPts val="0"/>
                        </a:spcBef>
                        <a:spcAft>
                          <a:spcPts val="0"/>
                        </a:spcAft>
                      </a:pPr>
                      <a:r>
                        <a:rPr lang="en-US" sz="1200" dirty="0">
                          <a:effectLst/>
                        </a:rPr>
                        <a:t>WAG19.1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5.29998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6.09902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1.884520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1.877668</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1.413390</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3405526454"/>
                  </a:ext>
                </a:extLst>
              </a:tr>
              <a:tr h="338061">
                <a:tc>
                  <a:txBody>
                    <a:bodyPr/>
                    <a:lstStyle/>
                    <a:p>
                      <a:pPr marL="0" marR="0" algn="ctr">
                        <a:spcBef>
                          <a:spcPts val="0"/>
                        </a:spcBef>
                        <a:spcAft>
                          <a:spcPts val="0"/>
                        </a:spcAft>
                      </a:pPr>
                      <a:r>
                        <a:rPr lang="en-US" sz="1200" dirty="0">
                          <a:effectLst/>
                        </a:rPr>
                        <a:t>WAG21.1a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5.28969</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6.09798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1.884023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1.877172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1.413017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1634493959"/>
                  </a:ext>
                </a:extLst>
              </a:tr>
              <a:tr h="338061">
                <a:tc>
                  <a:txBody>
                    <a:bodyPr/>
                    <a:lstStyle/>
                    <a:p>
                      <a:pPr marL="0" marR="0" algn="ctr">
                        <a:spcBef>
                          <a:spcPts val="0"/>
                        </a:spcBef>
                        <a:spcAft>
                          <a:spcPts val="0"/>
                        </a:spcAft>
                      </a:pPr>
                      <a:r>
                        <a:rPr lang="en-US" sz="1200" dirty="0">
                          <a:effectLst/>
                        </a:rPr>
                        <a:t>WAG21.1b</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5.27901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6.13891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1.16</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1.891769</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1.884480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1.418827</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491575665"/>
                  </a:ext>
                </a:extLst>
              </a:tr>
              <a:tr h="338061">
                <a:tc>
                  <a:txBody>
                    <a:bodyPr/>
                    <a:lstStyle/>
                    <a:p>
                      <a:pPr marL="0" marR="0" algn="ctr">
                        <a:spcBef>
                          <a:spcPts val="0"/>
                        </a:spcBef>
                        <a:spcAft>
                          <a:spcPts val="0"/>
                        </a:spcAft>
                      </a:pPr>
                      <a:r>
                        <a:rPr lang="en-US" sz="1200" dirty="0">
                          <a:effectLst/>
                        </a:rPr>
                        <a:t>WAG21.1c</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5.22569</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5.37973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1.03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1.553061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1.546571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1.164796</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3026817944"/>
                  </a:ext>
                </a:extLst>
              </a:tr>
              <a:tr h="338061">
                <a:tc>
                  <a:txBody>
                    <a:bodyPr/>
                    <a:lstStyle/>
                    <a:p>
                      <a:pPr marL="0" marR="0" algn="ctr">
                        <a:spcBef>
                          <a:spcPts val="0"/>
                        </a:spcBef>
                        <a:spcAft>
                          <a:spcPts val="0"/>
                        </a:spcAft>
                      </a:pPr>
                      <a:r>
                        <a:rPr lang="en-US" sz="1200" dirty="0">
                          <a:effectLst/>
                        </a:rPr>
                        <a:t>WAG21.1a1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5.14652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5.78336</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1.697025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1.690875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1.272768</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3033668492"/>
                  </a:ext>
                </a:extLst>
              </a:tr>
              <a:tr h="338061">
                <a:tc>
                  <a:txBody>
                    <a:bodyPr/>
                    <a:lstStyle/>
                    <a:p>
                      <a:pPr marL="0" marR="0" algn="ctr">
                        <a:spcBef>
                          <a:spcPts val="0"/>
                        </a:spcBef>
                        <a:spcAft>
                          <a:spcPts val="0"/>
                        </a:spcAft>
                      </a:pPr>
                      <a:r>
                        <a:rPr lang="en-US" sz="1200" dirty="0">
                          <a:effectLst/>
                        </a:rPr>
                        <a:t>WAG21.1a2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4.67050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5.03845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1.08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1.528387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1.522805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1.146290</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705462191"/>
                  </a:ext>
                </a:extLst>
              </a:tr>
              <a:tr h="338061">
                <a:tc>
                  <a:txBody>
                    <a:bodyPr/>
                    <a:lstStyle/>
                    <a:p>
                      <a:pPr marL="0" marR="0" algn="ctr">
                        <a:spcBef>
                          <a:spcPts val="0"/>
                        </a:spcBef>
                        <a:spcAft>
                          <a:spcPts val="0"/>
                        </a:spcAft>
                      </a:pPr>
                      <a:r>
                        <a:rPr lang="en-US" sz="1200" dirty="0">
                          <a:effectLst/>
                        </a:rPr>
                        <a:t>WAG21.1b1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5.13443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5.82280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1.704275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1.697558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1.278206</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3460336861"/>
                  </a:ext>
                </a:extLst>
              </a:tr>
              <a:tr h="338061">
                <a:tc>
                  <a:txBody>
                    <a:bodyPr/>
                    <a:lstStyle/>
                    <a:p>
                      <a:pPr marL="0" marR="0" algn="ctr">
                        <a:spcBef>
                          <a:spcPts val="0"/>
                        </a:spcBef>
                        <a:spcAft>
                          <a:spcPts val="0"/>
                        </a:spcAft>
                      </a:pPr>
                      <a:r>
                        <a:rPr lang="en-US" sz="1200" dirty="0">
                          <a:effectLst/>
                        </a:rPr>
                        <a:t>WAG21.1b2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4.65828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5.06458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1.09</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1987–2017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0.44</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1.534941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1.529012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1.151206</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2775502223"/>
                  </a:ext>
                </a:extLst>
              </a:tr>
              <a:tr h="338061">
                <a:tc>
                  <a:txBody>
                    <a:bodyPr/>
                    <a:lstStyle/>
                    <a:p>
                      <a:pPr marL="0" marR="0" algn="ctr">
                        <a:spcBef>
                          <a:spcPts val="0"/>
                        </a:spcBef>
                        <a:spcAft>
                          <a:spcPts val="0"/>
                        </a:spcAft>
                      </a:pPr>
                      <a:r>
                        <a:rPr lang="en-US" sz="1200" dirty="0">
                          <a:effectLst/>
                        </a:rPr>
                        <a:t>WAG21.1c1Ver2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4.57997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5.02675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1.10</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0.51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1993–1997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0.51</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1.422027</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1.416168</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1.066520</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1408792239"/>
                  </a:ext>
                </a:extLst>
              </a:tr>
              <a:tr h="338061">
                <a:tc>
                  <a:txBody>
                    <a:bodyPr/>
                    <a:lstStyle/>
                    <a:p>
                      <a:pPr marL="0" marR="0" algn="ctr">
                        <a:spcBef>
                          <a:spcPts val="0"/>
                        </a:spcBef>
                        <a:spcAft>
                          <a:spcPts val="0"/>
                        </a:spcAft>
                      </a:pPr>
                      <a:r>
                        <a:rPr lang="en-US" sz="1200" dirty="0">
                          <a:effectLst/>
                        </a:rPr>
                        <a:t>WAG21.1c2Ver2</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3a</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4.14813</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4.37926</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1.06</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0.45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1993–1997</a:t>
                      </a:r>
                      <a:endParaRPr lang="en-US" sz="1200" dirty="0">
                        <a:effectLst/>
                        <a:latin typeface="Times New Roman" panose="02020603050405020304" pitchFamily="18" charset="0"/>
                        <a:ea typeface="Times New Roman" panose="02020603050405020304" pitchFamily="18" charset="0"/>
                      </a:endParaRPr>
                    </a:p>
                  </a:txBody>
                  <a:tcPr marL="61670" marR="61670" marT="0" marB="0"/>
                </a:tc>
                <a:tc>
                  <a:txBody>
                    <a:bodyPr/>
                    <a:lstStyle/>
                    <a:p>
                      <a:pPr marL="0" marR="0" algn="ctr">
                        <a:spcBef>
                          <a:spcPts val="0"/>
                        </a:spcBef>
                        <a:spcAft>
                          <a:spcPts val="0"/>
                        </a:spcAft>
                      </a:pPr>
                      <a:r>
                        <a:rPr lang="en-US" sz="1200" dirty="0">
                          <a:effectLst/>
                        </a:rPr>
                        <a:t>0.45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1.283679</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1.278425</a:t>
                      </a:r>
                      <a:endParaRPr lang="en-US" sz="1200" dirty="0">
                        <a:effectLst/>
                        <a:latin typeface="Times New Roman" panose="02020603050405020304" pitchFamily="18" charset="0"/>
                        <a:ea typeface="Times New Roman" panose="02020603050405020304" pitchFamily="18" charset="0"/>
                      </a:endParaRPr>
                    </a:p>
                  </a:txBody>
                  <a:tcPr marL="61670" marR="61670" marT="0" marB="0" anchor="ctr"/>
                </a:tc>
                <a:tc>
                  <a:txBody>
                    <a:bodyPr/>
                    <a:lstStyle/>
                    <a:p>
                      <a:pPr marL="0" marR="0" algn="ctr">
                        <a:spcBef>
                          <a:spcPts val="0"/>
                        </a:spcBef>
                        <a:spcAft>
                          <a:spcPts val="0"/>
                        </a:spcAft>
                      </a:pPr>
                      <a:r>
                        <a:rPr lang="en-US" sz="1200" dirty="0">
                          <a:effectLst/>
                        </a:rPr>
                        <a:t>0.962759</a:t>
                      </a:r>
                      <a:endParaRPr lang="en-US" sz="1200" dirty="0">
                        <a:effectLst/>
                        <a:latin typeface="Times New Roman" panose="02020603050405020304" pitchFamily="18" charset="0"/>
                        <a:ea typeface="Times New Roman" panose="02020603050405020304" pitchFamily="18" charset="0"/>
                      </a:endParaRPr>
                    </a:p>
                  </a:txBody>
                  <a:tcPr marL="61670" marR="61670" marT="0" marB="0"/>
                </a:tc>
                <a:extLst>
                  <a:ext uri="{0D108BD9-81ED-4DB2-BD59-A6C34878D82A}">
                    <a16:rowId xmlns:a16="http://schemas.microsoft.com/office/drawing/2014/main" val="1297737738"/>
                  </a:ext>
                </a:extLst>
              </a:tr>
            </a:tbl>
          </a:graphicData>
        </a:graphic>
      </p:graphicFrame>
    </p:spTree>
    <p:extLst>
      <p:ext uri="{BB962C8B-B14F-4D97-AF65-F5344CB8AC3E}">
        <p14:creationId xmlns:p14="http://schemas.microsoft.com/office/powerpoint/2010/main" val="2861476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52</a:t>
            </a:fld>
            <a:endParaRPr lang="en-US" dirty="0"/>
          </a:p>
        </p:txBody>
      </p:sp>
      <p:sp>
        <p:nvSpPr>
          <p:cNvPr id="15" name="TextBox 14">
            <a:extLst>
              <a:ext uri="{FF2B5EF4-FFF2-40B4-BE49-F238E27FC236}">
                <a16:creationId xmlns:a16="http://schemas.microsoft.com/office/drawing/2014/main" id="{8C53C584-EA5D-4C9F-802D-73ABA20B6F85}"/>
              </a:ext>
            </a:extLst>
          </p:cNvPr>
          <p:cNvSpPr txBox="1"/>
          <p:nvPr/>
        </p:nvSpPr>
        <p:spPr>
          <a:xfrm>
            <a:off x="685800" y="381003"/>
            <a:ext cx="7086600" cy="646331"/>
          </a:xfrm>
          <a:prstGeom prst="rect">
            <a:avLst/>
          </a:prstGeom>
          <a:noFill/>
        </p:spPr>
        <p:txBody>
          <a:bodyPr wrap="square" rtlCol="0">
            <a:spAutoFit/>
          </a:bodyPr>
          <a:lstStyle/>
          <a:p>
            <a:r>
              <a:rPr lang="en-US" i="1" dirty="0"/>
              <a:t>Status and catch specifications for the entire Aleutian Islands fisheries (1000 t) </a:t>
            </a:r>
            <a:endParaRPr lang="en-US" dirty="0"/>
          </a:p>
        </p:txBody>
      </p:sp>
      <p:graphicFrame>
        <p:nvGraphicFramePr>
          <p:cNvPr id="2" name="Table 1">
            <a:extLst>
              <a:ext uri="{FF2B5EF4-FFF2-40B4-BE49-F238E27FC236}">
                <a16:creationId xmlns:a16="http://schemas.microsoft.com/office/drawing/2014/main" id="{306E0F8C-E0A8-4F49-991E-1D7ED9B93999}"/>
              </a:ext>
            </a:extLst>
          </p:cNvPr>
          <p:cNvGraphicFramePr>
            <a:graphicFrameLocks noGrp="1"/>
          </p:cNvGraphicFramePr>
          <p:nvPr>
            <p:extLst>
              <p:ext uri="{D42A27DB-BD31-4B8C-83A1-F6EECF244321}">
                <p14:modId xmlns:p14="http://schemas.microsoft.com/office/powerpoint/2010/main" val="2663562052"/>
              </p:ext>
            </p:extLst>
          </p:nvPr>
        </p:nvGraphicFramePr>
        <p:xfrm>
          <a:off x="533400" y="1106274"/>
          <a:ext cx="8229599" cy="4050256"/>
        </p:xfrm>
        <a:graphic>
          <a:graphicData uri="http://schemas.openxmlformats.org/drawingml/2006/table">
            <a:tbl>
              <a:tblPr>
                <a:tableStyleId>{5C22544A-7EE6-4342-B048-85BDC9FD1C3A}</a:tableStyleId>
              </a:tblPr>
              <a:tblGrid>
                <a:gridCol w="1104633">
                  <a:extLst>
                    <a:ext uri="{9D8B030D-6E8A-4147-A177-3AD203B41FA5}">
                      <a16:colId xmlns:a16="http://schemas.microsoft.com/office/drawing/2014/main" val="2373722152"/>
                    </a:ext>
                  </a:extLst>
                </a:gridCol>
                <a:gridCol w="1047000">
                  <a:extLst>
                    <a:ext uri="{9D8B030D-6E8A-4147-A177-3AD203B41FA5}">
                      <a16:colId xmlns:a16="http://schemas.microsoft.com/office/drawing/2014/main" val="2192062584"/>
                    </a:ext>
                  </a:extLst>
                </a:gridCol>
                <a:gridCol w="1028325">
                  <a:extLst>
                    <a:ext uri="{9D8B030D-6E8A-4147-A177-3AD203B41FA5}">
                      <a16:colId xmlns:a16="http://schemas.microsoft.com/office/drawing/2014/main" val="2236612033"/>
                    </a:ext>
                  </a:extLst>
                </a:gridCol>
                <a:gridCol w="841357">
                  <a:extLst>
                    <a:ext uri="{9D8B030D-6E8A-4147-A177-3AD203B41FA5}">
                      <a16:colId xmlns:a16="http://schemas.microsoft.com/office/drawing/2014/main" val="3902856537"/>
                    </a:ext>
                  </a:extLst>
                </a:gridCol>
                <a:gridCol w="1121810">
                  <a:extLst>
                    <a:ext uri="{9D8B030D-6E8A-4147-A177-3AD203B41FA5}">
                      <a16:colId xmlns:a16="http://schemas.microsoft.com/office/drawing/2014/main" val="3251677081"/>
                    </a:ext>
                  </a:extLst>
                </a:gridCol>
                <a:gridCol w="934842">
                  <a:extLst>
                    <a:ext uri="{9D8B030D-6E8A-4147-A177-3AD203B41FA5}">
                      <a16:colId xmlns:a16="http://schemas.microsoft.com/office/drawing/2014/main" val="3550379546"/>
                    </a:ext>
                  </a:extLst>
                </a:gridCol>
                <a:gridCol w="981149">
                  <a:extLst>
                    <a:ext uri="{9D8B030D-6E8A-4147-A177-3AD203B41FA5}">
                      <a16:colId xmlns:a16="http://schemas.microsoft.com/office/drawing/2014/main" val="4041891638"/>
                    </a:ext>
                  </a:extLst>
                </a:gridCol>
                <a:gridCol w="1170483">
                  <a:extLst>
                    <a:ext uri="{9D8B030D-6E8A-4147-A177-3AD203B41FA5}">
                      <a16:colId xmlns:a16="http://schemas.microsoft.com/office/drawing/2014/main" val="1315129160"/>
                    </a:ext>
                  </a:extLst>
                </a:gridCol>
              </a:tblGrid>
              <a:tr h="646262">
                <a:tc>
                  <a:txBody>
                    <a:bodyPr/>
                    <a:lstStyle/>
                    <a:p>
                      <a:pPr marL="0" marR="0" algn="ctr">
                        <a:lnSpc>
                          <a:spcPct val="115000"/>
                        </a:lnSpc>
                        <a:spcBef>
                          <a:spcPts val="0"/>
                        </a:spcBef>
                        <a:spcAft>
                          <a:spcPts val="0"/>
                        </a:spcAft>
                      </a:pPr>
                      <a:r>
                        <a:rPr lang="en-US" sz="1400" dirty="0">
                          <a:effectLst/>
                        </a:rPr>
                        <a:t>Year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MSST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Biomass (MMB)</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TAC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Retained Catch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Total Catch</a:t>
                      </a:r>
                      <a:r>
                        <a:rPr lang="en-US" sz="1400" baseline="30000" dirty="0">
                          <a:effectLst/>
                        </a:rPr>
                        <a:t>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ABC</a:t>
                      </a:r>
                      <a:r>
                        <a:rPr lang="en-US" sz="1400" baseline="30000" dirty="0">
                          <a:effectLst/>
                        </a:rPr>
                        <a:t>b</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9981707"/>
                  </a:ext>
                </a:extLst>
              </a:tr>
              <a:tr h="309454">
                <a:tc>
                  <a:txBody>
                    <a:bodyPr/>
                    <a:lstStyle/>
                    <a:p>
                      <a:pPr marL="0" marR="0" algn="ctr">
                        <a:lnSpc>
                          <a:spcPct val="115000"/>
                        </a:lnSpc>
                        <a:spcBef>
                          <a:spcPts val="0"/>
                        </a:spcBef>
                        <a:spcAft>
                          <a:spcPts val="0"/>
                        </a:spcAft>
                      </a:pPr>
                      <a:r>
                        <a:rPr lang="en-US" sz="1400" dirty="0">
                          <a:effectLst/>
                        </a:rPr>
                        <a:t>2017/18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6.044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14.205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2.515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2.585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2.942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6.048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4.536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0281149"/>
                  </a:ext>
                </a:extLst>
              </a:tr>
              <a:tr h="309454">
                <a:tc>
                  <a:txBody>
                    <a:bodyPr/>
                    <a:lstStyle/>
                    <a:p>
                      <a:pPr marL="0" marR="0" algn="ctr">
                        <a:lnSpc>
                          <a:spcPct val="115000"/>
                        </a:lnSpc>
                        <a:spcBef>
                          <a:spcPts val="0"/>
                        </a:spcBef>
                        <a:spcAft>
                          <a:spcPts val="0"/>
                        </a:spcAft>
                      </a:pPr>
                      <a:r>
                        <a:rPr lang="en-US" sz="1400" dirty="0">
                          <a:effectLst/>
                        </a:rPr>
                        <a:t>2018/19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5.880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17.848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2.883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2.965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3.355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5.514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4.136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8536343"/>
                  </a:ext>
                </a:extLst>
              </a:tr>
              <a:tr h="309454">
                <a:tc>
                  <a:txBody>
                    <a:bodyPr/>
                    <a:lstStyle/>
                    <a:p>
                      <a:pPr marL="0" marR="0" algn="ctr">
                        <a:lnSpc>
                          <a:spcPct val="115000"/>
                        </a:lnSpc>
                        <a:spcBef>
                          <a:spcPts val="0"/>
                        </a:spcBef>
                        <a:spcAft>
                          <a:spcPts val="0"/>
                        </a:spcAft>
                      </a:pPr>
                      <a:r>
                        <a:rPr lang="en-US" sz="1400" dirty="0">
                          <a:effectLst/>
                        </a:rPr>
                        <a:t>2019/20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5.915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16.386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3.257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3.735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5.249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3.937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39917023"/>
                  </a:ext>
                </a:extLst>
              </a:tr>
              <a:tr h="309454">
                <a:tc>
                  <a:txBody>
                    <a:bodyPr/>
                    <a:lstStyle/>
                    <a:p>
                      <a:pPr marL="0" marR="0" algn="ctr">
                        <a:lnSpc>
                          <a:spcPct val="115000"/>
                        </a:lnSpc>
                        <a:spcBef>
                          <a:spcPts val="0"/>
                        </a:spcBef>
                        <a:spcAft>
                          <a:spcPts val="0"/>
                        </a:spcAft>
                      </a:pPr>
                      <a:r>
                        <a:rPr lang="en-US" sz="1400" dirty="0">
                          <a:effectLst/>
                        </a:rPr>
                        <a:t>2020/21</a:t>
                      </a:r>
                      <a:r>
                        <a:rPr lang="en-US" sz="1400" baseline="30000" dirty="0">
                          <a:effectLst/>
                        </a:rPr>
                        <a:t>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5.998</a:t>
                      </a:r>
                      <a:r>
                        <a:rPr lang="en-US" sz="1400" baseline="30000" dirty="0">
                          <a:effectLst/>
                        </a:rPr>
                        <a:t>d,c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16.215</a:t>
                      </a:r>
                      <a:r>
                        <a:rPr lang="en-US" sz="1400" baseline="30000" dirty="0">
                          <a:effectLst/>
                        </a:rPr>
                        <a:t>d,c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2.999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2.770</a:t>
                      </a:r>
                      <a:r>
                        <a:rPr lang="en-US" sz="1400" baseline="30000" dirty="0">
                          <a:effectLst/>
                        </a:rPr>
                        <a:t>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3.148</a:t>
                      </a:r>
                      <a:r>
                        <a:rPr lang="en-US" sz="1400" baseline="30000" dirty="0">
                          <a:effectLst/>
                        </a:rPr>
                        <a:t>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4.798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3.599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39642"/>
                  </a:ext>
                </a:extLst>
              </a:tr>
              <a:tr h="309454">
                <a:tc>
                  <a:txBody>
                    <a:bodyPr/>
                    <a:lstStyle/>
                    <a:p>
                      <a:pPr marL="0" marR="0" algn="ctr">
                        <a:lnSpc>
                          <a:spcPct val="115000"/>
                        </a:lnSpc>
                        <a:spcBef>
                          <a:spcPts val="0"/>
                        </a:spcBef>
                        <a:spcAft>
                          <a:spcPts val="0"/>
                        </a:spcAft>
                      </a:pPr>
                      <a:r>
                        <a:rPr lang="en-US" sz="1400" dirty="0">
                          <a:effectLst/>
                        </a:rPr>
                        <a:t>2020/21</a:t>
                      </a:r>
                      <a:r>
                        <a:rPr lang="en-US" sz="1400" baseline="30000" dirty="0">
                          <a:effectLst/>
                        </a:rPr>
                        <a:t>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6.026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16.207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190270"/>
                  </a:ext>
                </a:extLst>
              </a:tr>
              <a:tr h="309454">
                <a:tc>
                  <a:txBody>
                    <a:bodyPr/>
                    <a:lstStyle/>
                    <a:p>
                      <a:pPr marL="0" marR="0" algn="ctr">
                        <a:lnSpc>
                          <a:spcPct val="115000"/>
                        </a:lnSpc>
                        <a:spcBef>
                          <a:spcPts val="0"/>
                        </a:spcBef>
                        <a:spcAft>
                          <a:spcPts val="0"/>
                        </a:spcAft>
                      </a:pPr>
                      <a:r>
                        <a:rPr lang="en-US" sz="1400" dirty="0">
                          <a:effectLst/>
                        </a:rPr>
                        <a:t>2020/21</a:t>
                      </a:r>
                      <a:r>
                        <a:rPr lang="en-US" sz="1400" baseline="30000" dirty="0">
                          <a:effectLst/>
                        </a:rPr>
                        <a:t>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5.964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14.871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4445575"/>
                  </a:ext>
                </a:extLst>
              </a:tr>
              <a:tr h="309454">
                <a:tc>
                  <a:txBody>
                    <a:bodyPr/>
                    <a:lstStyle/>
                    <a:p>
                      <a:pPr marL="0" marR="0" algn="ctr">
                        <a:lnSpc>
                          <a:spcPct val="115000"/>
                        </a:lnSpc>
                        <a:spcBef>
                          <a:spcPts val="0"/>
                        </a:spcBef>
                        <a:spcAft>
                          <a:spcPts val="0"/>
                        </a:spcAft>
                      </a:pPr>
                      <a:r>
                        <a:rPr lang="en-US" sz="1400" dirty="0">
                          <a:effectLst/>
                        </a:rPr>
                        <a:t>2020/21</a:t>
                      </a:r>
                      <a:r>
                        <a:rPr lang="en-US" sz="1400" baseline="30000" dirty="0">
                          <a:effectLst/>
                        </a:rPr>
                        <a:t>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5.991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15.124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2363826"/>
                  </a:ext>
                </a:extLst>
              </a:tr>
              <a:tr h="309454">
                <a:tc>
                  <a:txBody>
                    <a:bodyPr/>
                    <a:lstStyle/>
                    <a:p>
                      <a:pPr marL="0" marR="0" algn="ctr">
                        <a:lnSpc>
                          <a:spcPct val="115000"/>
                        </a:lnSpc>
                        <a:spcBef>
                          <a:spcPts val="0"/>
                        </a:spcBef>
                        <a:spcAft>
                          <a:spcPts val="0"/>
                        </a:spcAft>
                      </a:pPr>
                      <a:r>
                        <a:rPr lang="en-US" sz="1400" dirty="0">
                          <a:effectLst/>
                        </a:rPr>
                        <a:t>2021/22</a:t>
                      </a:r>
                      <a:r>
                        <a:rPr lang="en-US" sz="1400" baseline="30000" dirty="0">
                          <a:effectLst/>
                        </a:rPr>
                        <a:t>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highlight>
                            <a:srgbClr val="FFFF00"/>
                          </a:highligh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14.821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4.796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3.615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5734570"/>
                  </a:ext>
                </a:extLst>
              </a:tr>
              <a:tr h="309454">
                <a:tc>
                  <a:txBody>
                    <a:bodyPr/>
                    <a:lstStyle/>
                    <a:p>
                      <a:pPr marL="0" marR="0" algn="ctr">
                        <a:lnSpc>
                          <a:spcPct val="115000"/>
                        </a:lnSpc>
                        <a:spcBef>
                          <a:spcPts val="0"/>
                        </a:spcBef>
                        <a:spcAft>
                          <a:spcPts val="0"/>
                        </a:spcAft>
                      </a:pPr>
                      <a:r>
                        <a:rPr lang="en-US" sz="1400" dirty="0">
                          <a:effectLst/>
                        </a:rPr>
                        <a:t>2021/22</a:t>
                      </a:r>
                      <a:r>
                        <a:rPr lang="en-US" sz="1400" baseline="30000" dirty="0">
                          <a:effectLst/>
                        </a:rPr>
                        <a:t>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14.816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4.817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3.613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10899841"/>
                  </a:ext>
                </a:extLst>
              </a:tr>
              <a:tr h="309454">
                <a:tc>
                  <a:txBody>
                    <a:bodyPr/>
                    <a:lstStyle/>
                    <a:p>
                      <a:pPr marL="0" marR="0" algn="ctr">
                        <a:lnSpc>
                          <a:spcPct val="115000"/>
                        </a:lnSpc>
                        <a:spcBef>
                          <a:spcPts val="0"/>
                        </a:spcBef>
                        <a:spcAft>
                          <a:spcPts val="0"/>
                        </a:spcAft>
                      </a:pPr>
                      <a:r>
                        <a:rPr lang="en-US" sz="1400" dirty="0">
                          <a:effectLst/>
                        </a:rPr>
                        <a:t>2021/22</a:t>
                      </a:r>
                      <a:r>
                        <a:rPr lang="en-US" sz="1400" baseline="30000" dirty="0">
                          <a:effectLst/>
                        </a:rPr>
                        <a:t>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13.832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4.407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3.305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82952728"/>
                  </a:ext>
                </a:extLst>
              </a:tr>
              <a:tr h="309454">
                <a:tc>
                  <a:txBody>
                    <a:bodyPr/>
                    <a:lstStyle/>
                    <a:p>
                      <a:pPr marL="0" marR="0" algn="ctr">
                        <a:lnSpc>
                          <a:spcPct val="115000"/>
                        </a:lnSpc>
                        <a:spcBef>
                          <a:spcPts val="0"/>
                        </a:spcBef>
                        <a:spcAft>
                          <a:spcPts val="0"/>
                        </a:spcAft>
                      </a:pPr>
                      <a:r>
                        <a:rPr lang="en-US" sz="1400" dirty="0">
                          <a:effectLst/>
                        </a:rPr>
                        <a:t>2021/22</a:t>
                      </a:r>
                      <a:r>
                        <a:rPr lang="en-US" sz="1400" baseline="30000" dirty="0">
                          <a:effectLst/>
                        </a:rPr>
                        <a:t>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14.048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4.471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3.353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31039306"/>
                  </a:ext>
                </a:extLst>
              </a:tr>
            </a:tbl>
          </a:graphicData>
        </a:graphic>
      </p:graphicFrame>
    </p:spTree>
    <p:extLst>
      <p:ext uri="{BB962C8B-B14F-4D97-AF65-F5344CB8AC3E}">
        <p14:creationId xmlns:p14="http://schemas.microsoft.com/office/powerpoint/2010/main" val="2104554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53</a:t>
            </a:fld>
            <a:endParaRPr lang="en-US" dirty="0"/>
          </a:p>
        </p:txBody>
      </p:sp>
      <p:sp>
        <p:nvSpPr>
          <p:cNvPr id="15" name="TextBox 14">
            <a:extLst>
              <a:ext uri="{FF2B5EF4-FFF2-40B4-BE49-F238E27FC236}">
                <a16:creationId xmlns:a16="http://schemas.microsoft.com/office/drawing/2014/main" id="{8C53C584-EA5D-4C9F-802D-73ABA20B6F85}"/>
              </a:ext>
            </a:extLst>
          </p:cNvPr>
          <p:cNvSpPr txBox="1"/>
          <p:nvPr/>
        </p:nvSpPr>
        <p:spPr>
          <a:xfrm>
            <a:off x="685800" y="381003"/>
            <a:ext cx="7086600" cy="646331"/>
          </a:xfrm>
          <a:prstGeom prst="rect">
            <a:avLst/>
          </a:prstGeom>
          <a:noFill/>
        </p:spPr>
        <p:txBody>
          <a:bodyPr wrap="square" rtlCol="0">
            <a:spAutoFit/>
          </a:bodyPr>
          <a:lstStyle/>
          <a:p>
            <a:r>
              <a:rPr lang="en-US" i="1" dirty="0"/>
              <a:t>Status and catch specifications for the entire Aleutian Islands fisheries (million lb) </a:t>
            </a:r>
            <a:endParaRPr lang="en-US" dirty="0"/>
          </a:p>
        </p:txBody>
      </p:sp>
      <p:graphicFrame>
        <p:nvGraphicFramePr>
          <p:cNvPr id="2" name="Table 1">
            <a:extLst>
              <a:ext uri="{FF2B5EF4-FFF2-40B4-BE49-F238E27FC236}">
                <a16:creationId xmlns:a16="http://schemas.microsoft.com/office/drawing/2014/main" id="{ACF8E8B4-F45D-40AB-BF17-0A1550B6C517}"/>
              </a:ext>
            </a:extLst>
          </p:cNvPr>
          <p:cNvGraphicFramePr>
            <a:graphicFrameLocks noGrp="1"/>
          </p:cNvGraphicFramePr>
          <p:nvPr>
            <p:extLst>
              <p:ext uri="{D42A27DB-BD31-4B8C-83A1-F6EECF244321}">
                <p14:modId xmlns:p14="http://schemas.microsoft.com/office/powerpoint/2010/main" val="3493196929"/>
              </p:ext>
            </p:extLst>
          </p:nvPr>
        </p:nvGraphicFramePr>
        <p:xfrm>
          <a:off x="457201" y="1143002"/>
          <a:ext cx="8305800" cy="3276589"/>
        </p:xfrm>
        <a:graphic>
          <a:graphicData uri="http://schemas.openxmlformats.org/drawingml/2006/table">
            <a:tbl>
              <a:tblPr>
                <a:tableStyleId>{5C22544A-7EE6-4342-B048-85BDC9FD1C3A}</a:tableStyleId>
              </a:tblPr>
              <a:tblGrid>
                <a:gridCol w="1086399">
                  <a:extLst>
                    <a:ext uri="{9D8B030D-6E8A-4147-A177-3AD203B41FA5}">
                      <a16:colId xmlns:a16="http://schemas.microsoft.com/office/drawing/2014/main" val="1871856781"/>
                    </a:ext>
                  </a:extLst>
                </a:gridCol>
                <a:gridCol w="1176101">
                  <a:extLst>
                    <a:ext uri="{9D8B030D-6E8A-4147-A177-3AD203B41FA5}">
                      <a16:colId xmlns:a16="http://schemas.microsoft.com/office/drawing/2014/main" val="3372901056"/>
                    </a:ext>
                  </a:extLst>
                </a:gridCol>
                <a:gridCol w="1176101">
                  <a:extLst>
                    <a:ext uri="{9D8B030D-6E8A-4147-A177-3AD203B41FA5}">
                      <a16:colId xmlns:a16="http://schemas.microsoft.com/office/drawing/2014/main" val="2600730417"/>
                    </a:ext>
                  </a:extLst>
                </a:gridCol>
                <a:gridCol w="730910">
                  <a:extLst>
                    <a:ext uri="{9D8B030D-6E8A-4147-A177-3AD203B41FA5}">
                      <a16:colId xmlns:a16="http://schemas.microsoft.com/office/drawing/2014/main" val="3873224917"/>
                    </a:ext>
                  </a:extLst>
                </a:gridCol>
                <a:gridCol w="1098027">
                  <a:extLst>
                    <a:ext uri="{9D8B030D-6E8A-4147-A177-3AD203B41FA5}">
                      <a16:colId xmlns:a16="http://schemas.microsoft.com/office/drawing/2014/main" val="3235107625"/>
                    </a:ext>
                  </a:extLst>
                </a:gridCol>
                <a:gridCol w="880415">
                  <a:extLst>
                    <a:ext uri="{9D8B030D-6E8A-4147-A177-3AD203B41FA5}">
                      <a16:colId xmlns:a16="http://schemas.microsoft.com/office/drawing/2014/main" val="823487781"/>
                    </a:ext>
                  </a:extLst>
                </a:gridCol>
                <a:gridCol w="1169457">
                  <a:extLst>
                    <a:ext uri="{9D8B030D-6E8A-4147-A177-3AD203B41FA5}">
                      <a16:colId xmlns:a16="http://schemas.microsoft.com/office/drawing/2014/main" val="1437054918"/>
                    </a:ext>
                  </a:extLst>
                </a:gridCol>
                <a:gridCol w="988390">
                  <a:extLst>
                    <a:ext uri="{9D8B030D-6E8A-4147-A177-3AD203B41FA5}">
                      <a16:colId xmlns:a16="http://schemas.microsoft.com/office/drawing/2014/main" val="3112122868"/>
                    </a:ext>
                  </a:extLst>
                </a:gridCol>
              </a:tblGrid>
              <a:tr h="522816">
                <a:tc>
                  <a:txBody>
                    <a:bodyPr/>
                    <a:lstStyle/>
                    <a:p>
                      <a:pPr marL="0" marR="0" algn="ctr">
                        <a:lnSpc>
                          <a:spcPct val="115000"/>
                        </a:lnSpc>
                        <a:spcBef>
                          <a:spcPts val="0"/>
                        </a:spcBef>
                        <a:spcAft>
                          <a:spcPts val="0"/>
                        </a:spcAft>
                      </a:pPr>
                      <a:r>
                        <a:rPr lang="en-US" sz="1200" dirty="0">
                          <a:effectLst/>
                        </a:rPr>
                        <a:t>Year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p>
                    <a:p>
                      <a:pPr marL="0" marR="0" algn="ctr">
                        <a:lnSpc>
                          <a:spcPct val="115000"/>
                        </a:lnSpc>
                        <a:spcBef>
                          <a:spcPts val="0"/>
                        </a:spcBef>
                        <a:spcAft>
                          <a:spcPts val="0"/>
                        </a:spcAft>
                      </a:pPr>
                      <a:r>
                        <a:rPr lang="en-US" sz="1200" dirty="0">
                          <a:effectLst/>
                        </a:rPr>
                        <a:t>MSST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Biomass (MMB)</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TAC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Retained Catch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Total Catch</a:t>
                      </a:r>
                      <a:r>
                        <a:rPr lang="en-US" sz="1200" baseline="30000" dirty="0">
                          <a:effectLst/>
                        </a:rPr>
                        <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OFL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ABC</a:t>
                      </a:r>
                      <a:r>
                        <a:rPr lang="en-US" sz="1200" baseline="30000" dirty="0">
                          <a:effectLst/>
                        </a:rPr>
                        <a:t>b</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835460"/>
                  </a:ext>
                </a:extLst>
              </a:tr>
              <a:tr h="250343">
                <a:tc>
                  <a:txBody>
                    <a:bodyPr/>
                    <a:lstStyle/>
                    <a:p>
                      <a:pPr marL="0" marR="0" algn="ctr">
                        <a:lnSpc>
                          <a:spcPct val="115000"/>
                        </a:lnSpc>
                        <a:spcBef>
                          <a:spcPts val="0"/>
                        </a:spcBef>
                        <a:spcAft>
                          <a:spcPts val="0"/>
                        </a:spcAft>
                      </a:pPr>
                      <a:r>
                        <a:rPr lang="en-US" sz="1200" dirty="0">
                          <a:effectLst/>
                        </a:rPr>
                        <a:t>2017/18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13.325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31.315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5.545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5.699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6.487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13.333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7037465"/>
                  </a:ext>
                </a:extLst>
              </a:tr>
              <a:tr h="250343">
                <a:tc>
                  <a:txBody>
                    <a:bodyPr/>
                    <a:lstStyle/>
                    <a:p>
                      <a:pPr marL="0" marR="0" algn="ctr">
                        <a:lnSpc>
                          <a:spcPct val="115000"/>
                        </a:lnSpc>
                        <a:spcBef>
                          <a:spcPts val="0"/>
                        </a:spcBef>
                        <a:spcAft>
                          <a:spcPts val="0"/>
                        </a:spcAft>
                      </a:pPr>
                      <a:r>
                        <a:rPr lang="en-US" sz="1200" dirty="0">
                          <a:effectLst/>
                        </a:rPr>
                        <a:t>2018/19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12.964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39.348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6.356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6.536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7.396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12.157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9.118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495376"/>
                  </a:ext>
                </a:extLst>
              </a:tr>
              <a:tr h="250343">
                <a:tc>
                  <a:txBody>
                    <a:bodyPr/>
                    <a:lstStyle/>
                    <a:p>
                      <a:pPr marL="0" marR="0" algn="ctr">
                        <a:lnSpc>
                          <a:spcPct val="115000"/>
                        </a:lnSpc>
                        <a:spcBef>
                          <a:spcPts val="0"/>
                        </a:spcBef>
                        <a:spcAft>
                          <a:spcPts val="0"/>
                        </a:spcAft>
                      </a:pPr>
                      <a:r>
                        <a:rPr lang="en-US" sz="1200" dirty="0">
                          <a:effectLst/>
                        </a:rPr>
                        <a:t>2019/20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13.041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36.124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7.180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7.317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8.234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11.572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8.679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9795876"/>
                  </a:ext>
                </a:extLst>
              </a:tr>
              <a:tr h="250343">
                <a:tc>
                  <a:txBody>
                    <a:bodyPr/>
                    <a:lstStyle/>
                    <a:p>
                      <a:pPr marL="0" marR="0" algn="ctr">
                        <a:lnSpc>
                          <a:spcPct val="115000"/>
                        </a:lnSpc>
                        <a:spcBef>
                          <a:spcPts val="0"/>
                        </a:spcBef>
                        <a:spcAft>
                          <a:spcPts val="0"/>
                        </a:spcAft>
                      </a:pPr>
                      <a:r>
                        <a:rPr lang="en-US" sz="1200" dirty="0">
                          <a:effectLst/>
                        </a:rPr>
                        <a:t>2020/21</a:t>
                      </a:r>
                      <a:r>
                        <a:rPr lang="en-US" sz="1200" baseline="30000" dirty="0">
                          <a:effectLst/>
                        </a:rPr>
                        <a:t>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13.223</a:t>
                      </a:r>
                      <a:r>
                        <a:rPr lang="en-US" sz="1200" baseline="30000" dirty="0">
                          <a:effectLst/>
                        </a:rPr>
                        <a:t>d,c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35.748</a:t>
                      </a:r>
                      <a:r>
                        <a:rPr lang="en-US" sz="1200" baseline="30000" dirty="0">
                          <a:effectLst/>
                        </a:rPr>
                        <a:t>d,c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6.610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6.107</a:t>
                      </a:r>
                      <a:r>
                        <a:rPr lang="en-US" sz="1200" baseline="30000" dirty="0">
                          <a:effectLst/>
                        </a:rPr>
                        <a:t>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6.940</a:t>
                      </a:r>
                      <a:r>
                        <a:rPr lang="en-US" sz="1200" baseline="30000" dirty="0">
                          <a:effectLst/>
                        </a:rPr>
                        <a:t>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10.579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7.934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910550"/>
                  </a:ext>
                </a:extLst>
              </a:tr>
              <a:tr h="250343">
                <a:tc>
                  <a:txBody>
                    <a:bodyPr/>
                    <a:lstStyle/>
                    <a:p>
                      <a:pPr marL="0" marR="0" algn="ctr">
                        <a:lnSpc>
                          <a:spcPct val="115000"/>
                        </a:lnSpc>
                        <a:spcBef>
                          <a:spcPts val="0"/>
                        </a:spcBef>
                        <a:spcAft>
                          <a:spcPts val="0"/>
                        </a:spcAft>
                      </a:pPr>
                      <a:r>
                        <a:rPr lang="en-US" sz="1200" dirty="0">
                          <a:effectLst/>
                        </a:rPr>
                        <a:t>2020/21</a:t>
                      </a:r>
                      <a:r>
                        <a:rPr lang="en-US" sz="1200" baseline="30000" dirty="0">
                          <a:effectLst/>
                        </a:rPr>
                        <a: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13.284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35.730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0324134"/>
                  </a:ext>
                </a:extLst>
              </a:tr>
              <a:tr h="250343">
                <a:tc>
                  <a:txBody>
                    <a:bodyPr/>
                    <a:lstStyle/>
                    <a:p>
                      <a:pPr marL="0" marR="0" algn="ctr">
                        <a:lnSpc>
                          <a:spcPct val="115000"/>
                        </a:lnSpc>
                        <a:spcBef>
                          <a:spcPts val="0"/>
                        </a:spcBef>
                        <a:spcAft>
                          <a:spcPts val="0"/>
                        </a:spcAft>
                      </a:pPr>
                      <a:r>
                        <a:rPr lang="en-US" sz="1200" dirty="0">
                          <a:effectLst/>
                        </a:rPr>
                        <a:t>2020/21</a:t>
                      </a:r>
                      <a:r>
                        <a:rPr lang="en-US" sz="1200" baseline="30000" dirty="0">
                          <a:effectLst/>
                        </a:rPr>
                        <a:t>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13.148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32.784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4419999"/>
                  </a:ext>
                </a:extLst>
              </a:tr>
              <a:tr h="250343">
                <a:tc>
                  <a:txBody>
                    <a:bodyPr/>
                    <a:lstStyle/>
                    <a:p>
                      <a:pPr marL="0" marR="0" algn="ctr">
                        <a:lnSpc>
                          <a:spcPct val="115000"/>
                        </a:lnSpc>
                        <a:spcBef>
                          <a:spcPts val="0"/>
                        </a:spcBef>
                        <a:spcAft>
                          <a:spcPts val="0"/>
                        </a:spcAft>
                      </a:pPr>
                      <a:r>
                        <a:rPr lang="en-US" sz="1200" dirty="0">
                          <a:effectLst/>
                        </a:rPr>
                        <a:t>2020/21</a:t>
                      </a:r>
                      <a:r>
                        <a:rPr lang="en-US" sz="1200" baseline="30000" dirty="0">
                          <a:effectLst/>
                        </a:rPr>
                        <a:t>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13.207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33.341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7011394"/>
                  </a:ext>
                </a:extLst>
              </a:tr>
              <a:tr h="250343">
                <a:tc>
                  <a:txBody>
                    <a:bodyPr/>
                    <a:lstStyle/>
                    <a:p>
                      <a:pPr marL="0" marR="0" algn="ctr">
                        <a:lnSpc>
                          <a:spcPct val="115000"/>
                        </a:lnSpc>
                        <a:spcBef>
                          <a:spcPts val="0"/>
                        </a:spcBef>
                        <a:spcAft>
                          <a:spcPts val="0"/>
                        </a:spcAft>
                      </a:pPr>
                      <a:r>
                        <a:rPr lang="en-US" sz="1200" dirty="0">
                          <a:effectLst/>
                        </a:rPr>
                        <a:t>2021/22</a:t>
                      </a:r>
                      <a:r>
                        <a:rPr lang="en-US" sz="1200" baseline="30000" dirty="0">
                          <a:effectLst/>
                        </a:rPr>
                        <a:t>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32.675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10.573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7.969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6470765"/>
                  </a:ext>
                </a:extLst>
              </a:tr>
              <a:tr h="250343">
                <a:tc>
                  <a:txBody>
                    <a:bodyPr/>
                    <a:lstStyle/>
                    <a:p>
                      <a:pPr marL="0" marR="0" algn="ctr">
                        <a:lnSpc>
                          <a:spcPct val="115000"/>
                        </a:lnSpc>
                        <a:spcBef>
                          <a:spcPts val="0"/>
                        </a:spcBef>
                        <a:spcAft>
                          <a:spcPts val="0"/>
                        </a:spcAft>
                      </a:pPr>
                      <a:r>
                        <a:rPr lang="en-US" sz="1200" dirty="0">
                          <a:effectLst/>
                        </a:rPr>
                        <a:t>2021/22</a:t>
                      </a:r>
                      <a:r>
                        <a:rPr lang="en-US" sz="1200" baseline="30000" dirty="0">
                          <a:effectLst/>
                        </a:rPr>
                        <a: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32.662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10.620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7.965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4052944"/>
                  </a:ext>
                </a:extLst>
              </a:tr>
              <a:tr h="250343">
                <a:tc>
                  <a:txBody>
                    <a:bodyPr/>
                    <a:lstStyle/>
                    <a:p>
                      <a:pPr marL="0" marR="0" algn="ctr">
                        <a:lnSpc>
                          <a:spcPct val="115000"/>
                        </a:lnSpc>
                        <a:spcBef>
                          <a:spcPts val="0"/>
                        </a:spcBef>
                        <a:spcAft>
                          <a:spcPts val="0"/>
                        </a:spcAft>
                      </a:pPr>
                      <a:r>
                        <a:rPr lang="en-US" sz="1200" dirty="0">
                          <a:effectLst/>
                        </a:rPr>
                        <a:t>2021/22</a:t>
                      </a:r>
                      <a:r>
                        <a:rPr lang="en-US" sz="1200" baseline="30000" dirty="0">
                          <a:effectLst/>
                        </a:rPr>
                        <a:t>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30.494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9.715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7.287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26096608"/>
                  </a:ext>
                </a:extLst>
              </a:tr>
              <a:tr h="250343">
                <a:tc>
                  <a:txBody>
                    <a:bodyPr/>
                    <a:lstStyle/>
                    <a:p>
                      <a:pPr marL="0" marR="0" algn="ctr">
                        <a:lnSpc>
                          <a:spcPct val="115000"/>
                        </a:lnSpc>
                        <a:spcBef>
                          <a:spcPts val="0"/>
                        </a:spcBef>
                        <a:spcAft>
                          <a:spcPts val="0"/>
                        </a:spcAft>
                      </a:pPr>
                      <a:r>
                        <a:rPr lang="en-US" sz="1200" dirty="0">
                          <a:effectLst/>
                        </a:rPr>
                        <a:t>2021/22</a:t>
                      </a:r>
                      <a:r>
                        <a:rPr lang="en-US" sz="1200" baseline="30000" dirty="0">
                          <a:effectLst/>
                        </a:rPr>
                        <a:t>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30.971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9.857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7.393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77902549"/>
                  </a:ext>
                </a:extLst>
              </a:tr>
            </a:tbl>
          </a:graphicData>
        </a:graphic>
      </p:graphicFrame>
      <p:sp>
        <p:nvSpPr>
          <p:cNvPr id="8" name="TextBox 7">
            <a:extLst>
              <a:ext uri="{FF2B5EF4-FFF2-40B4-BE49-F238E27FC236}">
                <a16:creationId xmlns:a16="http://schemas.microsoft.com/office/drawing/2014/main" id="{0EC382E7-7088-431A-9FE6-2AFC78623B48}"/>
              </a:ext>
            </a:extLst>
          </p:cNvPr>
          <p:cNvSpPr txBox="1"/>
          <p:nvPr/>
        </p:nvSpPr>
        <p:spPr>
          <a:xfrm>
            <a:off x="298915" y="4572000"/>
            <a:ext cx="8637403" cy="2031325"/>
          </a:xfrm>
          <a:prstGeom prst="rect">
            <a:avLst/>
          </a:prstGeom>
          <a:noFill/>
        </p:spPr>
        <p:txBody>
          <a:bodyPr wrap="square">
            <a:spAutoFit/>
          </a:bodyPr>
          <a:lstStyle/>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Total retained catch plus estimated bycatch mortality of discarded bycatch during crab fisheries and groundfish fisheries.</a:t>
            </a:r>
          </a:p>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25% buffer was applied to total catch OFL to determine ABC.</a:t>
            </a:r>
          </a:p>
          <a:p>
            <a:pPr marL="342900" marR="0" lvl="0" indent="-342900">
              <a:spcBef>
                <a:spcPts val="0"/>
              </a:spcBef>
              <a:spcAft>
                <a:spcPts val="0"/>
              </a:spcAft>
              <a:buFont typeface="+mj-lt"/>
              <a:buAutoNum type="alphaLcPeriod"/>
              <a:tabLst>
                <a:tab pos="685800" algn="l"/>
              </a:tabLst>
            </a:pPr>
            <a:r>
              <a:rPr lang="en-US" sz="1400" dirty="0">
                <a:solidFill>
                  <a:srgbClr val="FF0000"/>
                </a:solidFill>
                <a:effectLst/>
                <a:ea typeface="Times New Roman" panose="02020603050405020304" pitchFamily="18" charset="0"/>
              </a:rPr>
              <a:t>WAG</a:t>
            </a:r>
            <a:r>
              <a:rPr lang="en-US" sz="1400" dirty="0">
                <a:effectLst/>
                <a:ea typeface="Times New Roman" panose="02020603050405020304" pitchFamily="18" charset="0"/>
              </a:rPr>
              <a:t> fishery was still being prosecuted when the assessment was conducted. </a:t>
            </a:r>
          </a:p>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Model 19.1(base model)</a:t>
            </a:r>
          </a:p>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Model 21.1a.</a:t>
            </a:r>
          </a:p>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Model 21.1b.</a:t>
            </a:r>
          </a:p>
          <a:p>
            <a:pPr marL="342900" marR="0" lvl="0" indent="-342900">
              <a:spcBef>
                <a:spcPts val="0"/>
              </a:spcBef>
              <a:spcAft>
                <a:spcPts val="0"/>
              </a:spcAft>
              <a:buFont typeface="+mj-lt"/>
              <a:buAutoNum type="alphaLcPeriod"/>
              <a:tabLst>
                <a:tab pos="685800" algn="l"/>
              </a:tabLst>
            </a:pPr>
            <a:r>
              <a:rPr lang="en-US" sz="1400" dirty="0">
                <a:effectLst/>
                <a:ea typeface="Times New Roman" panose="02020603050405020304" pitchFamily="18" charset="0"/>
              </a:rPr>
              <a:t>Model 21.1c.</a:t>
            </a:r>
          </a:p>
          <a:p>
            <a:pPr marL="685800" marR="0">
              <a:spcBef>
                <a:spcPts val="0"/>
              </a:spcBef>
              <a:spcAft>
                <a:spcPts val="0"/>
              </a:spcAft>
            </a:pPr>
            <a:r>
              <a:rPr lang="en-US" sz="1400" dirty="0">
                <a:effectLst/>
                <a:ea typeface="Times New Roman" panose="02020603050405020304" pitchFamily="18" charset="0"/>
              </a:rPr>
              <a:t> </a:t>
            </a:r>
          </a:p>
        </p:txBody>
      </p:sp>
    </p:spTree>
    <p:extLst>
      <p:ext uri="{BB962C8B-B14F-4D97-AF65-F5344CB8AC3E}">
        <p14:creationId xmlns:p14="http://schemas.microsoft.com/office/powerpoint/2010/main" val="1506685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54</a:t>
            </a:fld>
            <a:endParaRPr lang="en-US" dirty="0"/>
          </a:p>
        </p:txBody>
      </p:sp>
      <p:sp>
        <p:nvSpPr>
          <p:cNvPr id="4" name="TextBox 3"/>
          <p:cNvSpPr txBox="1"/>
          <p:nvPr/>
        </p:nvSpPr>
        <p:spPr>
          <a:xfrm>
            <a:off x="5715000" y="5834428"/>
            <a:ext cx="2819400" cy="707886"/>
          </a:xfrm>
          <a:prstGeom prst="rect">
            <a:avLst/>
          </a:prstGeom>
          <a:noFill/>
        </p:spPr>
        <p:txBody>
          <a:bodyPr wrap="square" rtlCol="0">
            <a:spAutoFit/>
          </a:bodyPr>
          <a:lstStyle/>
          <a:p>
            <a:r>
              <a:rPr lang="en-US" sz="4000" dirty="0">
                <a:solidFill>
                  <a:srgbClr val="FF0000"/>
                </a:solidFill>
              </a:rPr>
              <a:t>Thank you</a:t>
            </a:r>
          </a:p>
        </p:txBody>
      </p:sp>
      <p:pic>
        <p:nvPicPr>
          <p:cNvPr id="13" name="Graphic 12" descr="Question mark with solid fill">
            <a:extLst>
              <a:ext uri="{FF2B5EF4-FFF2-40B4-BE49-F238E27FC236}">
                <a16:creationId xmlns:a16="http://schemas.microsoft.com/office/drawing/2014/main" id="{DF44A9DF-E68A-4E4E-8837-4FC1B2BFD1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5627914"/>
            <a:ext cx="1676400" cy="1153886"/>
          </a:xfrm>
          <a:prstGeom prst="rect">
            <a:avLst/>
          </a:prstGeom>
        </p:spPr>
      </p:pic>
      <p:pic>
        <p:nvPicPr>
          <p:cNvPr id="15" name="Picture 14" descr="A picture containing text, newspaper&#10;&#10;Description automatically generated">
            <a:extLst>
              <a:ext uri="{FF2B5EF4-FFF2-40B4-BE49-F238E27FC236}">
                <a16:creationId xmlns:a16="http://schemas.microsoft.com/office/drawing/2014/main" id="{5309F80E-5DB3-4A99-BA78-D290C0230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52400"/>
            <a:ext cx="7036418" cy="5562599"/>
          </a:xfrm>
          <a:prstGeom prst="rect">
            <a:avLst/>
          </a:prstGeom>
        </p:spPr>
      </p:pic>
    </p:spTree>
    <p:extLst>
      <p:ext uri="{BB962C8B-B14F-4D97-AF65-F5344CB8AC3E}">
        <p14:creationId xmlns:p14="http://schemas.microsoft.com/office/powerpoint/2010/main" val="1005856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55</a:t>
            </a:fld>
            <a:endParaRPr lang="en-US" dirty="0"/>
          </a:p>
        </p:txBody>
      </p:sp>
      <p:sp>
        <p:nvSpPr>
          <p:cNvPr id="16" name="TextBox 15">
            <a:extLst>
              <a:ext uri="{FF2B5EF4-FFF2-40B4-BE49-F238E27FC236}">
                <a16:creationId xmlns:a16="http://schemas.microsoft.com/office/drawing/2014/main" id="{8FA51D5E-0177-45F3-AC33-2769EEAF518F}"/>
              </a:ext>
            </a:extLst>
          </p:cNvPr>
          <p:cNvSpPr txBox="1"/>
          <p:nvPr/>
        </p:nvSpPr>
        <p:spPr>
          <a:xfrm>
            <a:off x="228600" y="247045"/>
            <a:ext cx="7543800" cy="369332"/>
          </a:xfrm>
          <a:prstGeom prst="rect">
            <a:avLst/>
          </a:prstGeom>
          <a:noFill/>
        </p:spPr>
        <p:txBody>
          <a:bodyPr wrap="square" rtlCol="0">
            <a:spAutoFit/>
          </a:bodyPr>
          <a:lstStyle/>
          <a:p>
            <a:r>
              <a:rPr lang="en-US" dirty="0"/>
              <a:t>Figure 42. F vs MMB trends superimposed with F35  lines: </a:t>
            </a:r>
            <a:r>
              <a:rPr lang="en-US" dirty="0">
                <a:solidFill>
                  <a:srgbClr val="FF0000"/>
                </a:solidFill>
              </a:rPr>
              <a:t>EAG &amp; WAG</a:t>
            </a:r>
            <a:endParaRPr lang="en-US" dirty="0"/>
          </a:p>
        </p:txBody>
      </p:sp>
      <p:pic>
        <p:nvPicPr>
          <p:cNvPr id="5" name="Picture 4">
            <a:extLst>
              <a:ext uri="{FF2B5EF4-FFF2-40B4-BE49-F238E27FC236}">
                <a16:creationId xmlns:a16="http://schemas.microsoft.com/office/drawing/2014/main" id="{8B72BBA8-FB1D-4E63-8DF1-C73C4D2110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812800"/>
            <a:ext cx="8229600" cy="5232400"/>
          </a:xfrm>
          <a:prstGeom prst="rect">
            <a:avLst/>
          </a:prstGeom>
          <a:noFill/>
          <a:ln>
            <a:noFill/>
          </a:ln>
        </p:spPr>
      </p:pic>
    </p:spTree>
    <p:extLst>
      <p:ext uri="{BB962C8B-B14F-4D97-AF65-F5344CB8AC3E}">
        <p14:creationId xmlns:p14="http://schemas.microsoft.com/office/powerpoint/2010/main" val="695586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56</a:t>
            </a:fld>
            <a:endParaRPr lang="en-US" dirty="0"/>
          </a:p>
        </p:txBody>
      </p:sp>
      <p:sp>
        <p:nvSpPr>
          <p:cNvPr id="5" name="TextBox 4">
            <a:extLst>
              <a:ext uri="{FF2B5EF4-FFF2-40B4-BE49-F238E27FC236}">
                <a16:creationId xmlns:a16="http://schemas.microsoft.com/office/drawing/2014/main" id="{8A919574-3E47-4EC2-9C0A-1A64E415B29F}"/>
              </a:ext>
            </a:extLst>
          </p:cNvPr>
          <p:cNvSpPr txBox="1"/>
          <p:nvPr/>
        </p:nvSpPr>
        <p:spPr>
          <a:xfrm>
            <a:off x="178418" y="2622746"/>
            <a:ext cx="762000" cy="369332"/>
          </a:xfrm>
          <a:prstGeom prst="rect">
            <a:avLst/>
          </a:prstGeom>
          <a:noFill/>
        </p:spPr>
        <p:txBody>
          <a:bodyPr wrap="square" rtlCol="0">
            <a:spAutoFit/>
          </a:bodyPr>
          <a:lstStyle/>
          <a:p>
            <a:r>
              <a:rPr lang="en-US" dirty="0">
                <a:solidFill>
                  <a:srgbClr val="FF0000"/>
                </a:solidFill>
              </a:rPr>
              <a:t>EAG</a:t>
            </a:r>
          </a:p>
        </p:txBody>
      </p:sp>
      <p:sp>
        <p:nvSpPr>
          <p:cNvPr id="6" name="TextBox 5">
            <a:extLst>
              <a:ext uri="{FF2B5EF4-FFF2-40B4-BE49-F238E27FC236}">
                <a16:creationId xmlns:a16="http://schemas.microsoft.com/office/drawing/2014/main" id="{7BCDFB86-6650-45A9-9E87-1C0DD9BA56B5}"/>
              </a:ext>
            </a:extLst>
          </p:cNvPr>
          <p:cNvSpPr txBox="1"/>
          <p:nvPr/>
        </p:nvSpPr>
        <p:spPr>
          <a:xfrm>
            <a:off x="201370" y="5257800"/>
            <a:ext cx="762000" cy="369332"/>
          </a:xfrm>
          <a:prstGeom prst="rect">
            <a:avLst/>
          </a:prstGeom>
          <a:noFill/>
        </p:spPr>
        <p:txBody>
          <a:bodyPr wrap="square" rtlCol="0">
            <a:spAutoFit/>
          </a:bodyPr>
          <a:lstStyle/>
          <a:p>
            <a:r>
              <a:rPr lang="en-US" dirty="0">
                <a:solidFill>
                  <a:srgbClr val="FF0000"/>
                </a:solidFill>
              </a:rPr>
              <a:t>WAG</a:t>
            </a:r>
          </a:p>
        </p:txBody>
      </p:sp>
      <p:sp>
        <p:nvSpPr>
          <p:cNvPr id="16" name="TextBox 15">
            <a:extLst>
              <a:ext uri="{FF2B5EF4-FFF2-40B4-BE49-F238E27FC236}">
                <a16:creationId xmlns:a16="http://schemas.microsoft.com/office/drawing/2014/main" id="{8FA51D5E-0177-45F3-AC33-2769EEAF518F}"/>
              </a:ext>
            </a:extLst>
          </p:cNvPr>
          <p:cNvSpPr txBox="1"/>
          <p:nvPr/>
        </p:nvSpPr>
        <p:spPr>
          <a:xfrm>
            <a:off x="178418" y="247045"/>
            <a:ext cx="7593982" cy="646331"/>
          </a:xfrm>
          <a:prstGeom prst="rect">
            <a:avLst/>
          </a:prstGeom>
          <a:noFill/>
        </p:spPr>
        <p:txBody>
          <a:bodyPr wrap="square" rtlCol="0">
            <a:spAutoFit/>
          </a:bodyPr>
          <a:lstStyle/>
          <a:p>
            <a:r>
              <a:rPr lang="en-US" dirty="0"/>
              <a:t>1981-84 retained catch fit: </a:t>
            </a:r>
            <a:r>
              <a:rPr lang="en-US" dirty="0">
                <a:solidFill>
                  <a:srgbClr val="FF0000"/>
                </a:solidFill>
              </a:rPr>
              <a:t>EAG</a:t>
            </a:r>
            <a:r>
              <a:rPr lang="en-US" dirty="0"/>
              <a:t>: Fig. 18; </a:t>
            </a:r>
            <a:r>
              <a:rPr lang="en-US" dirty="0">
                <a:solidFill>
                  <a:srgbClr val="FF0000"/>
                </a:solidFill>
              </a:rPr>
              <a:t>WAG</a:t>
            </a:r>
            <a:r>
              <a:rPr lang="en-US" dirty="0"/>
              <a:t>: Fig. 36. Models 19.1, 21.1a, 21.1b, and 21.1c</a:t>
            </a:r>
          </a:p>
        </p:txBody>
      </p:sp>
      <p:pic>
        <p:nvPicPr>
          <p:cNvPr id="10" name="Picture 9">
            <a:extLst>
              <a:ext uri="{FF2B5EF4-FFF2-40B4-BE49-F238E27FC236}">
                <a16:creationId xmlns:a16="http://schemas.microsoft.com/office/drawing/2014/main" id="{4D6583F2-F492-4CD3-B16C-464C640778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15147"/>
            <a:ext cx="5943600" cy="2794641"/>
          </a:xfrm>
          <a:prstGeom prst="rect">
            <a:avLst/>
          </a:prstGeom>
          <a:noFill/>
          <a:ln>
            <a:noFill/>
          </a:ln>
        </p:spPr>
      </p:pic>
      <p:pic>
        <p:nvPicPr>
          <p:cNvPr id="11" name="Picture 10">
            <a:extLst>
              <a:ext uri="{FF2B5EF4-FFF2-40B4-BE49-F238E27FC236}">
                <a16:creationId xmlns:a16="http://schemas.microsoft.com/office/drawing/2014/main" id="{A1002191-6228-4762-B3EE-3B665A31EA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810000"/>
            <a:ext cx="5943600" cy="2984046"/>
          </a:xfrm>
          <a:prstGeom prst="rect">
            <a:avLst/>
          </a:prstGeom>
          <a:noFill/>
          <a:ln>
            <a:noFill/>
          </a:ln>
        </p:spPr>
      </p:pic>
    </p:spTree>
    <p:extLst>
      <p:ext uri="{BB962C8B-B14F-4D97-AF65-F5344CB8AC3E}">
        <p14:creationId xmlns:p14="http://schemas.microsoft.com/office/powerpoint/2010/main" val="1587479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57</a:t>
            </a:fld>
            <a:endParaRPr lang="en-US" dirty="0"/>
          </a:p>
        </p:txBody>
      </p:sp>
      <p:sp>
        <p:nvSpPr>
          <p:cNvPr id="5" name="TextBox 4">
            <a:extLst>
              <a:ext uri="{FF2B5EF4-FFF2-40B4-BE49-F238E27FC236}">
                <a16:creationId xmlns:a16="http://schemas.microsoft.com/office/drawing/2014/main" id="{8A919574-3E47-4EC2-9C0A-1A64E415B29F}"/>
              </a:ext>
            </a:extLst>
          </p:cNvPr>
          <p:cNvSpPr txBox="1"/>
          <p:nvPr/>
        </p:nvSpPr>
        <p:spPr>
          <a:xfrm>
            <a:off x="178418" y="2622746"/>
            <a:ext cx="762000" cy="369332"/>
          </a:xfrm>
          <a:prstGeom prst="rect">
            <a:avLst/>
          </a:prstGeom>
          <a:noFill/>
        </p:spPr>
        <p:txBody>
          <a:bodyPr wrap="square" rtlCol="0">
            <a:spAutoFit/>
          </a:bodyPr>
          <a:lstStyle/>
          <a:p>
            <a:r>
              <a:rPr lang="en-US" dirty="0">
                <a:solidFill>
                  <a:srgbClr val="FF0000"/>
                </a:solidFill>
              </a:rPr>
              <a:t>EAG</a:t>
            </a:r>
          </a:p>
        </p:txBody>
      </p:sp>
      <p:sp>
        <p:nvSpPr>
          <p:cNvPr id="6" name="TextBox 5">
            <a:extLst>
              <a:ext uri="{FF2B5EF4-FFF2-40B4-BE49-F238E27FC236}">
                <a16:creationId xmlns:a16="http://schemas.microsoft.com/office/drawing/2014/main" id="{7BCDFB86-6650-45A9-9E87-1C0DD9BA56B5}"/>
              </a:ext>
            </a:extLst>
          </p:cNvPr>
          <p:cNvSpPr txBox="1"/>
          <p:nvPr/>
        </p:nvSpPr>
        <p:spPr>
          <a:xfrm>
            <a:off x="201370" y="5257800"/>
            <a:ext cx="762000" cy="369332"/>
          </a:xfrm>
          <a:prstGeom prst="rect">
            <a:avLst/>
          </a:prstGeom>
          <a:noFill/>
        </p:spPr>
        <p:txBody>
          <a:bodyPr wrap="square" rtlCol="0">
            <a:spAutoFit/>
          </a:bodyPr>
          <a:lstStyle/>
          <a:p>
            <a:r>
              <a:rPr lang="en-US" dirty="0">
                <a:solidFill>
                  <a:srgbClr val="FF0000"/>
                </a:solidFill>
              </a:rPr>
              <a:t>WAG</a:t>
            </a:r>
          </a:p>
        </p:txBody>
      </p:sp>
      <p:sp>
        <p:nvSpPr>
          <p:cNvPr id="8" name="TextBox 7">
            <a:extLst>
              <a:ext uri="{FF2B5EF4-FFF2-40B4-BE49-F238E27FC236}">
                <a16:creationId xmlns:a16="http://schemas.microsoft.com/office/drawing/2014/main" id="{21629E84-70A9-4CC4-8EEE-BC431D617C99}"/>
              </a:ext>
            </a:extLst>
          </p:cNvPr>
          <p:cNvSpPr txBox="1"/>
          <p:nvPr/>
        </p:nvSpPr>
        <p:spPr>
          <a:xfrm>
            <a:off x="1409700" y="1034534"/>
            <a:ext cx="1143000" cy="369332"/>
          </a:xfrm>
          <a:prstGeom prst="rect">
            <a:avLst/>
          </a:prstGeom>
          <a:noFill/>
        </p:spPr>
        <p:txBody>
          <a:bodyPr wrap="square" rtlCol="0">
            <a:spAutoFit/>
          </a:bodyPr>
          <a:lstStyle/>
          <a:p>
            <a:r>
              <a:rPr lang="en-US" dirty="0"/>
              <a:t>Retained</a:t>
            </a:r>
          </a:p>
        </p:txBody>
      </p:sp>
      <p:sp>
        <p:nvSpPr>
          <p:cNvPr id="9" name="TextBox 8">
            <a:extLst>
              <a:ext uri="{FF2B5EF4-FFF2-40B4-BE49-F238E27FC236}">
                <a16:creationId xmlns:a16="http://schemas.microsoft.com/office/drawing/2014/main" id="{E9E04D79-DBC8-493F-A2B3-DD2B63D61343}"/>
              </a:ext>
            </a:extLst>
          </p:cNvPr>
          <p:cNvSpPr txBox="1"/>
          <p:nvPr/>
        </p:nvSpPr>
        <p:spPr>
          <a:xfrm>
            <a:off x="4648200" y="1034534"/>
            <a:ext cx="1143000" cy="369332"/>
          </a:xfrm>
          <a:prstGeom prst="rect">
            <a:avLst/>
          </a:prstGeom>
          <a:noFill/>
        </p:spPr>
        <p:txBody>
          <a:bodyPr wrap="square" rtlCol="0">
            <a:spAutoFit/>
          </a:bodyPr>
          <a:lstStyle/>
          <a:p>
            <a:r>
              <a:rPr lang="en-US" dirty="0"/>
              <a:t>Total</a:t>
            </a:r>
          </a:p>
        </p:txBody>
      </p:sp>
      <p:sp>
        <p:nvSpPr>
          <p:cNvPr id="10" name="TextBox 9">
            <a:extLst>
              <a:ext uri="{FF2B5EF4-FFF2-40B4-BE49-F238E27FC236}">
                <a16:creationId xmlns:a16="http://schemas.microsoft.com/office/drawing/2014/main" id="{B846E7A8-2DD6-4B13-8E6E-2AC911FA3C40}"/>
              </a:ext>
            </a:extLst>
          </p:cNvPr>
          <p:cNvSpPr txBox="1"/>
          <p:nvPr/>
        </p:nvSpPr>
        <p:spPr>
          <a:xfrm>
            <a:off x="6861278" y="799989"/>
            <a:ext cx="1905000" cy="646331"/>
          </a:xfrm>
          <a:prstGeom prst="rect">
            <a:avLst/>
          </a:prstGeom>
          <a:noFill/>
        </p:spPr>
        <p:txBody>
          <a:bodyPr wrap="square" rtlCol="0">
            <a:spAutoFit/>
          </a:bodyPr>
          <a:lstStyle/>
          <a:p>
            <a:r>
              <a:rPr lang="en-US" dirty="0"/>
              <a:t>Groundfish Discard</a:t>
            </a:r>
          </a:p>
        </p:txBody>
      </p:sp>
      <p:sp>
        <p:nvSpPr>
          <p:cNvPr id="16" name="TextBox 15">
            <a:extLst>
              <a:ext uri="{FF2B5EF4-FFF2-40B4-BE49-F238E27FC236}">
                <a16:creationId xmlns:a16="http://schemas.microsoft.com/office/drawing/2014/main" id="{8FA51D5E-0177-45F3-AC33-2769EEAF518F}"/>
              </a:ext>
            </a:extLst>
          </p:cNvPr>
          <p:cNvSpPr txBox="1"/>
          <p:nvPr/>
        </p:nvSpPr>
        <p:spPr>
          <a:xfrm>
            <a:off x="685800" y="247045"/>
            <a:ext cx="7086600" cy="646331"/>
          </a:xfrm>
          <a:prstGeom prst="rect">
            <a:avLst/>
          </a:prstGeom>
          <a:noFill/>
        </p:spPr>
        <p:txBody>
          <a:bodyPr wrap="square" rtlCol="0">
            <a:spAutoFit/>
          </a:bodyPr>
          <a:lstStyle/>
          <a:p>
            <a:r>
              <a:rPr lang="en-US" dirty="0"/>
              <a:t>Size comp.: </a:t>
            </a:r>
            <a:r>
              <a:rPr lang="en-US" dirty="0">
                <a:solidFill>
                  <a:srgbClr val="FF0000"/>
                </a:solidFill>
              </a:rPr>
              <a:t>EAG</a:t>
            </a:r>
            <a:r>
              <a:rPr lang="en-US" dirty="0"/>
              <a:t>: Figs. 9a, 10a, &amp; 11; </a:t>
            </a:r>
            <a:r>
              <a:rPr lang="en-US" dirty="0">
                <a:solidFill>
                  <a:srgbClr val="FF0000"/>
                </a:solidFill>
              </a:rPr>
              <a:t>WAG</a:t>
            </a:r>
            <a:r>
              <a:rPr lang="en-US" dirty="0"/>
              <a:t>: Figs. 27a, 28a, and 29 for model 21.1a.</a:t>
            </a:r>
          </a:p>
        </p:txBody>
      </p:sp>
      <p:pic>
        <p:nvPicPr>
          <p:cNvPr id="17" name="Picture 16">
            <a:extLst>
              <a:ext uri="{FF2B5EF4-FFF2-40B4-BE49-F238E27FC236}">
                <a16:creationId xmlns:a16="http://schemas.microsoft.com/office/drawing/2014/main" id="{0203DF16-58F4-448D-9269-9CCE0754A1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371" y="1403865"/>
            <a:ext cx="2649556" cy="2769405"/>
          </a:xfrm>
          <a:prstGeom prst="rect">
            <a:avLst/>
          </a:prstGeom>
          <a:noFill/>
          <a:ln>
            <a:noFill/>
          </a:ln>
        </p:spPr>
      </p:pic>
      <p:pic>
        <p:nvPicPr>
          <p:cNvPr id="18" name="Picture 17">
            <a:extLst>
              <a:ext uri="{FF2B5EF4-FFF2-40B4-BE49-F238E27FC236}">
                <a16:creationId xmlns:a16="http://schemas.microsoft.com/office/drawing/2014/main" id="{3B028038-5D68-46FD-A7FF-8CF35CC703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353" y="1368708"/>
            <a:ext cx="2749168" cy="2769405"/>
          </a:xfrm>
          <a:prstGeom prst="rect">
            <a:avLst/>
          </a:prstGeom>
          <a:noFill/>
          <a:ln>
            <a:noFill/>
          </a:ln>
        </p:spPr>
      </p:pic>
      <p:pic>
        <p:nvPicPr>
          <p:cNvPr id="19" name="Picture 18">
            <a:extLst>
              <a:ext uri="{FF2B5EF4-FFF2-40B4-BE49-F238E27FC236}">
                <a16:creationId xmlns:a16="http://schemas.microsoft.com/office/drawing/2014/main" id="{6707A6FF-9A3F-4E09-A8F3-8CC8574CE36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7100" y="1368708"/>
            <a:ext cx="2573357" cy="2719647"/>
          </a:xfrm>
          <a:prstGeom prst="rect">
            <a:avLst/>
          </a:prstGeom>
          <a:noFill/>
          <a:ln>
            <a:noFill/>
          </a:ln>
        </p:spPr>
      </p:pic>
      <p:pic>
        <p:nvPicPr>
          <p:cNvPr id="20" name="Picture 19">
            <a:extLst>
              <a:ext uri="{FF2B5EF4-FFF2-40B4-BE49-F238E27FC236}">
                <a16:creationId xmlns:a16="http://schemas.microsoft.com/office/drawing/2014/main" id="{B828A2B6-E536-4997-92EE-83855118155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370" y="4267200"/>
            <a:ext cx="2649557" cy="2438400"/>
          </a:xfrm>
          <a:prstGeom prst="rect">
            <a:avLst/>
          </a:prstGeom>
          <a:noFill/>
          <a:ln>
            <a:noFill/>
          </a:ln>
        </p:spPr>
      </p:pic>
      <p:pic>
        <p:nvPicPr>
          <p:cNvPr id="21" name="Picture 20">
            <a:extLst>
              <a:ext uri="{FF2B5EF4-FFF2-40B4-BE49-F238E27FC236}">
                <a16:creationId xmlns:a16="http://schemas.microsoft.com/office/drawing/2014/main" id="{6231CAB1-511F-491D-99F3-A6B4C0D22CA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8352" y="4267199"/>
            <a:ext cx="2749169" cy="2438400"/>
          </a:xfrm>
          <a:prstGeom prst="rect">
            <a:avLst/>
          </a:prstGeom>
          <a:noFill/>
          <a:ln>
            <a:noFill/>
          </a:ln>
        </p:spPr>
      </p:pic>
      <p:pic>
        <p:nvPicPr>
          <p:cNvPr id="22" name="Picture 21">
            <a:extLst>
              <a:ext uri="{FF2B5EF4-FFF2-40B4-BE49-F238E27FC236}">
                <a16:creationId xmlns:a16="http://schemas.microsoft.com/office/drawing/2014/main" id="{5944F677-DEE8-4132-B135-A34EFCDA4F3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2946" y="4257855"/>
            <a:ext cx="2574132" cy="2447744"/>
          </a:xfrm>
          <a:prstGeom prst="rect">
            <a:avLst/>
          </a:prstGeom>
          <a:noFill/>
          <a:ln>
            <a:noFill/>
          </a:ln>
        </p:spPr>
      </p:pic>
    </p:spTree>
    <p:extLst>
      <p:ext uri="{BB962C8B-B14F-4D97-AF65-F5344CB8AC3E}">
        <p14:creationId xmlns:p14="http://schemas.microsoft.com/office/powerpoint/2010/main" val="2596391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58</a:t>
            </a:fld>
            <a:endParaRPr lang="en-US" dirty="0"/>
          </a:p>
        </p:txBody>
      </p:sp>
      <p:sp>
        <p:nvSpPr>
          <p:cNvPr id="5" name="TextBox 4">
            <a:extLst>
              <a:ext uri="{FF2B5EF4-FFF2-40B4-BE49-F238E27FC236}">
                <a16:creationId xmlns:a16="http://schemas.microsoft.com/office/drawing/2014/main" id="{8A919574-3E47-4EC2-9C0A-1A64E415B29F}"/>
              </a:ext>
            </a:extLst>
          </p:cNvPr>
          <p:cNvSpPr txBox="1"/>
          <p:nvPr/>
        </p:nvSpPr>
        <p:spPr>
          <a:xfrm>
            <a:off x="178418" y="2622746"/>
            <a:ext cx="762000" cy="369332"/>
          </a:xfrm>
          <a:prstGeom prst="rect">
            <a:avLst/>
          </a:prstGeom>
          <a:noFill/>
        </p:spPr>
        <p:txBody>
          <a:bodyPr wrap="square" rtlCol="0">
            <a:spAutoFit/>
          </a:bodyPr>
          <a:lstStyle/>
          <a:p>
            <a:r>
              <a:rPr lang="en-US" dirty="0">
                <a:solidFill>
                  <a:srgbClr val="FF0000"/>
                </a:solidFill>
              </a:rPr>
              <a:t>EAG</a:t>
            </a:r>
          </a:p>
        </p:txBody>
      </p:sp>
      <p:sp>
        <p:nvSpPr>
          <p:cNvPr id="6" name="TextBox 5">
            <a:extLst>
              <a:ext uri="{FF2B5EF4-FFF2-40B4-BE49-F238E27FC236}">
                <a16:creationId xmlns:a16="http://schemas.microsoft.com/office/drawing/2014/main" id="{7BCDFB86-6650-45A9-9E87-1C0DD9BA56B5}"/>
              </a:ext>
            </a:extLst>
          </p:cNvPr>
          <p:cNvSpPr txBox="1"/>
          <p:nvPr/>
        </p:nvSpPr>
        <p:spPr>
          <a:xfrm>
            <a:off x="201370" y="5257800"/>
            <a:ext cx="762000" cy="369332"/>
          </a:xfrm>
          <a:prstGeom prst="rect">
            <a:avLst/>
          </a:prstGeom>
          <a:noFill/>
        </p:spPr>
        <p:txBody>
          <a:bodyPr wrap="square" rtlCol="0">
            <a:spAutoFit/>
          </a:bodyPr>
          <a:lstStyle/>
          <a:p>
            <a:r>
              <a:rPr lang="en-US" dirty="0">
                <a:solidFill>
                  <a:srgbClr val="FF0000"/>
                </a:solidFill>
              </a:rPr>
              <a:t>WAG</a:t>
            </a:r>
          </a:p>
        </p:txBody>
      </p:sp>
      <p:sp>
        <p:nvSpPr>
          <p:cNvPr id="16" name="TextBox 15">
            <a:extLst>
              <a:ext uri="{FF2B5EF4-FFF2-40B4-BE49-F238E27FC236}">
                <a16:creationId xmlns:a16="http://schemas.microsoft.com/office/drawing/2014/main" id="{8FA51D5E-0177-45F3-AC33-2769EEAF518F}"/>
              </a:ext>
            </a:extLst>
          </p:cNvPr>
          <p:cNvSpPr txBox="1"/>
          <p:nvPr/>
        </p:nvSpPr>
        <p:spPr>
          <a:xfrm>
            <a:off x="685800" y="247045"/>
            <a:ext cx="7086600" cy="646331"/>
          </a:xfrm>
          <a:prstGeom prst="rect">
            <a:avLst/>
          </a:prstGeom>
          <a:noFill/>
        </p:spPr>
        <p:txBody>
          <a:bodyPr wrap="square" rtlCol="0">
            <a:spAutoFit/>
          </a:bodyPr>
          <a:lstStyle/>
          <a:p>
            <a:r>
              <a:rPr lang="en-US" dirty="0"/>
              <a:t>Recruit size distribution.: </a:t>
            </a:r>
            <a:r>
              <a:rPr lang="en-US" dirty="0">
                <a:solidFill>
                  <a:srgbClr val="FF0000"/>
                </a:solidFill>
              </a:rPr>
              <a:t>EAG</a:t>
            </a:r>
            <a:r>
              <a:rPr lang="en-US" dirty="0"/>
              <a:t>: Fig. 15; </a:t>
            </a:r>
            <a:r>
              <a:rPr lang="en-US" dirty="0">
                <a:solidFill>
                  <a:srgbClr val="FF0000"/>
                </a:solidFill>
              </a:rPr>
              <a:t>WAG</a:t>
            </a:r>
            <a:r>
              <a:rPr lang="en-US" dirty="0"/>
              <a:t>: Fig. 33. models 19.1, 21.1a, 21.1b, and 21.1c</a:t>
            </a:r>
          </a:p>
        </p:txBody>
      </p:sp>
      <p:pic>
        <p:nvPicPr>
          <p:cNvPr id="8" name="Picture 7">
            <a:extLst>
              <a:ext uri="{FF2B5EF4-FFF2-40B4-BE49-F238E27FC236}">
                <a16:creationId xmlns:a16="http://schemas.microsoft.com/office/drawing/2014/main" id="{3DAA1B31-961F-4A87-8F14-B263828D8C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038600"/>
            <a:ext cx="5943600" cy="2733675"/>
          </a:xfrm>
          <a:prstGeom prst="rect">
            <a:avLst/>
          </a:prstGeom>
          <a:noFill/>
          <a:ln>
            <a:noFill/>
          </a:ln>
        </p:spPr>
      </p:pic>
      <p:pic>
        <p:nvPicPr>
          <p:cNvPr id="9" name="Picture 8">
            <a:extLst>
              <a:ext uri="{FF2B5EF4-FFF2-40B4-BE49-F238E27FC236}">
                <a16:creationId xmlns:a16="http://schemas.microsoft.com/office/drawing/2014/main" id="{A16EE59A-7466-40EE-8DAB-AE42A2D6FB2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255908"/>
            <a:ext cx="5943600" cy="2733675"/>
          </a:xfrm>
          <a:prstGeom prst="rect">
            <a:avLst/>
          </a:prstGeom>
          <a:noFill/>
          <a:ln>
            <a:noFill/>
          </a:ln>
        </p:spPr>
      </p:pic>
    </p:spTree>
    <p:extLst>
      <p:ext uri="{BB962C8B-B14F-4D97-AF65-F5344CB8AC3E}">
        <p14:creationId xmlns:p14="http://schemas.microsoft.com/office/powerpoint/2010/main" val="3824032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59</a:t>
            </a:fld>
            <a:endParaRPr lang="en-US" dirty="0"/>
          </a:p>
        </p:txBody>
      </p:sp>
      <p:sp>
        <p:nvSpPr>
          <p:cNvPr id="16" name="TextBox 15">
            <a:extLst>
              <a:ext uri="{FF2B5EF4-FFF2-40B4-BE49-F238E27FC236}">
                <a16:creationId xmlns:a16="http://schemas.microsoft.com/office/drawing/2014/main" id="{8FA51D5E-0177-45F3-AC33-2769EEAF518F}"/>
              </a:ext>
            </a:extLst>
          </p:cNvPr>
          <p:cNvSpPr txBox="1"/>
          <p:nvPr/>
        </p:nvSpPr>
        <p:spPr>
          <a:xfrm>
            <a:off x="228600" y="247045"/>
            <a:ext cx="7543800" cy="369332"/>
          </a:xfrm>
          <a:prstGeom prst="rect">
            <a:avLst/>
          </a:prstGeom>
          <a:noFill/>
        </p:spPr>
        <p:txBody>
          <a:bodyPr wrap="square" rtlCol="0">
            <a:spAutoFit/>
          </a:bodyPr>
          <a:lstStyle/>
          <a:p>
            <a:r>
              <a:rPr lang="en-US" dirty="0"/>
              <a:t>Figs. 19 &amp; 20. Retained Catch residual bubble plots for </a:t>
            </a:r>
            <a:r>
              <a:rPr lang="en-US" dirty="0">
                <a:solidFill>
                  <a:srgbClr val="FF0000"/>
                </a:solidFill>
              </a:rPr>
              <a:t>EAG</a:t>
            </a:r>
          </a:p>
        </p:txBody>
      </p:sp>
      <p:sp>
        <p:nvSpPr>
          <p:cNvPr id="2" name="TextBox 1">
            <a:extLst>
              <a:ext uri="{FF2B5EF4-FFF2-40B4-BE49-F238E27FC236}">
                <a16:creationId xmlns:a16="http://schemas.microsoft.com/office/drawing/2014/main" id="{04D969CA-1FC4-4E0B-835F-4803C51B9141}"/>
              </a:ext>
            </a:extLst>
          </p:cNvPr>
          <p:cNvSpPr txBox="1"/>
          <p:nvPr/>
        </p:nvSpPr>
        <p:spPr>
          <a:xfrm>
            <a:off x="1333500" y="860648"/>
            <a:ext cx="2362200" cy="369332"/>
          </a:xfrm>
          <a:prstGeom prst="rect">
            <a:avLst/>
          </a:prstGeom>
          <a:noFill/>
        </p:spPr>
        <p:txBody>
          <a:bodyPr wrap="square" rtlCol="0">
            <a:spAutoFit/>
          </a:bodyPr>
          <a:lstStyle/>
          <a:p>
            <a:r>
              <a:rPr lang="en-US" dirty="0"/>
              <a:t>Model 21.1a</a:t>
            </a:r>
          </a:p>
        </p:txBody>
      </p:sp>
      <p:sp>
        <p:nvSpPr>
          <p:cNvPr id="4" name="Rectangle 3">
            <a:extLst>
              <a:ext uri="{FF2B5EF4-FFF2-40B4-BE49-F238E27FC236}">
                <a16:creationId xmlns:a16="http://schemas.microsoft.com/office/drawing/2014/main" id="{C19B1AE1-A0EE-4081-9B7A-A68004938B6F}"/>
              </a:ext>
            </a:extLst>
          </p:cNvPr>
          <p:cNvSpPr/>
          <p:nvPr/>
        </p:nvSpPr>
        <p:spPr>
          <a:xfrm>
            <a:off x="5638800" y="850549"/>
            <a:ext cx="1441420" cy="369332"/>
          </a:xfrm>
          <a:prstGeom prst="rect">
            <a:avLst/>
          </a:prstGeom>
        </p:spPr>
        <p:txBody>
          <a:bodyPr wrap="none">
            <a:spAutoFit/>
          </a:bodyPr>
          <a:lstStyle/>
          <a:p>
            <a:r>
              <a:rPr lang="en-US" dirty="0"/>
              <a:t>Model 21.1c</a:t>
            </a:r>
          </a:p>
        </p:txBody>
      </p:sp>
      <p:pic>
        <p:nvPicPr>
          <p:cNvPr id="10" name="Picture 9">
            <a:extLst>
              <a:ext uri="{FF2B5EF4-FFF2-40B4-BE49-F238E27FC236}">
                <a16:creationId xmlns:a16="http://schemas.microsoft.com/office/drawing/2014/main" id="{E1534339-3E35-4344-8092-63F546362B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757997"/>
            <a:ext cx="4191000" cy="2737803"/>
          </a:xfrm>
          <a:prstGeom prst="rect">
            <a:avLst/>
          </a:prstGeom>
          <a:noFill/>
          <a:ln>
            <a:noFill/>
          </a:ln>
        </p:spPr>
      </p:pic>
      <p:pic>
        <p:nvPicPr>
          <p:cNvPr id="11" name="Picture 10">
            <a:extLst>
              <a:ext uri="{FF2B5EF4-FFF2-40B4-BE49-F238E27FC236}">
                <a16:creationId xmlns:a16="http://schemas.microsoft.com/office/drawing/2014/main" id="{ACBDB8D6-EB3C-4696-BC4F-006C415D42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57997"/>
            <a:ext cx="4191000" cy="2737803"/>
          </a:xfrm>
          <a:prstGeom prst="rect">
            <a:avLst/>
          </a:prstGeom>
          <a:noFill/>
          <a:ln>
            <a:noFill/>
          </a:ln>
        </p:spPr>
      </p:pic>
    </p:spTree>
    <p:extLst>
      <p:ext uri="{BB962C8B-B14F-4D97-AF65-F5344CB8AC3E}">
        <p14:creationId xmlns:p14="http://schemas.microsoft.com/office/powerpoint/2010/main" val="3818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76200" y="381001"/>
            <a:ext cx="8382000" cy="762000"/>
          </a:xfrm>
        </p:spPr>
        <p:txBody>
          <a:bodyPr>
            <a:normAutofit fontScale="90000"/>
          </a:bodyPr>
          <a:lstStyle/>
          <a:p>
            <a:r>
              <a:rPr lang="en-US" dirty="0"/>
              <a:t>January 2021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6</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4524315"/>
          </a:xfrm>
          <a:prstGeom prst="rect">
            <a:avLst/>
          </a:prstGeom>
        </p:spPr>
        <p:txBody>
          <a:bodyPr wrap="square">
            <a:spAutoFit/>
          </a:bodyPr>
          <a:lstStyle/>
          <a:p>
            <a:pPr marL="0" marR="0">
              <a:spcBef>
                <a:spcPts val="0"/>
              </a:spcBef>
              <a:spcAft>
                <a:spcPts val="0"/>
              </a:spcAft>
            </a:pPr>
            <a:r>
              <a:rPr lang="en-US" sz="2000" b="1" dirty="0"/>
              <a:t>Comment 4: The analysts should consider a range of alternative standardization models for the EAG cooperative survey data (including that suggested by the SSC) and provide a rationale (including model fit, whether the analysis converged, etc.) for the selected model.</a:t>
            </a:r>
          </a:p>
          <a:p>
            <a:endParaRPr lang="en-US" sz="2000" dirty="0"/>
          </a:p>
          <a:p>
            <a:pPr marL="45720" indent="0">
              <a:buNone/>
            </a:pPr>
            <a:r>
              <a:rPr lang="en-US" sz="2000" i="1" dirty="0">
                <a:solidFill>
                  <a:srgbClr val="FFC000"/>
                </a:solidFill>
              </a:rPr>
              <a:t>Response: </a:t>
            </a:r>
          </a:p>
          <a:p>
            <a:pPr marL="0" marR="0" algn="just">
              <a:spcBef>
                <a:spcPts val="1000"/>
              </a:spcBef>
              <a:spcAft>
                <a:spcPts val="1000"/>
              </a:spcAft>
            </a:pPr>
            <a:r>
              <a:rPr lang="en-US" sz="2000" i="1" dirty="0">
                <a:solidFill>
                  <a:srgbClr val="FFC000"/>
                </a:solidFill>
              </a:rPr>
              <a:t>We provided a few alternative standardization models for </a:t>
            </a:r>
            <a:r>
              <a:rPr lang="en-US" sz="2000" i="1" dirty="0">
                <a:solidFill>
                  <a:srgbClr val="FF0000"/>
                </a:solidFill>
              </a:rPr>
              <a:t>EAG</a:t>
            </a:r>
            <a:r>
              <a:rPr lang="en-US" sz="2000" i="1" dirty="0">
                <a:solidFill>
                  <a:srgbClr val="FFC000"/>
                </a:solidFill>
              </a:rPr>
              <a:t> cooperative survey data and provided the rationale for the selected model in Appendix C. The limitations on time series of data and factor levels (for example, only a maximum of three vessels operate in </a:t>
            </a:r>
            <a:r>
              <a:rPr lang="en-US" sz="2000" i="1" dirty="0">
                <a:solidFill>
                  <a:srgbClr val="FF0000"/>
                </a:solidFill>
              </a:rPr>
              <a:t>EAG</a:t>
            </a:r>
            <a:r>
              <a:rPr lang="en-US" sz="2000" i="1" dirty="0">
                <a:solidFill>
                  <a:srgbClr val="FFC000"/>
                </a:solidFill>
              </a:rPr>
              <a:t>) prevent us exploring variants of the simple random slope model.  </a:t>
            </a:r>
          </a:p>
          <a:p>
            <a:endParaRPr lang="en-US" sz="2000" i="1" baseline="-25000"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4071339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60</a:t>
            </a:fld>
            <a:endParaRPr lang="en-US" dirty="0"/>
          </a:p>
        </p:txBody>
      </p:sp>
      <p:sp>
        <p:nvSpPr>
          <p:cNvPr id="16" name="TextBox 15">
            <a:extLst>
              <a:ext uri="{FF2B5EF4-FFF2-40B4-BE49-F238E27FC236}">
                <a16:creationId xmlns:a16="http://schemas.microsoft.com/office/drawing/2014/main" id="{8FA51D5E-0177-45F3-AC33-2769EEAF518F}"/>
              </a:ext>
            </a:extLst>
          </p:cNvPr>
          <p:cNvSpPr txBox="1"/>
          <p:nvPr/>
        </p:nvSpPr>
        <p:spPr>
          <a:xfrm>
            <a:off x="228600" y="247045"/>
            <a:ext cx="7543800" cy="369332"/>
          </a:xfrm>
          <a:prstGeom prst="rect">
            <a:avLst/>
          </a:prstGeom>
          <a:noFill/>
        </p:spPr>
        <p:txBody>
          <a:bodyPr wrap="square" rtlCol="0">
            <a:spAutoFit/>
          </a:bodyPr>
          <a:lstStyle/>
          <a:p>
            <a:r>
              <a:rPr lang="en-US" dirty="0"/>
              <a:t>Figs. 21 &amp; 22. Total Catch residual bubble plots for </a:t>
            </a:r>
            <a:r>
              <a:rPr lang="en-US" dirty="0">
                <a:solidFill>
                  <a:srgbClr val="FF0000"/>
                </a:solidFill>
              </a:rPr>
              <a:t>EAG</a:t>
            </a:r>
          </a:p>
        </p:txBody>
      </p:sp>
      <p:sp>
        <p:nvSpPr>
          <p:cNvPr id="2" name="TextBox 1">
            <a:extLst>
              <a:ext uri="{FF2B5EF4-FFF2-40B4-BE49-F238E27FC236}">
                <a16:creationId xmlns:a16="http://schemas.microsoft.com/office/drawing/2014/main" id="{04D969CA-1FC4-4E0B-835F-4803C51B9141}"/>
              </a:ext>
            </a:extLst>
          </p:cNvPr>
          <p:cNvSpPr txBox="1"/>
          <p:nvPr/>
        </p:nvSpPr>
        <p:spPr>
          <a:xfrm>
            <a:off x="1333500" y="860648"/>
            <a:ext cx="2362200" cy="369332"/>
          </a:xfrm>
          <a:prstGeom prst="rect">
            <a:avLst/>
          </a:prstGeom>
          <a:noFill/>
        </p:spPr>
        <p:txBody>
          <a:bodyPr wrap="square" rtlCol="0">
            <a:spAutoFit/>
          </a:bodyPr>
          <a:lstStyle/>
          <a:p>
            <a:r>
              <a:rPr lang="en-US" dirty="0"/>
              <a:t>Model 21.1a</a:t>
            </a:r>
          </a:p>
        </p:txBody>
      </p:sp>
      <p:sp>
        <p:nvSpPr>
          <p:cNvPr id="4" name="Rectangle 3">
            <a:extLst>
              <a:ext uri="{FF2B5EF4-FFF2-40B4-BE49-F238E27FC236}">
                <a16:creationId xmlns:a16="http://schemas.microsoft.com/office/drawing/2014/main" id="{C19B1AE1-A0EE-4081-9B7A-A68004938B6F}"/>
              </a:ext>
            </a:extLst>
          </p:cNvPr>
          <p:cNvSpPr/>
          <p:nvPr/>
        </p:nvSpPr>
        <p:spPr>
          <a:xfrm>
            <a:off x="5638800" y="850549"/>
            <a:ext cx="1441420" cy="369332"/>
          </a:xfrm>
          <a:prstGeom prst="rect">
            <a:avLst/>
          </a:prstGeom>
        </p:spPr>
        <p:txBody>
          <a:bodyPr wrap="none">
            <a:spAutoFit/>
          </a:bodyPr>
          <a:lstStyle/>
          <a:p>
            <a:r>
              <a:rPr lang="en-US" dirty="0"/>
              <a:t>Model 21.1c</a:t>
            </a:r>
          </a:p>
        </p:txBody>
      </p:sp>
      <p:pic>
        <p:nvPicPr>
          <p:cNvPr id="8" name="Picture 7">
            <a:extLst>
              <a:ext uri="{FF2B5EF4-FFF2-40B4-BE49-F238E27FC236}">
                <a16:creationId xmlns:a16="http://schemas.microsoft.com/office/drawing/2014/main" id="{65A449B9-CC48-4C68-BF94-650D1BE14E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3"/>
            <a:ext cx="4343400" cy="3304715"/>
          </a:xfrm>
          <a:prstGeom prst="rect">
            <a:avLst/>
          </a:prstGeom>
          <a:noFill/>
          <a:ln>
            <a:noFill/>
          </a:ln>
        </p:spPr>
      </p:pic>
      <p:pic>
        <p:nvPicPr>
          <p:cNvPr id="9" name="Picture 8">
            <a:extLst>
              <a:ext uri="{FF2B5EF4-FFF2-40B4-BE49-F238E27FC236}">
                <a16:creationId xmlns:a16="http://schemas.microsoft.com/office/drawing/2014/main" id="{80DCF331-8B7A-498F-BCBD-0427161EAF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1489059"/>
            <a:ext cx="4419600" cy="3342005"/>
          </a:xfrm>
          <a:prstGeom prst="rect">
            <a:avLst/>
          </a:prstGeom>
          <a:noFill/>
          <a:ln>
            <a:noFill/>
          </a:ln>
        </p:spPr>
      </p:pic>
    </p:spTree>
    <p:extLst>
      <p:ext uri="{BB962C8B-B14F-4D97-AF65-F5344CB8AC3E}">
        <p14:creationId xmlns:p14="http://schemas.microsoft.com/office/powerpoint/2010/main" val="80541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61</a:t>
            </a:fld>
            <a:endParaRPr lang="en-US" dirty="0"/>
          </a:p>
        </p:txBody>
      </p:sp>
      <p:sp>
        <p:nvSpPr>
          <p:cNvPr id="16" name="TextBox 15">
            <a:extLst>
              <a:ext uri="{FF2B5EF4-FFF2-40B4-BE49-F238E27FC236}">
                <a16:creationId xmlns:a16="http://schemas.microsoft.com/office/drawing/2014/main" id="{8FA51D5E-0177-45F3-AC33-2769EEAF518F}"/>
              </a:ext>
            </a:extLst>
          </p:cNvPr>
          <p:cNvSpPr txBox="1"/>
          <p:nvPr/>
        </p:nvSpPr>
        <p:spPr>
          <a:xfrm>
            <a:off x="228600" y="247045"/>
            <a:ext cx="7543800" cy="369332"/>
          </a:xfrm>
          <a:prstGeom prst="rect">
            <a:avLst/>
          </a:prstGeom>
          <a:noFill/>
        </p:spPr>
        <p:txBody>
          <a:bodyPr wrap="square" rtlCol="0">
            <a:spAutoFit/>
          </a:bodyPr>
          <a:lstStyle/>
          <a:p>
            <a:r>
              <a:rPr lang="en-US" dirty="0"/>
              <a:t>Figs. 37 &amp; 38. Retained Catch residual bubble plots for </a:t>
            </a:r>
            <a:r>
              <a:rPr lang="en-US" dirty="0">
                <a:solidFill>
                  <a:srgbClr val="FF0000"/>
                </a:solidFill>
              </a:rPr>
              <a:t>WAG</a:t>
            </a:r>
          </a:p>
        </p:txBody>
      </p:sp>
      <p:sp>
        <p:nvSpPr>
          <p:cNvPr id="2" name="TextBox 1">
            <a:extLst>
              <a:ext uri="{FF2B5EF4-FFF2-40B4-BE49-F238E27FC236}">
                <a16:creationId xmlns:a16="http://schemas.microsoft.com/office/drawing/2014/main" id="{04D969CA-1FC4-4E0B-835F-4803C51B9141}"/>
              </a:ext>
            </a:extLst>
          </p:cNvPr>
          <p:cNvSpPr txBox="1"/>
          <p:nvPr/>
        </p:nvSpPr>
        <p:spPr>
          <a:xfrm>
            <a:off x="1143001" y="862507"/>
            <a:ext cx="2362200" cy="369332"/>
          </a:xfrm>
          <a:prstGeom prst="rect">
            <a:avLst/>
          </a:prstGeom>
          <a:noFill/>
        </p:spPr>
        <p:txBody>
          <a:bodyPr wrap="square" rtlCol="0">
            <a:spAutoFit/>
          </a:bodyPr>
          <a:lstStyle/>
          <a:p>
            <a:r>
              <a:rPr lang="en-US" dirty="0"/>
              <a:t>Model 21.1a</a:t>
            </a:r>
          </a:p>
        </p:txBody>
      </p:sp>
      <p:sp>
        <p:nvSpPr>
          <p:cNvPr id="4" name="Rectangle 3">
            <a:extLst>
              <a:ext uri="{FF2B5EF4-FFF2-40B4-BE49-F238E27FC236}">
                <a16:creationId xmlns:a16="http://schemas.microsoft.com/office/drawing/2014/main" id="{C19B1AE1-A0EE-4081-9B7A-A68004938B6F}"/>
              </a:ext>
            </a:extLst>
          </p:cNvPr>
          <p:cNvSpPr/>
          <p:nvPr/>
        </p:nvSpPr>
        <p:spPr>
          <a:xfrm>
            <a:off x="5638800" y="850549"/>
            <a:ext cx="1441420" cy="369332"/>
          </a:xfrm>
          <a:prstGeom prst="rect">
            <a:avLst/>
          </a:prstGeom>
        </p:spPr>
        <p:txBody>
          <a:bodyPr wrap="none">
            <a:spAutoFit/>
          </a:bodyPr>
          <a:lstStyle/>
          <a:p>
            <a:r>
              <a:rPr lang="en-US" dirty="0"/>
              <a:t>Model 21.1c</a:t>
            </a:r>
          </a:p>
        </p:txBody>
      </p:sp>
      <p:pic>
        <p:nvPicPr>
          <p:cNvPr id="8" name="Picture 7">
            <a:extLst>
              <a:ext uri="{FF2B5EF4-FFF2-40B4-BE49-F238E27FC236}">
                <a16:creationId xmlns:a16="http://schemas.microsoft.com/office/drawing/2014/main" id="{88ECFE4C-DCB9-473B-ADC9-472F13A56B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1757362"/>
            <a:ext cx="4038600" cy="3087688"/>
          </a:xfrm>
          <a:prstGeom prst="rect">
            <a:avLst/>
          </a:prstGeom>
          <a:noFill/>
          <a:ln>
            <a:noFill/>
          </a:ln>
        </p:spPr>
      </p:pic>
      <p:pic>
        <p:nvPicPr>
          <p:cNvPr id="9" name="Picture 8">
            <a:extLst>
              <a:ext uri="{FF2B5EF4-FFF2-40B4-BE49-F238E27FC236}">
                <a16:creationId xmlns:a16="http://schemas.microsoft.com/office/drawing/2014/main" id="{41D46B9C-6866-4124-A4B8-FB915A0B4A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2" y="1757363"/>
            <a:ext cx="4305298" cy="3087688"/>
          </a:xfrm>
          <a:prstGeom prst="rect">
            <a:avLst/>
          </a:prstGeom>
          <a:noFill/>
          <a:ln>
            <a:noFill/>
          </a:ln>
        </p:spPr>
      </p:pic>
    </p:spTree>
    <p:extLst>
      <p:ext uri="{BB962C8B-B14F-4D97-AF65-F5344CB8AC3E}">
        <p14:creationId xmlns:p14="http://schemas.microsoft.com/office/powerpoint/2010/main" val="3018454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82E2D-88AE-4AE9-9C2B-ABF71D9F3A98}"/>
              </a:ext>
            </a:extLst>
          </p:cNvPr>
          <p:cNvSpPr>
            <a:spLocks noGrp="1"/>
          </p:cNvSpPr>
          <p:nvPr>
            <p:ph type="sldNum" sz="quarter" idx="12"/>
          </p:nvPr>
        </p:nvSpPr>
        <p:spPr/>
        <p:txBody>
          <a:bodyPr/>
          <a:lstStyle/>
          <a:p>
            <a:fld id="{28D1B9BE-D941-4EEF-A5AD-4384CF3F4BCC}" type="slidenum">
              <a:rPr lang="en-US" smtClean="0"/>
              <a:pPr/>
              <a:t>62</a:t>
            </a:fld>
            <a:endParaRPr lang="en-US" dirty="0"/>
          </a:p>
        </p:txBody>
      </p:sp>
      <p:sp>
        <p:nvSpPr>
          <p:cNvPr id="16" name="TextBox 15">
            <a:extLst>
              <a:ext uri="{FF2B5EF4-FFF2-40B4-BE49-F238E27FC236}">
                <a16:creationId xmlns:a16="http://schemas.microsoft.com/office/drawing/2014/main" id="{8FA51D5E-0177-45F3-AC33-2769EEAF518F}"/>
              </a:ext>
            </a:extLst>
          </p:cNvPr>
          <p:cNvSpPr txBox="1"/>
          <p:nvPr/>
        </p:nvSpPr>
        <p:spPr>
          <a:xfrm>
            <a:off x="228600" y="247045"/>
            <a:ext cx="7543800" cy="369332"/>
          </a:xfrm>
          <a:prstGeom prst="rect">
            <a:avLst/>
          </a:prstGeom>
          <a:noFill/>
        </p:spPr>
        <p:txBody>
          <a:bodyPr wrap="square" rtlCol="0">
            <a:spAutoFit/>
          </a:bodyPr>
          <a:lstStyle/>
          <a:p>
            <a:r>
              <a:rPr lang="en-US" dirty="0"/>
              <a:t>Figs. 39 &amp; 40. Total Catch residual bubble plots for </a:t>
            </a:r>
            <a:r>
              <a:rPr lang="en-US" dirty="0">
                <a:solidFill>
                  <a:srgbClr val="FF0000"/>
                </a:solidFill>
              </a:rPr>
              <a:t>WAG</a:t>
            </a:r>
          </a:p>
        </p:txBody>
      </p:sp>
      <p:sp>
        <p:nvSpPr>
          <p:cNvPr id="2" name="TextBox 1">
            <a:extLst>
              <a:ext uri="{FF2B5EF4-FFF2-40B4-BE49-F238E27FC236}">
                <a16:creationId xmlns:a16="http://schemas.microsoft.com/office/drawing/2014/main" id="{04D969CA-1FC4-4E0B-835F-4803C51B9141}"/>
              </a:ext>
            </a:extLst>
          </p:cNvPr>
          <p:cNvSpPr txBox="1"/>
          <p:nvPr/>
        </p:nvSpPr>
        <p:spPr>
          <a:xfrm>
            <a:off x="1333500" y="860648"/>
            <a:ext cx="2362200" cy="369332"/>
          </a:xfrm>
          <a:prstGeom prst="rect">
            <a:avLst/>
          </a:prstGeom>
          <a:noFill/>
        </p:spPr>
        <p:txBody>
          <a:bodyPr wrap="square" rtlCol="0">
            <a:spAutoFit/>
          </a:bodyPr>
          <a:lstStyle/>
          <a:p>
            <a:r>
              <a:rPr lang="en-US" dirty="0"/>
              <a:t>Model 21.1a</a:t>
            </a:r>
          </a:p>
        </p:txBody>
      </p:sp>
      <p:sp>
        <p:nvSpPr>
          <p:cNvPr id="4" name="Rectangle 3">
            <a:extLst>
              <a:ext uri="{FF2B5EF4-FFF2-40B4-BE49-F238E27FC236}">
                <a16:creationId xmlns:a16="http://schemas.microsoft.com/office/drawing/2014/main" id="{C19B1AE1-A0EE-4081-9B7A-A68004938B6F}"/>
              </a:ext>
            </a:extLst>
          </p:cNvPr>
          <p:cNvSpPr/>
          <p:nvPr/>
        </p:nvSpPr>
        <p:spPr>
          <a:xfrm>
            <a:off x="5638800" y="850549"/>
            <a:ext cx="1441420" cy="369332"/>
          </a:xfrm>
          <a:prstGeom prst="rect">
            <a:avLst/>
          </a:prstGeom>
        </p:spPr>
        <p:txBody>
          <a:bodyPr wrap="none">
            <a:spAutoFit/>
          </a:bodyPr>
          <a:lstStyle/>
          <a:p>
            <a:r>
              <a:rPr lang="en-US" dirty="0"/>
              <a:t>Model 21.1c</a:t>
            </a:r>
          </a:p>
        </p:txBody>
      </p:sp>
      <p:pic>
        <p:nvPicPr>
          <p:cNvPr id="10" name="Picture 9">
            <a:extLst>
              <a:ext uri="{FF2B5EF4-FFF2-40B4-BE49-F238E27FC236}">
                <a16:creationId xmlns:a16="http://schemas.microsoft.com/office/drawing/2014/main" id="{7FDF2FF2-AC35-493F-A3FA-63F91A0B81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74250"/>
            <a:ext cx="4191000" cy="2716749"/>
          </a:xfrm>
          <a:prstGeom prst="rect">
            <a:avLst/>
          </a:prstGeom>
          <a:noFill/>
          <a:ln>
            <a:noFill/>
          </a:ln>
        </p:spPr>
      </p:pic>
      <p:pic>
        <p:nvPicPr>
          <p:cNvPr id="11" name="Picture 10">
            <a:extLst>
              <a:ext uri="{FF2B5EF4-FFF2-40B4-BE49-F238E27FC236}">
                <a16:creationId xmlns:a16="http://schemas.microsoft.com/office/drawing/2014/main" id="{DA5636B7-99B5-4F20-99D6-3BB376A6E3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474251"/>
            <a:ext cx="4448438" cy="2716749"/>
          </a:xfrm>
          <a:prstGeom prst="rect">
            <a:avLst/>
          </a:prstGeom>
          <a:noFill/>
          <a:ln>
            <a:noFill/>
          </a:ln>
        </p:spPr>
      </p:pic>
    </p:spTree>
    <p:extLst>
      <p:ext uri="{BB962C8B-B14F-4D97-AF65-F5344CB8AC3E}">
        <p14:creationId xmlns:p14="http://schemas.microsoft.com/office/powerpoint/2010/main" val="224684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76200" y="381001"/>
            <a:ext cx="8305800" cy="762000"/>
          </a:xfrm>
        </p:spPr>
        <p:txBody>
          <a:bodyPr>
            <a:normAutofit fontScale="90000"/>
          </a:bodyPr>
          <a:lstStyle/>
          <a:p>
            <a:r>
              <a:rPr lang="en-US" dirty="0"/>
              <a:t>January 2021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7</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0" y="1147195"/>
            <a:ext cx="8458200" cy="4893647"/>
          </a:xfrm>
          <a:prstGeom prst="rect">
            <a:avLst/>
          </a:prstGeom>
        </p:spPr>
        <p:txBody>
          <a:bodyPr wrap="square">
            <a:spAutoFit/>
          </a:bodyPr>
          <a:lstStyle/>
          <a:p>
            <a:r>
              <a:rPr lang="en-US" sz="2000" b="1" dirty="0"/>
              <a:t>Comment 6: </a:t>
            </a:r>
            <a:r>
              <a:rPr lang="en-US" sz="2000" b="1" i="1" dirty="0"/>
              <a:t>Model results should be presented only for the best fit (lowest objective function). If a best fit model exhibits unusual features (e.g., outlying F estimates or parameters on bounds), this can often be rectified by implementing bounds or smoothing penalties on some of the parameters.</a:t>
            </a:r>
          </a:p>
          <a:p>
            <a:endParaRPr lang="en-US" sz="2000" b="1" dirty="0"/>
          </a:p>
          <a:p>
            <a:endParaRPr lang="en-US" dirty="0"/>
          </a:p>
          <a:p>
            <a:pPr marL="45720" indent="0">
              <a:buNone/>
            </a:pPr>
            <a:r>
              <a:rPr lang="en-US" sz="2000" i="1" dirty="0">
                <a:solidFill>
                  <a:srgbClr val="FFC000"/>
                </a:solidFill>
              </a:rPr>
              <a:t>Response: </a:t>
            </a:r>
          </a:p>
          <a:p>
            <a:r>
              <a:rPr lang="en-US" sz="2000" i="1" dirty="0">
                <a:solidFill>
                  <a:srgbClr val="FFC000"/>
                </a:solidFill>
              </a:rPr>
              <a:t>We detected some errors in input observer and fish ticket size measurement data for 2016–2019 and rectified them for current runs. This surprisingly eliminated multiple minima issues found earlier when jittering </a:t>
            </a:r>
            <a:r>
              <a:rPr lang="en-US" sz="2000" i="1" dirty="0">
                <a:solidFill>
                  <a:srgbClr val="FF0000"/>
                </a:solidFill>
              </a:rPr>
              <a:t>WAG</a:t>
            </a:r>
            <a:r>
              <a:rPr lang="en-US" sz="2000" i="1" dirty="0">
                <a:solidFill>
                  <a:srgbClr val="FFC000"/>
                </a:solidFill>
              </a:rPr>
              <a:t> parameter estimates. </a:t>
            </a:r>
          </a:p>
          <a:p>
            <a:r>
              <a:rPr lang="en-US" sz="2000" i="1" dirty="0">
                <a:solidFill>
                  <a:srgbClr val="FFC000"/>
                </a:solidFill>
              </a:rPr>
              <a:t>  </a:t>
            </a:r>
          </a:p>
          <a:p>
            <a:endParaRPr lang="en-US" i="1" dirty="0">
              <a:solidFill>
                <a:srgbClr val="FFC000"/>
              </a:solidFill>
            </a:endParaRPr>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389632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76200" y="381001"/>
            <a:ext cx="8305800" cy="762000"/>
          </a:xfrm>
        </p:spPr>
        <p:txBody>
          <a:bodyPr>
            <a:normAutofit fontScale="90000"/>
          </a:bodyPr>
          <a:lstStyle/>
          <a:p>
            <a:r>
              <a:rPr lang="en-US" dirty="0"/>
              <a:t>January 2021 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8</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0" y="1147195"/>
            <a:ext cx="8458200" cy="4708981"/>
          </a:xfrm>
          <a:prstGeom prst="rect">
            <a:avLst/>
          </a:prstGeom>
        </p:spPr>
        <p:txBody>
          <a:bodyPr wrap="square">
            <a:spAutoFit/>
          </a:bodyPr>
          <a:lstStyle/>
          <a:p>
            <a:pPr marL="0" marR="0">
              <a:spcBef>
                <a:spcPts val="0"/>
              </a:spcBef>
              <a:spcAft>
                <a:spcPts val="0"/>
              </a:spcAft>
            </a:pPr>
            <a:r>
              <a:rPr lang="en-US" sz="2400" b="1" dirty="0"/>
              <a:t>Comment 7: The runs used to create the retrospective plots should be checked as one run (1993 for </a:t>
            </a:r>
            <a:r>
              <a:rPr lang="en-US" sz="2400" b="1" dirty="0">
                <a:solidFill>
                  <a:srgbClr val="FF0000"/>
                </a:solidFill>
              </a:rPr>
              <a:t>WAG</a:t>
            </a:r>
            <a:r>
              <a:rPr lang="en-US" sz="2400" b="1" dirty="0"/>
              <a:t>) appears to be a case where the minimizer has failed to converge.</a:t>
            </a:r>
          </a:p>
          <a:p>
            <a:endParaRPr lang="en-US" sz="2400" b="1" dirty="0"/>
          </a:p>
          <a:p>
            <a:endParaRPr lang="en-US" sz="2400" b="1" dirty="0"/>
          </a:p>
          <a:p>
            <a:pPr marL="45720" indent="0">
              <a:buNone/>
            </a:pPr>
            <a:r>
              <a:rPr lang="en-US" sz="2400" i="1" dirty="0">
                <a:solidFill>
                  <a:srgbClr val="FFC000"/>
                </a:solidFill>
              </a:rPr>
              <a:t>Response: </a:t>
            </a:r>
          </a:p>
          <a:p>
            <a:r>
              <a:rPr lang="en-US" sz="2400" i="1" dirty="0">
                <a:solidFill>
                  <a:srgbClr val="FFC000"/>
                </a:solidFill>
              </a:rPr>
              <a:t>The minimizer did not fail in the retrospective run. The 1993 MMB jump was the result of an increase in total catch removal in the model (Figure CPT2):</a:t>
            </a:r>
          </a:p>
          <a:p>
            <a:endParaRPr lang="en-US" sz="2400" i="1" dirty="0">
              <a:solidFill>
                <a:srgbClr val="FFC000"/>
              </a:solidFill>
            </a:endParaRPr>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56701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97A1-4EB9-4E70-8B3D-7DA7657C861F}"/>
              </a:ext>
            </a:extLst>
          </p:cNvPr>
          <p:cNvSpPr>
            <a:spLocks noGrp="1"/>
          </p:cNvSpPr>
          <p:nvPr>
            <p:ph type="title"/>
          </p:nvPr>
        </p:nvSpPr>
        <p:spPr>
          <a:xfrm>
            <a:off x="152400" y="122624"/>
            <a:ext cx="7848600" cy="1154097"/>
          </a:xfrm>
        </p:spPr>
        <p:txBody>
          <a:bodyPr>
            <a:normAutofit/>
          </a:bodyPr>
          <a:lstStyle/>
          <a:p>
            <a:pPr marL="0" marR="0">
              <a:spcBef>
                <a:spcPts val="0"/>
              </a:spcBef>
              <a:spcAft>
                <a:spcPts val="0"/>
              </a:spcAft>
            </a:pPr>
            <a:r>
              <a:rPr lang="en-US" sz="1800" dirty="0">
                <a:effectLst/>
                <a:latin typeface="+mn-lt"/>
                <a:ea typeface="Times New Roman" panose="02020603050405020304" pitchFamily="18" charset="0"/>
              </a:rPr>
              <a:t>Figure CPT2. Estimated total catch (in 10s of crab) to the model size range (101 to 185+ mm CL) and effort (pot lifts) by year in </a:t>
            </a:r>
            <a:r>
              <a:rPr lang="en-US" sz="1800" dirty="0">
                <a:solidFill>
                  <a:srgbClr val="FF0000"/>
                </a:solidFill>
                <a:effectLst/>
                <a:latin typeface="+mn-lt"/>
                <a:ea typeface="Times New Roman" panose="02020603050405020304" pitchFamily="18" charset="0"/>
              </a:rPr>
              <a:t>WAG</a:t>
            </a:r>
            <a:r>
              <a:rPr lang="en-US" sz="1800" dirty="0">
                <a:effectLst/>
                <a:latin typeface="+mn-lt"/>
                <a:ea typeface="Times New Roman" panose="02020603050405020304" pitchFamily="18" charset="0"/>
              </a:rPr>
              <a:t>.   </a:t>
            </a:r>
          </a:p>
        </p:txBody>
      </p:sp>
      <p:sp>
        <p:nvSpPr>
          <p:cNvPr id="3" name="Slide Number Placeholder 2">
            <a:extLst>
              <a:ext uri="{FF2B5EF4-FFF2-40B4-BE49-F238E27FC236}">
                <a16:creationId xmlns:a16="http://schemas.microsoft.com/office/drawing/2014/main" id="{14428BEF-957C-4A79-9D00-81B39A8E31FB}"/>
              </a:ext>
            </a:extLst>
          </p:cNvPr>
          <p:cNvSpPr>
            <a:spLocks noGrp="1"/>
          </p:cNvSpPr>
          <p:nvPr>
            <p:ph type="sldNum" sz="quarter" idx="12"/>
          </p:nvPr>
        </p:nvSpPr>
        <p:spPr/>
        <p:txBody>
          <a:bodyPr/>
          <a:lstStyle/>
          <a:p>
            <a:fld id="{28D1B9BE-D941-4EEF-A5AD-4384CF3F4BCC}" type="slidenum">
              <a:rPr lang="en-US" smtClean="0"/>
              <a:pPr/>
              <a:t>9</a:t>
            </a:fld>
            <a:endParaRPr lang="en-US" dirty="0"/>
          </a:p>
        </p:txBody>
      </p:sp>
      <p:pic>
        <p:nvPicPr>
          <p:cNvPr id="4" name="Picture 3">
            <a:extLst>
              <a:ext uri="{FF2B5EF4-FFF2-40B4-BE49-F238E27FC236}">
                <a16:creationId xmlns:a16="http://schemas.microsoft.com/office/drawing/2014/main" id="{5FC75192-B48E-432A-8175-35C60EC2E9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1"/>
            <a:ext cx="8839200" cy="5029200"/>
          </a:xfrm>
          <a:prstGeom prst="rect">
            <a:avLst/>
          </a:prstGeom>
          <a:noFill/>
          <a:ln>
            <a:noFill/>
          </a:ln>
        </p:spPr>
      </p:pic>
    </p:spTree>
    <p:extLst>
      <p:ext uri="{BB962C8B-B14F-4D97-AF65-F5344CB8AC3E}">
        <p14:creationId xmlns:p14="http://schemas.microsoft.com/office/powerpoint/2010/main" val="1939938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37948</TotalTime>
  <Words>5591</Words>
  <Application>Microsoft Office PowerPoint</Application>
  <PresentationFormat>On-screen Show (4:3)</PresentationFormat>
  <Paragraphs>1201</Paragraphs>
  <Slides>62</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Cambria Math</vt:lpstr>
      <vt:lpstr>Times New Roman</vt:lpstr>
      <vt:lpstr>Wingdings</vt:lpstr>
      <vt:lpstr>Perspective</vt:lpstr>
      <vt:lpstr>     Aleutian Islands golden king crab stock assessment  May 2021 Crab SAFE DRAFT REPORT  </vt:lpstr>
      <vt:lpstr>EAG</vt:lpstr>
      <vt:lpstr>Topics</vt:lpstr>
      <vt:lpstr>Length based modeling approach</vt:lpstr>
      <vt:lpstr>January 2021 CPT (selected) comments</vt:lpstr>
      <vt:lpstr>January 2021 CPT comments continued</vt:lpstr>
      <vt:lpstr>January 2021 CPT comments continued</vt:lpstr>
      <vt:lpstr>January 2021 CPT comments continued</vt:lpstr>
      <vt:lpstr>Figure CPT2. Estimated total catch (in 10s of crab) to the model size range (101 to 185+ mm CL) and effort (pot lifts) by year in WAG.   </vt:lpstr>
      <vt:lpstr>January 2021 CPT comments continued</vt:lpstr>
      <vt:lpstr>Figure CPT4. Cumulative size compositions vs. CL for retained catch (left panels) and total catch (right panels) for EAG (top) and WAG (bottom). Observed proportions are marked by solid circles and predicted proportions by different models’ (19.1, 21.1a, 21.1b, and 21.1c) are shown by different colored lines.   </vt:lpstr>
      <vt:lpstr>Comment 8: Additional suggestions related to presentation:</vt:lpstr>
      <vt:lpstr>Response to one of June 2020 SSC comments:</vt:lpstr>
      <vt:lpstr>Figure SSC1. Coefficient of variation (CV) of recruit_dev vs. year for EAG (top) and WAG (bottom) for model 21.1a.  A 150% CV cutoff  (red) horizontal line is overlayed on each scatter plot.</vt:lpstr>
      <vt:lpstr>February 2021 SSC (selected) comments</vt:lpstr>
      <vt:lpstr>Figure SSC2. Observer total size composition for 2008–2018 in the EAG. </vt:lpstr>
      <vt:lpstr>February 2021 SSC comments continued</vt:lpstr>
      <vt:lpstr>February 2021 SSC comments continued</vt:lpstr>
      <vt:lpstr>February 2021 SSC comments continued</vt:lpstr>
      <vt:lpstr>February 2021 SSC comments continued</vt:lpstr>
      <vt:lpstr>a. Observer CPUE index by non-interaction GLM model. </vt:lpstr>
      <vt:lpstr>Observer CPUE index by non-interaction GLM model continued </vt:lpstr>
      <vt:lpstr>       Trends in non-standardized and standardized CPUE indices with +/- 2 SE by GLM for EAG. Standardized indices: black line and non-standardized  indices: red line. </vt:lpstr>
      <vt:lpstr>       Trends in non-standardized and standardized CPUE indices with +/- 2 SE by GLM for WAG. Standardized indices: black line and non-standardized  indices: red line. </vt:lpstr>
      <vt:lpstr>b. CPUE index considering Year:Area interaction GLM model.</vt:lpstr>
      <vt:lpstr>PowerPoint Presentation</vt:lpstr>
      <vt:lpstr>PowerPoint Presentation</vt:lpstr>
      <vt:lpstr>PowerPoint Presentation</vt:lpstr>
      <vt:lpstr>PowerPoint Presentation</vt:lpstr>
      <vt:lpstr>PowerPoint Presentation</vt:lpstr>
      <vt:lpstr>Comparison of observer CPUE indices between no interaction and Year:Area interaction GLM fits. left: EAG, right: WAG</vt:lpstr>
      <vt:lpstr>c. Commercial fishery  CPUE index by NB GLM: </vt:lpstr>
      <vt:lpstr>Appendix C.  Cooperative survey CPUE standardization</vt:lpstr>
      <vt:lpstr>Cooperative survey CPUE standardization continued</vt:lpstr>
      <vt:lpstr>PowerPoint Presentation</vt:lpstr>
      <vt:lpstr>PowerPoint Presentation</vt:lpstr>
      <vt:lpstr>PowerPoint Presentation</vt:lpstr>
      <vt:lpstr>PowerPoint Presentation</vt:lpstr>
      <vt:lpstr>PowerPoint Presentation</vt:lpstr>
      <vt:lpstr>Results</vt:lpstr>
      <vt:lpstr>Figs. 12a and 30a. Estimated total (black solid line) and retained selectivity (red dotted line) for pre- and post- rationalization periods for models 19.1, 21.1a, 21.1b, and 21.1c fits to EAG and WAG data.</vt:lpstr>
      <vt:lpstr>Figs.  14 &amp; 32 . Estimated number of male recruits (crab size ≥ 101 mm CL) for 19.1, 21.1a, 21.1b, and 21.1c model fits to EAG and WAG data, 1961–2021. </vt:lpstr>
      <vt:lpstr>         Fig. 17. Observed (open circle) vs. predicted (solid line) retained catch (top left), total catch (top right in), and groundfish bycatch (bottom left) of golden king crab for 19.1, 21.1a, 21.1b, and 21.1c model fits in EAG, 1981/82–2020/21.  .  </vt:lpstr>
      <vt:lpstr>         Fig. 35. . Observed (open circle) vs. predicted (solid line) retained catch (top left), total catch (top right in), and groundfish bycatch (bottom left) of golden king crab for 19.1, 21.1a, 21.1b, and 21.1c model fits in WAG, 1981/82–2020/21.  .  </vt:lpstr>
      <vt:lpstr>    Fig. 23. Retrospective fits of MMB by the model following removal of terminal year data under models 21.1a, 21.1b, and 21.1c for golden king crab in the EAG (left) and WAG (right), 1960/61–2020/21. </vt:lpstr>
      <vt:lpstr>    Fig. 25. Trends in pot fishery full selection total fishing mortality for 19.1, 21.1a, 21.1b, and 21.1c model fits to EAG (left) and WAG (right) data, 1981/82–2020/21. </vt:lpstr>
      <vt:lpstr>                   Fig. 26. Trends in golden king crab mature male biomass for 19.1, 21.1a, 21.1b, and 21.1c model fits to  EAG (left) and WAG (right) data, 1960/61–2020/21. Model 21.1a estimate has two standard error confidence limits.. Year 2020 refers to 2019/20 fishing season.    </vt:lpstr>
      <vt:lpstr>Table 12. Negative log-likelihood values of the fits for models  19.1, 21.1a, 21.1b, and 21.1c for golden king crab in the EAG. </vt:lpstr>
      <vt:lpstr>Table 23. Negative log-likelihood values of the fits for models  19.1, 21.1a, 21.1b, and 21.1c for golden king crab in the WAG.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2862</cp:revision>
  <cp:lastPrinted>2016-09-18T18:45:13Z</cp:lastPrinted>
  <dcterms:created xsi:type="dcterms:W3CDTF">2013-09-13T00:55:09Z</dcterms:created>
  <dcterms:modified xsi:type="dcterms:W3CDTF">2021-05-15T01:29:18Z</dcterms:modified>
</cp:coreProperties>
</file>