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rey.mcgilliard\Work\FlatfishAssessments\2021\BSAI%20NRS\Total_Catches%20and%20Catch%20to%20Biomass%20Rati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rey.mcgilliard\Work\FlatfishAssessments\2021\BSAI%20NRS\Total_Catches%20and%20Catch%20to%20Biomass%20Ratio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rey.mcgilliard\Work\FlatfishAssessments\2021\BSAI%20NRS\Survey_Biomas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'Catch Biomss Ratio'!$E$2</c:f>
              <c:strCache>
                <c:ptCount val="1"/>
                <c:pt idx="0">
                  <c:v>Catch:Biomass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'Catch Biomss Ratio'!$B$3:$B$47</c:f>
              <c:numCache>
                <c:formatCode>General</c:formatCode>
                <c:ptCount val="45"/>
                <c:pt idx="0">
                  <c:v>1977</c:v>
                </c:pt>
                <c:pt idx="1">
                  <c:v>1978</c:v>
                </c:pt>
                <c:pt idx="2">
                  <c:v>1979</c:v>
                </c:pt>
                <c:pt idx="3">
                  <c:v>1980</c:v>
                </c:pt>
                <c:pt idx="4">
                  <c:v>1981</c:v>
                </c:pt>
                <c:pt idx="5">
                  <c:v>1982</c:v>
                </c:pt>
                <c:pt idx="6">
                  <c:v>1983</c:v>
                </c:pt>
                <c:pt idx="7">
                  <c:v>1984</c:v>
                </c:pt>
                <c:pt idx="8">
                  <c:v>1985</c:v>
                </c:pt>
                <c:pt idx="9">
                  <c:v>1986</c:v>
                </c:pt>
                <c:pt idx="10">
                  <c:v>1987</c:v>
                </c:pt>
                <c:pt idx="11">
                  <c:v>1988</c:v>
                </c:pt>
                <c:pt idx="12">
                  <c:v>1989</c:v>
                </c:pt>
                <c:pt idx="13">
                  <c:v>1990</c:v>
                </c:pt>
                <c:pt idx="14">
                  <c:v>1991</c:v>
                </c:pt>
                <c:pt idx="15">
                  <c:v>1992</c:v>
                </c:pt>
                <c:pt idx="16">
                  <c:v>1993</c:v>
                </c:pt>
                <c:pt idx="17">
                  <c:v>1994</c:v>
                </c:pt>
                <c:pt idx="18">
                  <c:v>1995</c:v>
                </c:pt>
                <c:pt idx="19">
                  <c:v>1996</c:v>
                </c:pt>
                <c:pt idx="20">
                  <c:v>1997</c:v>
                </c:pt>
                <c:pt idx="21">
                  <c:v>1998</c:v>
                </c:pt>
                <c:pt idx="22">
                  <c:v>1999</c:v>
                </c:pt>
                <c:pt idx="23">
                  <c:v>2000</c:v>
                </c:pt>
                <c:pt idx="24">
                  <c:v>2001</c:v>
                </c:pt>
                <c:pt idx="25">
                  <c:v>2002</c:v>
                </c:pt>
                <c:pt idx="26">
                  <c:v>2003</c:v>
                </c:pt>
                <c:pt idx="27">
                  <c:v>2004</c:v>
                </c:pt>
                <c:pt idx="28">
                  <c:v>2005</c:v>
                </c:pt>
                <c:pt idx="29">
                  <c:v>2006</c:v>
                </c:pt>
                <c:pt idx="30">
                  <c:v>2007</c:v>
                </c:pt>
                <c:pt idx="31">
                  <c:v>2008</c:v>
                </c:pt>
                <c:pt idx="32">
                  <c:v>2009</c:v>
                </c:pt>
                <c:pt idx="33">
                  <c:v>2010</c:v>
                </c:pt>
                <c:pt idx="34">
                  <c:v>2011</c:v>
                </c:pt>
                <c:pt idx="35">
                  <c:v>2012</c:v>
                </c:pt>
                <c:pt idx="36">
                  <c:v>2013</c:v>
                </c:pt>
                <c:pt idx="37">
                  <c:v>2014</c:v>
                </c:pt>
                <c:pt idx="38">
                  <c:v>2015</c:v>
                </c:pt>
                <c:pt idx="39">
                  <c:v>2016</c:v>
                </c:pt>
                <c:pt idx="40">
                  <c:v>2017</c:v>
                </c:pt>
                <c:pt idx="41">
                  <c:v>2018</c:v>
                </c:pt>
                <c:pt idx="42">
                  <c:v>2019</c:v>
                </c:pt>
                <c:pt idx="43">
                  <c:v>2020</c:v>
                </c:pt>
                <c:pt idx="44">
                  <c:v>2021</c:v>
                </c:pt>
              </c:numCache>
            </c:numRef>
          </c:xVal>
          <c:yVal>
            <c:numRef>
              <c:f>'Catch Biomss Ratio'!$E$3:$E$47</c:f>
              <c:numCache>
                <c:formatCode>General</c:formatCode>
                <c:ptCount val="45"/>
                <c:pt idx="0">
                  <c:v>2.6996025965720781E-2</c:v>
                </c:pt>
                <c:pt idx="1">
                  <c:v>3.2503278961077346E-2</c:v>
                </c:pt>
                <c:pt idx="2">
                  <c:v>2.5061972275673163E-2</c:v>
                </c:pt>
                <c:pt idx="3">
                  <c:v>3.4089676229444678E-2</c:v>
                </c:pt>
                <c:pt idx="4">
                  <c:v>2.9067650517971933E-2</c:v>
                </c:pt>
                <c:pt idx="5">
                  <c:v>3.5055159410251627E-2</c:v>
                </c:pt>
                <c:pt idx="6">
                  <c:v>3.3426272721471452E-2</c:v>
                </c:pt>
                <c:pt idx="7">
                  <c:v>8.3403428308335248E-2</c:v>
                </c:pt>
                <c:pt idx="8">
                  <c:v>3.1545953621559597E-2</c:v>
                </c:pt>
                <c:pt idx="9">
                  <c:v>3.283516615990463E-2</c:v>
                </c:pt>
                <c:pt idx="10">
                  <c:v>5.1232043935412135E-2</c:v>
                </c:pt>
                <c:pt idx="11">
                  <c:v>9.8482611090269082E-2</c:v>
                </c:pt>
                <c:pt idx="12">
                  <c:v>7.7800821677472959E-2</c:v>
                </c:pt>
                <c:pt idx="13">
                  <c:v>4.1315950467270005E-2</c:v>
                </c:pt>
                <c:pt idx="14">
                  <c:v>6.1816590871998908E-2</c:v>
                </c:pt>
                <c:pt idx="15">
                  <c:v>5.7252241050728382E-2</c:v>
                </c:pt>
                <c:pt idx="16">
                  <c:v>5.7606757386689612E-2</c:v>
                </c:pt>
                <c:pt idx="17">
                  <c:v>4.9476053321823428E-2</c:v>
                </c:pt>
                <c:pt idx="18">
                  <c:v>4.512097508178986E-2</c:v>
                </c:pt>
                <c:pt idx="19">
                  <c:v>3.6081051158642533E-2</c:v>
                </c:pt>
                <c:pt idx="20">
                  <c:v>5.3444159856252234E-2</c:v>
                </c:pt>
                <c:pt idx="21">
                  <c:v>2.8680325982251696E-2</c:v>
                </c:pt>
                <c:pt idx="22">
                  <c:v>3.8196738988975035E-2</c:v>
                </c:pt>
                <c:pt idx="23">
                  <c:v>4.6853904495971835E-2</c:v>
                </c:pt>
                <c:pt idx="24">
                  <c:v>2.621391411064768E-2</c:v>
                </c:pt>
                <c:pt idx="25">
                  <c:v>3.7209989779140556E-2</c:v>
                </c:pt>
                <c:pt idx="26">
                  <c:v>3.1367763947080199E-2</c:v>
                </c:pt>
                <c:pt idx="27">
                  <c:v>3.7067052965004725E-2</c:v>
                </c:pt>
                <c:pt idx="28">
                  <c:v>3.0827886003778893E-2</c:v>
                </c:pt>
                <c:pt idx="29">
                  <c:v>3.311701095546956E-2</c:v>
                </c:pt>
                <c:pt idx="30">
                  <c:v>3.3727707220465857E-2</c:v>
                </c:pt>
                <c:pt idx="31">
                  <c:v>4.5613337188097583E-2</c:v>
                </c:pt>
                <c:pt idx="32">
                  <c:v>4.4555218679690506E-2</c:v>
                </c:pt>
                <c:pt idx="33">
                  <c:v>4.6904020828910549E-2</c:v>
                </c:pt>
                <c:pt idx="34">
                  <c:v>4.7943905727558703E-2</c:v>
                </c:pt>
                <c:pt idx="35">
                  <c:v>6.5189447778797593E-2</c:v>
                </c:pt>
                <c:pt idx="36">
                  <c:v>5.5621918845549227E-2</c:v>
                </c:pt>
                <c:pt idx="37">
                  <c:v>5.3311133968641379E-2</c:v>
                </c:pt>
                <c:pt idx="38">
                  <c:v>4.6458700458503088E-2</c:v>
                </c:pt>
                <c:pt idx="39">
                  <c:v>5.0482466982670574E-2</c:v>
                </c:pt>
                <c:pt idx="40">
                  <c:v>4.1446837315097317E-2</c:v>
                </c:pt>
                <c:pt idx="41">
                  <c:v>3.1402840380891153E-2</c:v>
                </c:pt>
                <c:pt idx="42">
                  <c:v>2.3191673311459365E-2</c:v>
                </c:pt>
                <c:pt idx="43">
                  <c:v>1.6679276487362976E-2</c:v>
                </c:pt>
                <c:pt idx="44">
                  <c:v>8.5043684482084252E-3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519-43E0-8AD2-237747091E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55842544"/>
        <c:axId val="255842960"/>
      </c:scatterChart>
      <c:valAx>
        <c:axId val="255842544"/>
        <c:scaling>
          <c:orientation val="minMax"/>
          <c:max val="2021"/>
          <c:min val="1977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55842960"/>
        <c:crosses val="autoZero"/>
        <c:crossBetween val="midCat"/>
      </c:valAx>
      <c:valAx>
        <c:axId val="2558429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55842544"/>
        <c:crossesAt val="1977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'Catch table'!$F$2</c:f>
              <c:strCache>
                <c:ptCount val="1"/>
                <c:pt idx="0">
                  <c:v>Total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'Catch table'!$B$3:$B$47</c:f>
              <c:numCache>
                <c:formatCode>General</c:formatCode>
                <c:ptCount val="45"/>
                <c:pt idx="0">
                  <c:v>1977</c:v>
                </c:pt>
                <c:pt idx="1">
                  <c:v>1978</c:v>
                </c:pt>
                <c:pt idx="2">
                  <c:v>1979</c:v>
                </c:pt>
                <c:pt idx="3">
                  <c:v>1980</c:v>
                </c:pt>
                <c:pt idx="4">
                  <c:v>1981</c:v>
                </c:pt>
                <c:pt idx="5">
                  <c:v>1982</c:v>
                </c:pt>
                <c:pt idx="6">
                  <c:v>1983</c:v>
                </c:pt>
                <c:pt idx="7">
                  <c:v>1984</c:v>
                </c:pt>
                <c:pt idx="8">
                  <c:v>1985</c:v>
                </c:pt>
                <c:pt idx="9">
                  <c:v>1986</c:v>
                </c:pt>
                <c:pt idx="10">
                  <c:v>1987</c:v>
                </c:pt>
                <c:pt idx="11">
                  <c:v>1988</c:v>
                </c:pt>
                <c:pt idx="12">
                  <c:v>1989</c:v>
                </c:pt>
                <c:pt idx="13">
                  <c:v>1990</c:v>
                </c:pt>
                <c:pt idx="14">
                  <c:v>1991</c:v>
                </c:pt>
                <c:pt idx="15">
                  <c:v>1992</c:v>
                </c:pt>
                <c:pt idx="16">
                  <c:v>1993</c:v>
                </c:pt>
                <c:pt idx="17">
                  <c:v>1994</c:v>
                </c:pt>
                <c:pt idx="18">
                  <c:v>1995</c:v>
                </c:pt>
                <c:pt idx="19">
                  <c:v>1996</c:v>
                </c:pt>
                <c:pt idx="20">
                  <c:v>1997</c:v>
                </c:pt>
                <c:pt idx="21">
                  <c:v>1998</c:v>
                </c:pt>
                <c:pt idx="22">
                  <c:v>1999</c:v>
                </c:pt>
                <c:pt idx="23">
                  <c:v>2000</c:v>
                </c:pt>
                <c:pt idx="24">
                  <c:v>2001</c:v>
                </c:pt>
                <c:pt idx="25">
                  <c:v>2002</c:v>
                </c:pt>
                <c:pt idx="26">
                  <c:v>2003</c:v>
                </c:pt>
                <c:pt idx="27">
                  <c:v>2004</c:v>
                </c:pt>
                <c:pt idx="28">
                  <c:v>2005</c:v>
                </c:pt>
                <c:pt idx="29">
                  <c:v>2006</c:v>
                </c:pt>
                <c:pt idx="30">
                  <c:v>2007</c:v>
                </c:pt>
                <c:pt idx="31">
                  <c:v>2008</c:v>
                </c:pt>
                <c:pt idx="32">
                  <c:v>2009</c:v>
                </c:pt>
                <c:pt idx="33">
                  <c:v>2010</c:v>
                </c:pt>
                <c:pt idx="34">
                  <c:v>2011</c:v>
                </c:pt>
                <c:pt idx="35">
                  <c:v>2012</c:v>
                </c:pt>
                <c:pt idx="36">
                  <c:v>2013</c:v>
                </c:pt>
                <c:pt idx="37">
                  <c:v>2014</c:v>
                </c:pt>
                <c:pt idx="38">
                  <c:v>2015</c:v>
                </c:pt>
                <c:pt idx="39">
                  <c:v>2016</c:v>
                </c:pt>
                <c:pt idx="40">
                  <c:v>2017</c:v>
                </c:pt>
                <c:pt idx="41">
                  <c:v>2018</c:v>
                </c:pt>
                <c:pt idx="42">
                  <c:v>2019</c:v>
                </c:pt>
                <c:pt idx="43">
                  <c:v>2020</c:v>
                </c:pt>
                <c:pt idx="44">
                  <c:v>2021</c:v>
                </c:pt>
              </c:numCache>
            </c:numRef>
          </c:xVal>
          <c:yVal>
            <c:numRef>
              <c:f>'Catch table'!$F$3:$F$47</c:f>
              <c:numCache>
                <c:formatCode>#,##0</c:formatCode>
                <c:ptCount val="45"/>
                <c:pt idx="0">
                  <c:v>5319</c:v>
                </c:pt>
                <c:pt idx="1">
                  <c:v>7038</c:v>
                </c:pt>
                <c:pt idx="2">
                  <c:v>5874</c:v>
                </c:pt>
                <c:pt idx="3">
                  <c:v>8798</c:v>
                </c:pt>
                <c:pt idx="4">
                  <c:v>9021</c:v>
                </c:pt>
                <c:pt idx="5">
                  <c:v>11843</c:v>
                </c:pt>
                <c:pt idx="6">
                  <c:v>13619</c:v>
                </c:pt>
                <c:pt idx="7">
                  <c:v>37679</c:v>
                </c:pt>
                <c:pt idx="8">
                  <c:v>18750</c:v>
                </c:pt>
                <c:pt idx="9">
                  <c:v>19611</c:v>
                </c:pt>
                <c:pt idx="10">
                  <c:v>40822</c:v>
                </c:pt>
                <c:pt idx="11">
                  <c:v>86366</c:v>
                </c:pt>
                <c:pt idx="12">
                  <c:v>68912</c:v>
                </c:pt>
                <c:pt idx="13">
                  <c:v>35253</c:v>
                </c:pt>
                <c:pt idx="14">
                  <c:v>56057.51</c:v>
                </c:pt>
                <c:pt idx="15">
                  <c:v>52722.73</c:v>
                </c:pt>
                <c:pt idx="16">
                  <c:v>64261.49</c:v>
                </c:pt>
                <c:pt idx="17">
                  <c:v>59606.77</c:v>
                </c:pt>
                <c:pt idx="18">
                  <c:v>55029.090000000098</c:v>
                </c:pt>
                <c:pt idx="19">
                  <c:v>46929.18</c:v>
                </c:pt>
                <c:pt idx="20">
                  <c:v>67814.759999999893</c:v>
                </c:pt>
                <c:pt idx="21">
                  <c:v>33644.03</c:v>
                </c:pt>
                <c:pt idx="22">
                  <c:v>41089.760000000002</c:v>
                </c:pt>
                <c:pt idx="23">
                  <c:v>49667.949999999903</c:v>
                </c:pt>
                <c:pt idx="24">
                  <c:v>29476.76</c:v>
                </c:pt>
                <c:pt idx="25">
                  <c:v>41866.82</c:v>
                </c:pt>
                <c:pt idx="26">
                  <c:v>36086.103000000003</c:v>
                </c:pt>
                <c:pt idx="27">
                  <c:v>48680.902000000002</c:v>
                </c:pt>
                <c:pt idx="28">
                  <c:v>37362.472999999904</c:v>
                </c:pt>
                <c:pt idx="29">
                  <c:v>36455.868000000002</c:v>
                </c:pt>
                <c:pt idx="30">
                  <c:v>37126.110999999997</c:v>
                </c:pt>
                <c:pt idx="31">
                  <c:v>51276.232999999898</c:v>
                </c:pt>
                <c:pt idx="32">
                  <c:v>48715.785000000003</c:v>
                </c:pt>
                <c:pt idx="33">
                  <c:v>53200.416593484697</c:v>
                </c:pt>
                <c:pt idx="34">
                  <c:v>60534.4548137409</c:v>
                </c:pt>
                <c:pt idx="35">
                  <c:v>75945.054767821406</c:v>
                </c:pt>
                <c:pt idx="36">
                  <c:v>59751.268246211301</c:v>
                </c:pt>
                <c:pt idx="37">
                  <c:v>51690.087606843103</c:v>
                </c:pt>
                <c:pt idx="38">
                  <c:v>45467.6434612718</c:v>
                </c:pt>
                <c:pt idx="39">
                  <c:v>45071.798656820203</c:v>
                </c:pt>
                <c:pt idx="40">
                  <c:v>35105.9665468245</c:v>
                </c:pt>
                <c:pt idx="41">
                  <c:v>28197.2802375393</c:v>
                </c:pt>
                <c:pt idx="42">
                  <c:v>25832.489157292599</c:v>
                </c:pt>
                <c:pt idx="43">
                  <c:v>25513.9747858218</c:v>
                </c:pt>
                <c:pt idx="44">
                  <c:v>13859.9094347832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492-433B-BB6D-E8784B91EB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3636720"/>
        <c:axId val="593638384"/>
      </c:scatterChart>
      <c:valAx>
        <c:axId val="593636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3638384"/>
        <c:crosses val="autoZero"/>
        <c:crossBetween val="midCat"/>
      </c:valAx>
      <c:valAx>
        <c:axId val="593638384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36367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Sheet1!$C$2</c:f>
              <c:strCache>
                <c:ptCount val="1"/>
                <c:pt idx="0">
                  <c:v>Bio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Sheet1!$B$3:$B$41</c:f>
              <c:numCache>
                <c:formatCode>General</c:formatCode>
                <c:ptCount val="39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  <c:pt idx="33">
                  <c:v>2015</c:v>
                </c:pt>
                <c:pt idx="34">
                  <c:v>2016</c:v>
                </c:pt>
                <c:pt idx="35">
                  <c:v>2017</c:v>
                </c:pt>
                <c:pt idx="36">
                  <c:v>2018</c:v>
                </c:pt>
                <c:pt idx="37">
                  <c:v>2020</c:v>
                </c:pt>
                <c:pt idx="38">
                  <c:v>2021</c:v>
                </c:pt>
              </c:numCache>
            </c:numRef>
          </c:xVal>
          <c:yVal>
            <c:numRef>
              <c:f>Sheet1!$C$3:$C$41</c:f>
              <c:numCache>
                <c:formatCode>#,##0.00</c:formatCode>
                <c:ptCount val="39"/>
                <c:pt idx="0">
                  <c:v>578.71412999999995</c:v>
                </c:pt>
                <c:pt idx="1">
                  <c:v>714.09308999999996</c:v>
                </c:pt>
                <c:pt idx="2">
                  <c:v>799.42345999999998</c:v>
                </c:pt>
                <c:pt idx="3">
                  <c:v>693.06416000000002</c:v>
                </c:pt>
                <c:pt idx="4">
                  <c:v>1021.22719</c:v>
                </c:pt>
                <c:pt idx="5">
                  <c:v>1269.57744</c:v>
                </c:pt>
                <c:pt idx="6">
                  <c:v>1478.96812</c:v>
                </c:pt>
                <c:pt idx="7">
                  <c:v>1323.2996599999999</c:v>
                </c:pt>
                <c:pt idx="8">
                  <c:v>1382.9133899999999</c:v>
                </c:pt>
                <c:pt idx="9">
                  <c:v>1585.2583300000001</c:v>
                </c:pt>
                <c:pt idx="10">
                  <c:v>1548.6861399999998</c:v>
                </c:pt>
                <c:pt idx="11">
                  <c:v>1994.6775500000001</c:v>
                </c:pt>
                <c:pt idx="12">
                  <c:v>2723.80161</c:v>
                </c:pt>
                <c:pt idx="13">
                  <c:v>2179.96711</c:v>
                </c:pt>
                <c:pt idx="14">
                  <c:v>2062.3546100000003</c:v>
                </c:pt>
                <c:pt idx="15">
                  <c:v>2605.46542</c:v>
                </c:pt>
                <c:pt idx="16">
                  <c:v>2168.13004</c:v>
                </c:pt>
                <c:pt idx="17">
                  <c:v>1619.7818300000001</c:v>
                </c:pt>
                <c:pt idx="18">
                  <c:v>2073.2945500000001</c:v>
                </c:pt>
                <c:pt idx="19">
                  <c:v>2336.6715600000002</c:v>
                </c:pt>
                <c:pt idx="20">
                  <c:v>1879.59744</c:v>
                </c:pt>
                <c:pt idx="21">
                  <c:v>2108.9381000000003</c:v>
                </c:pt>
                <c:pt idx="22">
                  <c:v>2193.8223499999999</c:v>
                </c:pt>
                <c:pt idx="23">
                  <c:v>2113.8979100000001</c:v>
                </c:pt>
                <c:pt idx="24">
                  <c:v>2215.3680899999999</c:v>
                </c:pt>
                <c:pt idx="25">
                  <c:v>2033.0289399999999</c:v>
                </c:pt>
                <c:pt idx="26">
                  <c:v>2031.6183000000001</c:v>
                </c:pt>
                <c:pt idx="27">
                  <c:v>1538.62284</c:v>
                </c:pt>
                <c:pt idx="28">
                  <c:v>2065.5418</c:v>
                </c:pt>
                <c:pt idx="29">
                  <c:v>1977.09923</c:v>
                </c:pt>
                <c:pt idx="30">
                  <c:v>1920.1421699999999</c:v>
                </c:pt>
                <c:pt idx="31">
                  <c:v>1752.5935099999999</c:v>
                </c:pt>
                <c:pt idx="32">
                  <c:v>1857.3296599999999</c:v>
                </c:pt>
                <c:pt idx="33">
                  <c:v>1411.71489</c:v>
                </c:pt>
                <c:pt idx="34">
                  <c:v>1460.6728500000002</c:v>
                </c:pt>
                <c:pt idx="35">
                  <c:v>1329.7760499999999</c:v>
                </c:pt>
                <c:pt idx="36">
                  <c:v>1048.3351500000001</c:v>
                </c:pt>
                <c:pt idx="37">
                  <c:v>970.17466999999999</c:v>
                </c:pt>
                <c:pt idx="38" formatCode="_(* #,##0.00_);_(* \(#,##0.00\);_(* &quot;-&quot;??_);_(@_)">
                  <c:v>1026.3839399999999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6B9-41AE-AB81-2A7ECE4FFA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44549072"/>
        <c:axId val="1244553648"/>
      </c:scatterChart>
      <c:valAx>
        <c:axId val="1244549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4553648"/>
        <c:crosses val="autoZero"/>
        <c:crossBetween val="midCat"/>
      </c:valAx>
      <c:valAx>
        <c:axId val="1244553648"/>
        <c:scaling>
          <c:orientation val="minMax"/>
        </c:scaling>
        <c:delete val="0"/>
        <c:axPos val="l"/>
        <c:numFmt formatCode="#,##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445490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712B2D7E-60E1-4DA9-B909-C8B937D0C2B0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804CE71-FD67-47B3-802F-50C2B092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301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2D7E-60E1-4DA9-B909-C8B937D0C2B0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CE71-FD67-47B3-802F-50C2B092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640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2D7E-60E1-4DA9-B909-C8B937D0C2B0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CE71-FD67-47B3-802F-50C2B092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96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2D7E-60E1-4DA9-B909-C8B937D0C2B0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CE71-FD67-47B3-802F-50C2B092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46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2D7E-60E1-4DA9-B909-C8B937D0C2B0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CE71-FD67-47B3-802F-50C2B092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286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2D7E-60E1-4DA9-B909-C8B937D0C2B0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CE71-FD67-47B3-802F-50C2B092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909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2D7E-60E1-4DA9-B909-C8B937D0C2B0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CE71-FD67-47B3-802F-50C2B092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945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2D7E-60E1-4DA9-B909-C8B937D0C2B0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CE71-FD67-47B3-802F-50C2B092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967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2D7E-60E1-4DA9-B909-C8B937D0C2B0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4CE71-FD67-47B3-802F-50C2B092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4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B2D7E-60E1-4DA9-B909-C8B937D0C2B0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804CE71-FD67-47B3-802F-50C2B092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294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712B2D7E-60E1-4DA9-B909-C8B937D0C2B0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6804CE71-FD67-47B3-802F-50C2B092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485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712B2D7E-60E1-4DA9-B909-C8B937D0C2B0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6804CE71-FD67-47B3-802F-50C2B0922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58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BSAI Northern rock sole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Carey R </a:t>
            </a:r>
            <a:r>
              <a:rPr lang="en-US" dirty="0" err="1" smtClean="0"/>
              <a:t>McGilliard</a:t>
            </a:r>
            <a:endParaRPr lang="en-US" dirty="0" smtClean="0"/>
          </a:p>
          <a:p>
            <a:r>
              <a:rPr lang="en-US" dirty="0" smtClean="0"/>
              <a:t>November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149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9" y="98299"/>
            <a:ext cx="8079581" cy="575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Executive Summary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1" y="877824"/>
            <a:ext cx="2564892" cy="4340257"/>
          </a:xfrm>
        </p:spPr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Updated 2020 catch was </a:t>
            </a:r>
            <a:r>
              <a:rPr lang="en-US" dirty="0"/>
              <a:t>25,318 </a:t>
            </a:r>
            <a:r>
              <a:rPr lang="en-US" dirty="0" smtClean="0"/>
              <a:t>t, almost </a:t>
            </a:r>
            <a:r>
              <a:rPr lang="en-US" dirty="0" smtClean="0"/>
              <a:t>equal to projected 2020 catch used last </a:t>
            </a:r>
            <a:r>
              <a:rPr lang="en-US" dirty="0" smtClean="0"/>
              <a:t>year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Projected catch for 2022-2023 was 10-year average </a:t>
            </a:r>
            <a:r>
              <a:rPr lang="en-US" dirty="0" smtClean="0"/>
              <a:t>catch (45,300 t), about 2,000 t lower than projected future catch used last year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535" y="780288"/>
            <a:ext cx="5941314" cy="5443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441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9" y="98299"/>
            <a:ext cx="8079581" cy="575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Ratio of catch to age 6+ biomass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013150320"/>
              </p:ext>
            </p:extLst>
          </p:nvPr>
        </p:nvGraphicFramePr>
        <p:xfrm>
          <a:off x="1289304" y="1606201"/>
          <a:ext cx="6172200" cy="361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0136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9" y="98299"/>
            <a:ext cx="8079581" cy="575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Catch time series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4440891"/>
              </p:ext>
            </p:extLst>
          </p:nvPr>
        </p:nvGraphicFramePr>
        <p:xfrm>
          <a:off x="1215189" y="1179095"/>
          <a:ext cx="6352673" cy="3946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8243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9" y="98299"/>
            <a:ext cx="8079581" cy="5758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Survey biomass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9237" y="228941"/>
            <a:ext cx="5941314" cy="6520434"/>
          </a:xfrm>
          <a:prstGeom prst="rect">
            <a:avLst/>
          </a:prstGeom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7773736"/>
              </p:ext>
            </p:extLst>
          </p:nvPr>
        </p:nvGraphicFramePr>
        <p:xfrm>
          <a:off x="64009" y="172051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70873320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19</TotalTime>
  <Words>66</Words>
  <Application>Microsoft Office PowerPoint</Application>
  <PresentationFormat>On-screen Show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 Light</vt:lpstr>
      <vt:lpstr>Metropolitan</vt:lpstr>
      <vt:lpstr>BSAI Northern rock sole</vt:lpstr>
      <vt:lpstr>Executive Summary Table</vt:lpstr>
      <vt:lpstr>Ratio of catch to age 6+ biomass</vt:lpstr>
      <vt:lpstr>Catch time series</vt:lpstr>
      <vt:lpstr>Survey biomass</vt:lpstr>
    </vt:vector>
  </TitlesOfParts>
  <Company>NOAA AFSC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BSAI Northern rock sole</dc:title>
  <dc:creator>Carey.McGilliard</dc:creator>
  <cp:lastModifiedBy>Carey.McGilliard</cp:lastModifiedBy>
  <cp:revision>6</cp:revision>
  <dcterms:created xsi:type="dcterms:W3CDTF">2021-11-16T22:39:05Z</dcterms:created>
  <dcterms:modified xsi:type="dcterms:W3CDTF">2021-11-16T23:48:50Z</dcterms:modified>
</cp:coreProperties>
</file>