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61" r:id="rId4"/>
    <p:sldId id="267" r:id="rId5"/>
    <p:sldId id="258" r:id="rId6"/>
    <p:sldId id="259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73429" autoAdjust="0"/>
  </p:normalViewPr>
  <p:slideViewPr>
    <p:cSldViewPr snapToGrid="0">
      <p:cViewPr varScale="1">
        <p:scale>
          <a:sx n="47" d="100"/>
          <a:sy n="47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012B4-96E2-4F42-A329-6AD522DD430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036A0-5E95-4FF6-8A21-46B7B323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6A0-5E95-4FF6-8A21-46B7B323B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6A0-5E95-4FF6-8A21-46B7B323B5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3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6A0-5E95-4FF6-8A21-46B7B323B5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4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6A0-5E95-4FF6-8A21-46B7B323B5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0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6A0-5E95-4FF6-8A21-46B7B323B5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3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6A0-5E95-4FF6-8A21-46B7B323B5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6A0-5E95-4FF6-8A21-46B7B323B5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6A0-5E95-4FF6-8A21-46B7B323B5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0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DD1E-1EF0-4884-88A5-2A0BA6D4D924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E454-67BF-4959-9C8A-A5524CF251AB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C96-4E9A-4591-99F8-1054419C052E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61FE-5FC1-4F87-AE78-81FC5E8368D1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BABA-B5F4-4E91-9D3E-7173B185EF27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2E6-5941-479D-B45A-D445418A8A18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8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A798-1A6C-4136-9923-88E84D7E4CD1}" type="datetime1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5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9128-4601-4323-9B27-5962F4DD5EF7}" type="datetime1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1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CF0A-1E5A-41C1-925D-1AFCD19B9039}" type="datetime1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1339-0E79-4F1E-94DB-44D69C5E475C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2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2E1-BA04-404A-9EBF-C09646ACCCC3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5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B41C-2FE2-4C44-8240-F26904F901FA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2467-8980-42E3-9CD4-9B0C0B20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2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2025 GOA Restratification: SSC </a:t>
            </a:r>
            <a:r>
              <a:rPr lang="en-US" b="1" dirty="0" smtClean="0"/>
              <a:t>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Zack </a:t>
            </a:r>
            <a:r>
              <a:rPr lang="en-US" b="1" dirty="0"/>
              <a:t>Oyafuso</a:t>
            </a:r>
            <a:r>
              <a:rPr lang="en-US" dirty="0"/>
              <a:t>, Lewis Barnett, Margaret Siple, Ned Laman, Stan Kotwicki</a:t>
            </a:r>
          </a:p>
          <a:p>
            <a:r>
              <a:rPr lang="en-US" dirty="0" smtClean="0"/>
              <a:t>NOAA-AFSC-GAP</a:t>
            </a:r>
          </a:p>
          <a:p>
            <a:r>
              <a:rPr lang="en-US" b="1" dirty="0" smtClean="0"/>
              <a:t>February 6,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December 2019: research on alternative survey designs in the GOA </a:t>
            </a:r>
          </a:p>
          <a:p>
            <a:pPr lvl="0"/>
            <a:r>
              <a:rPr lang="en-US" dirty="0" smtClean="0"/>
              <a:t>2021: ICES JMS paper on the methods used to optimize a STRS design for GOA BTS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September 2021: presentation to the GOA Plan Team on methodology, ICES paper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2022: Tech Memo published on the comparison of the proposed STRS designs versus the historical STRS design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December 2022: communication of the effects of restratification on Oracle data tables to stock 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2</a:t>
            </a:fld>
            <a:endParaRPr lang="en-US"/>
          </a:p>
        </p:txBody>
      </p:sp>
      <p:pic>
        <p:nvPicPr>
          <p:cNvPr id="4105" name="Picture 9" descr="https://lh3.googleusercontent.com/tfZhFF_7AI44xAY5MJeAM5IykV71fVf5wJls-RLp3NMa9CfP--60Cp2nISyWrFy79oJ9cMOAjeEFjAAbbjutk8Ok1qbebN_LrpyInkCCZzhPdQBUNimnnvm-LEbc2sJB9si4RSSklGKyTtctuSbM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53" y="2997805"/>
            <a:ext cx="7118018" cy="32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December 2019: research on alternative survey designs in the GOA</a:t>
            </a:r>
          </a:p>
          <a:p>
            <a:pPr lvl="0"/>
            <a:r>
              <a:rPr lang="en-US" dirty="0" smtClean="0"/>
              <a:t>2021: ICES JMS paper on the methods used to optimize a STRS design for GOA BTS </a:t>
            </a:r>
          </a:p>
          <a:p>
            <a:pPr lvl="0"/>
            <a:r>
              <a:rPr lang="en-US" dirty="0" smtClean="0"/>
              <a:t>September 2020/2021: presentation to the GOA Plan Team on methodology, ICES paper</a:t>
            </a:r>
          </a:p>
          <a:p>
            <a:pPr lvl="0"/>
            <a:r>
              <a:rPr lang="en-US" dirty="0" smtClean="0"/>
              <a:t>2022: Tech Memo published on the comparison of the proposed STRS designs versus the historical STRS design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December 2022: communication of the effects of restratification on Oracle data tables to stock 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2022: communication of the effects of restratification on Oracle data tables to stock assessment</a:t>
            </a:r>
          </a:p>
          <a:p>
            <a:r>
              <a:rPr lang="en-US" dirty="0" smtClean="0"/>
              <a:t>Spring </a:t>
            </a:r>
            <a:r>
              <a:rPr lang="en-US" dirty="0"/>
              <a:t>2023: stock assessment will test out changes to the Oracle data tables given a “new” year of data under the 2025 </a:t>
            </a:r>
            <a:r>
              <a:rPr lang="en-US" dirty="0" smtClean="0"/>
              <a:t>restratification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Summer 2023: final year of the GOA BTS conducted under the historical STRS design</a:t>
            </a:r>
          </a:p>
          <a:p>
            <a:pPr lvl="0"/>
            <a:r>
              <a:rPr lang="en-US" dirty="0"/>
              <a:t>Summer 2025: </a:t>
            </a:r>
            <a:r>
              <a:rPr lang="en-US" dirty="0" smtClean="0"/>
              <a:t>GOA BTS conducted under re-STRS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Restratification</a:t>
            </a:r>
            <a:endParaRPr lang="en-US" dirty="0"/>
          </a:p>
        </p:txBody>
      </p:sp>
      <p:pic>
        <p:nvPicPr>
          <p:cNvPr id="8" name="Picture 2" descr="https://lh5.googleusercontent.com/hiPu4UXtltqbPLwZd5lVyQ4DiknureOvtX3SMHSHk3OPtYHJcyEkx4UyosVrrSTRTGf436Oeyiqm0nhz9wiF4fd5i3W5Le5clkBkJN40NZSo51MlPXZyOLkYz1G7pPAKjEyUHl4rMd9AjZ0AjvJTUU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14" y="1987095"/>
            <a:ext cx="5033786" cy="30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65027" y="4504697"/>
            <a:ext cx="40533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INPFC areas (colors) with NMFS areas superimposed</a:t>
            </a: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39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02932"/>
              </p:ext>
            </p:extLst>
          </p:nvPr>
        </p:nvGraphicFramePr>
        <p:xfrm>
          <a:off x="6274730" y="1351843"/>
          <a:ext cx="5635577" cy="5009722"/>
        </p:xfrm>
        <a:graphic>
          <a:graphicData uri="http://schemas.openxmlformats.org/drawingml/2006/table">
            <a:tbl>
              <a:tblPr/>
              <a:tblGrid>
                <a:gridCol w="1277833">
                  <a:extLst>
                    <a:ext uri="{9D8B030D-6E8A-4147-A177-3AD203B41FA5}">
                      <a16:colId xmlns:a16="http://schemas.microsoft.com/office/drawing/2014/main" val="4150959997"/>
                    </a:ext>
                  </a:extLst>
                </a:gridCol>
                <a:gridCol w="1937277">
                  <a:extLst>
                    <a:ext uri="{9D8B030D-6E8A-4147-A177-3AD203B41FA5}">
                      <a16:colId xmlns:a16="http://schemas.microsoft.com/office/drawing/2014/main" val="76572949"/>
                    </a:ext>
                  </a:extLst>
                </a:gridCol>
                <a:gridCol w="2420467">
                  <a:extLst>
                    <a:ext uri="{9D8B030D-6E8A-4147-A177-3AD203B41FA5}">
                      <a16:colId xmlns:a16="http://schemas.microsoft.com/office/drawing/2014/main" val="55435821"/>
                    </a:ext>
                  </a:extLst>
                </a:gridCol>
              </a:tblGrid>
              <a:tr h="113242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Historical Strata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1984-2023)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Restratification (2025-on)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877107"/>
                  </a:ext>
                </a:extLst>
              </a:tr>
              <a:tr h="2458191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Stratum variables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INPFC areas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Depth</a:t>
                      </a:r>
                    </a:p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Terrain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shelf,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gully,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slope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NMFS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Statistical Areas</a:t>
                      </a:r>
                    </a:p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Depth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*Depth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bins are allowed to differ among NMFS areas.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171928"/>
                  </a:ext>
                </a:extLst>
              </a:tr>
              <a:tr h="106255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strata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strata (54 strata when survey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extends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 700 m)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strata (25 strata when survey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extends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 700 m)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614169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Kodiak Management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 Stratification (1984-2023)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2025 Restratification </a:t>
            </a:r>
            <a:endParaRPr lang="en-US" dirty="0"/>
          </a:p>
        </p:txBody>
      </p:sp>
      <p:pic>
        <p:nvPicPr>
          <p:cNvPr id="3074" name="Picture 2" descr="https://lh3.googleusercontent.com/qwMgktG2nJRn8sPxxpGYuGW3L7pkcH7Hp9itmcfAn_zjodK1ppRfIVNZDRcrTxBHJPCN9fWolQQEe-vt8n2S4uJLKXoik8iNQFPJTE2LAXhK1pzuqprsM7A3kYCLtrbXCRAa29-C7lbq83fkzVGop3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6" y="2505075"/>
            <a:ext cx="5118491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W34bt20UVZjLxE99KSNavU0YnPY9HyyGPhKcBPox6gW8uj5oS2A-08R5AIcMTPeLus5j-upspNvvuPVpMqMX_zbfxnz_sr47Wv32VlUsrqaR1_Y1BpLl0OV7X4zmgPL9094NLmKM4YHaP57kfwt2Bt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66" y="2505075"/>
            <a:ext cx="490105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92190"/>
              </p:ext>
            </p:extLst>
          </p:nvPr>
        </p:nvGraphicFramePr>
        <p:xfrm>
          <a:off x="1470824" y="1701882"/>
          <a:ext cx="9288594" cy="4822984"/>
        </p:xfrm>
        <a:graphic>
          <a:graphicData uri="http://schemas.openxmlformats.org/drawingml/2006/table">
            <a:tbl>
              <a:tblPr/>
              <a:tblGrid>
                <a:gridCol w="1367910">
                  <a:extLst>
                    <a:ext uri="{9D8B030D-6E8A-4147-A177-3AD203B41FA5}">
                      <a16:colId xmlns:a16="http://schemas.microsoft.com/office/drawing/2014/main" val="1338476264"/>
                    </a:ext>
                  </a:extLst>
                </a:gridCol>
                <a:gridCol w="3931255">
                  <a:extLst>
                    <a:ext uri="{9D8B030D-6E8A-4147-A177-3AD203B41FA5}">
                      <a16:colId xmlns:a16="http://schemas.microsoft.com/office/drawing/2014/main" val="2535064444"/>
                    </a:ext>
                  </a:extLst>
                </a:gridCol>
                <a:gridCol w="3989429">
                  <a:extLst>
                    <a:ext uri="{9D8B030D-6E8A-4147-A177-3AD203B41FA5}">
                      <a16:colId xmlns:a16="http://schemas.microsoft.com/office/drawing/2014/main" val="2945667668"/>
                    </a:ext>
                  </a:extLst>
                </a:gridCol>
              </a:tblGrid>
              <a:tr h="1063495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</a:rPr>
                        <a:t/>
                      </a:r>
                      <a:br>
                        <a:rPr lang="en-US" sz="2800" dirty="0">
                          <a:effectLst/>
                        </a:rPr>
                      </a:br>
                      <a:endParaRPr lang="en-US" sz="28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Historical Strata (1984-2023)</a:t>
                      </a:r>
                      <a:endParaRPr lang="en-US" sz="48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Restratification (2025-on)</a:t>
                      </a:r>
                      <a:endParaRPr lang="en-US" sz="48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340185"/>
                  </a:ext>
                </a:extLst>
              </a:tr>
              <a:tr h="1231416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Stratum variables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INPFC areas (Figure 1); Depth bins (e.g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., </a:t>
                      </a: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1-100 m, 101-200 m);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terrain (shelf/gully/slope)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NMFS areas (Figure 2); Depth</a:t>
                      </a:r>
                      <a:endParaRPr lang="en-US" sz="3600" dirty="0">
                        <a:effectLst/>
                      </a:endParaRPr>
                    </a:p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Depth bins are allowed to differ among NMFS areas.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054817"/>
                  </a:ext>
                </a:extLst>
              </a:tr>
              <a:tr h="72765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strata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strata (54 strata when survey only extends to 700 m)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strata (25 strata when survey only extends to 700 m)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807647"/>
                  </a:ext>
                </a:extLst>
              </a:tr>
              <a:tr h="1495291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Allocation criteria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Neyman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allocation: stratum area, stratum variance, tow cost</a:t>
                      </a:r>
                      <a:endParaRPr lang="en-US" sz="3600" dirty="0">
                        <a:effectLst/>
                      </a:endParaRPr>
                    </a:p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Species weighting: biomass and ex-vessel value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Bethel algorithm: stratum area, stratum variance</a:t>
                      </a:r>
                      <a:endParaRPr lang="en-US" sz="3600" dirty="0">
                        <a:effectLst/>
                      </a:endParaRPr>
                    </a:p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Minimizes CV across species set for a given total sample size</a:t>
                      </a:r>
                      <a:endParaRPr lang="en-US" sz="3600" dirty="0">
                        <a:effectLst/>
                      </a:endParaRPr>
                    </a:p>
                  </a:txBody>
                  <a:tcPr marL="99953" marR="99953" marT="99953" marB="9995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67409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Restratification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Requested Feedback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NMFS statistical areas (610, 620, 630, 640, 650) the relevant areas to use when implementing the new stratification? </a:t>
            </a:r>
          </a:p>
          <a:p>
            <a:endParaRPr lang="en-US" dirty="0" smtClean="0"/>
          </a:p>
          <a:p>
            <a:r>
              <a:rPr lang="en-US" dirty="0" smtClean="0"/>
              <a:t>Comments on the GOA restratification process?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2467-8980-42E3-9CD4-9B0C0B203F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512</Words>
  <Application>Microsoft Office PowerPoint</Application>
  <PresentationFormat>Widescreen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2025 GOA Restratification: SSC Meeting</vt:lpstr>
      <vt:lpstr>Timeline</vt:lpstr>
      <vt:lpstr>Timeline</vt:lpstr>
      <vt:lpstr>Timeline (cont.)</vt:lpstr>
      <vt:lpstr>Summary of Restratification</vt:lpstr>
      <vt:lpstr>Example: Kodiak Management Area</vt:lpstr>
      <vt:lpstr>Summary of Restratification</vt:lpstr>
      <vt:lpstr>Requested Feedback</vt:lpstr>
    </vt:vector>
  </TitlesOfParts>
  <Company>NOAA AFSC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Zack.Oyafuso</dc:creator>
  <cp:lastModifiedBy>Zack.Oyafuso</cp:lastModifiedBy>
  <cp:revision>14</cp:revision>
  <dcterms:created xsi:type="dcterms:W3CDTF">2023-02-03T16:55:43Z</dcterms:created>
  <dcterms:modified xsi:type="dcterms:W3CDTF">2023-02-05T08:23:19Z</dcterms:modified>
</cp:coreProperties>
</file>