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0" r:id="rId5"/>
  </p:sldMasterIdLst>
  <p:notesMasterIdLst>
    <p:notesMasterId r:id="rId9"/>
  </p:notesMasterIdLst>
  <p:handoutMasterIdLst>
    <p:handoutMasterId r:id="rId10"/>
  </p:handoutMasterIdLst>
  <p:sldIdLst>
    <p:sldId id="299" r:id="rId6"/>
    <p:sldId id="286" r:id="rId7"/>
    <p:sldId id="287" r:id="rId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ey McGilliard" initials="C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00"/>
    <a:srgbClr val="969696"/>
    <a:srgbClr val="B2B2B2"/>
    <a:srgbClr val="777777"/>
    <a:srgbClr val="808080"/>
    <a:srgbClr val="EEE23D"/>
    <a:srgbClr val="FFFFFF"/>
    <a:srgbClr val="FF7E79"/>
    <a:srgbClr val="060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74697" autoAdjust="0"/>
  </p:normalViewPr>
  <p:slideViewPr>
    <p:cSldViewPr snapToGrid="0">
      <p:cViewPr varScale="1">
        <p:scale>
          <a:sx n="63" d="100"/>
          <a:sy n="63" d="100"/>
        </p:scale>
        <p:origin x="1334" y="3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6180A-37E1-42E4-A9EB-D05B2143C021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7A0908B-183D-430D-9E29-6F040B1FB51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/>
            <a:t>Economic impact</a:t>
          </a:r>
        </a:p>
      </dgm:t>
    </dgm:pt>
    <dgm:pt modelId="{B5BF5791-0152-4C7C-9E6C-987CEDC2EC96}" type="parTrans" cxnId="{C7024C1B-F1F3-449C-9E97-DC5184B3CB46}">
      <dgm:prSet/>
      <dgm:spPr/>
      <dgm:t>
        <a:bodyPr/>
        <a:lstStyle/>
        <a:p>
          <a:endParaRPr lang="en-US"/>
        </a:p>
      </dgm:t>
    </dgm:pt>
    <dgm:pt modelId="{81561E3A-3522-480A-B65F-78798211A61F}" type="sibTrans" cxnId="{C7024C1B-F1F3-449C-9E97-DC5184B3CB46}">
      <dgm:prSet/>
      <dgm:spPr/>
      <dgm:t>
        <a:bodyPr/>
        <a:lstStyle/>
        <a:p>
          <a:endParaRPr lang="en-US"/>
        </a:p>
      </dgm:t>
    </dgm:pt>
    <dgm:pt modelId="{5736B894-9F5F-443E-8651-98408B611C9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/>
            <a:t>Impact in the area of resource extraction</a:t>
          </a:r>
        </a:p>
      </dgm:t>
    </dgm:pt>
    <dgm:pt modelId="{379DC220-5F28-4F0A-AE5E-ECD7BEC98760}" type="parTrans" cxnId="{0893A07C-A156-4D2F-A864-6B430DB6E59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1AA92EC8-4BC3-499D-B760-7F941137B053}" type="sibTrans" cxnId="{0893A07C-A156-4D2F-A864-6B430DB6E594}">
      <dgm:prSet/>
      <dgm:spPr/>
      <dgm:t>
        <a:bodyPr/>
        <a:lstStyle/>
        <a:p>
          <a:endParaRPr lang="en-US"/>
        </a:p>
      </dgm:t>
    </dgm:pt>
    <dgm:pt modelId="{7F91DB6B-CBE5-40CA-8116-A20ED11D10A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/>
            <a:t>Cross-regional impacts</a:t>
          </a:r>
        </a:p>
      </dgm:t>
    </dgm:pt>
    <dgm:pt modelId="{4D6DC2B5-39CD-47F7-8F18-C5544003F44D}" type="sibTrans" cxnId="{B82D4B56-9F3C-48CC-BF4E-88EC9B9BDF36}">
      <dgm:prSet/>
      <dgm:spPr/>
      <dgm:t>
        <a:bodyPr/>
        <a:lstStyle/>
        <a:p>
          <a:endParaRPr lang="en-US"/>
        </a:p>
      </dgm:t>
    </dgm:pt>
    <dgm:pt modelId="{F9E3B2FE-F9B9-46D0-AFD9-26FCA9145328}" type="parTrans" cxnId="{B82D4B56-9F3C-48CC-BF4E-88EC9B9BDF36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F325A72F-AC8F-466D-981F-D7E25379551F}" type="pres">
      <dgm:prSet presAssocID="{B376180A-37E1-42E4-A9EB-D05B2143C02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D3E47D7-17EF-4E57-80BA-EFF61C22847B}" type="pres">
      <dgm:prSet presAssocID="{67A0908B-183D-430D-9E29-6F040B1FB511}" presName="root1" presStyleCnt="0"/>
      <dgm:spPr/>
    </dgm:pt>
    <dgm:pt modelId="{F11119B8-9E85-4114-AD04-52CB637D3FFE}" type="pres">
      <dgm:prSet presAssocID="{67A0908B-183D-430D-9E29-6F040B1FB511}" presName="LevelOneTextNode" presStyleLbl="node0" presStyleIdx="0" presStyleCnt="1" custLinFactNeighborX="-70975" custLinFactNeighborY="-83246">
        <dgm:presLayoutVars>
          <dgm:chPref val="3"/>
        </dgm:presLayoutVars>
      </dgm:prSet>
      <dgm:spPr/>
    </dgm:pt>
    <dgm:pt modelId="{2FAE29D6-29F2-420C-BCF7-F82C7BCF2ABB}" type="pres">
      <dgm:prSet presAssocID="{67A0908B-183D-430D-9E29-6F040B1FB511}" presName="level2hierChild" presStyleCnt="0"/>
      <dgm:spPr/>
    </dgm:pt>
    <dgm:pt modelId="{A80099EC-C878-4E00-9D61-7820E78DE5F9}" type="pres">
      <dgm:prSet presAssocID="{379DC220-5F28-4F0A-AE5E-ECD7BEC98760}" presName="conn2-1" presStyleLbl="parChTrans1D2" presStyleIdx="0" presStyleCnt="2"/>
      <dgm:spPr/>
    </dgm:pt>
    <dgm:pt modelId="{C6048F22-5722-4233-A476-48DC0A524C2C}" type="pres">
      <dgm:prSet presAssocID="{379DC220-5F28-4F0A-AE5E-ECD7BEC98760}" presName="connTx" presStyleLbl="parChTrans1D2" presStyleIdx="0" presStyleCnt="2"/>
      <dgm:spPr/>
    </dgm:pt>
    <dgm:pt modelId="{205FEBEA-6688-459C-9CA2-C09079418D24}" type="pres">
      <dgm:prSet presAssocID="{5736B894-9F5F-443E-8651-98408B611C9A}" presName="root2" presStyleCnt="0"/>
      <dgm:spPr/>
    </dgm:pt>
    <dgm:pt modelId="{8E78FC67-8927-429D-B1FD-5A2C986273EC}" type="pres">
      <dgm:prSet presAssocID="{5736B894-9F5F-443E-8651-98408B611C9A}" presName="LevelTwoTextNode" presStyleLbl="node2" presStyleIdx="0" presStyleCnt="2">
        <dgm:presLayoutVars>
          <dgm:chPref val="3"/>
        </dgm:presLayoutVars>
      </dgm:prSet>
      <dgm:spPr/>
    </dgm:pt>
    <dgm:pt modelId="{AE106855-293B-40DB-A9B6-81F0FD45A746}" type="pres">
      <dgm:prSet presAssocID="{5736B894-9F5F-443E-8651-98408B611C9A}" presName="level3hierChild" presStyleCnt="0"/>
      <dgm:spPr/>
    </dgm:pt>
    <dgm:pt modelId="{9F09A972-EA77-4F12-9BF0-76ADBA14F6DB}" type="pres">
      <dgm:prSet presAssocID="{F9E3B2FE-F9B9-46D0-AFD9-26FCA9145328}" presName="conn2-1" presStyleLbl="parChTrans1D2" presStyleIdx="1" presStyleCnt="2"/>
      <dgm:spPr/>
    </dgm:pt>
    <dgm:pt modelId="{0F6B1A8C-D50A-4ADF-ACC8-AFD875A3C7BC}" type="pres">
      <dgm:prSet presAssocID="{F9E3B2FE-F9B9-46D0-AFD9-26FCA9145328}" presName="connTx" presStyleLbl="parChTrans1D2" presStyleIdx="1" presStyleCnt="2"/>
      <dgm:spPr/>
    </dgm:pt>
    <dgm:pt modelId="{DD34D10A-B9B5-460A-8488-0BB18494E84F}" type="pres">
      <dgm:prSet presAssocID="{7F91DB6B-CBE5-40CA-8116-A20ED11D10AF}" presName="root2" presStyleCnt="0"/>
      <dgm:spPr/>
    </dgm:pt>
    <dgm:pt modelId="{699A1A08-2EBD-486B-BCC9-D488F500FE6F}" type="pres">
      <dgm:prSet presAssocID="{7F91DB6B-CBE5-40CA-8116-A20ED11D10AF}" presName="LevelTwoTextNode" presStyleLbl="node2" presStyleIdx="1" presStyleCnt="2">
        <dgm:presLayoutVars>
          <dgm:chPref val="3"/>
        </dgm:presLayoutVars>
      </dgm:prSet>
      <dgm:spPr/>
    </dgm:pt>
    <dgm:pt modelId="{C093607C-227E-4184-82B1-1ECE374FCCAD}" type="pres">
      <dgm:prSet presAssocID="{7F91DB6B-CBE5-40CA-8116-A20ED11D10AF}" presName="level3hierChild" presStyleCnt="0"/>
      <dgm:spPr/>
    </dgm:pt>
  </dgm:ptLst>
  <dgm:cxnLst>
    <dgm:cxn modelId="{C7024C1B-F1F3-449C-9E97-DC5184B3CB46}" srcId="{B376180A-37E1-42E4-A9EB-D05B2143C021}" destId="{67A0908B-183D-430D-9E29-6F040B1FB511}" srcOrd="0" destOrd="0" parTransId="{B5BF5791-0152-4C7C-9E6C-987CEDC2EC96}" sibTransId="{81561E3A-3522-480A-B65F-78798211A61F}"/>
    <dgm:cxn modelId="{04B46633-831D-4B47-81C9-F04C8EE5DCCD}" type="presOf" srcId="{379DC220-5F28-4F0A-AE5E-ECD7BEC98760}" destId="{A80099EC-C878-4E00-9D61-7820E78DE5F9}" srcOrd="0" destOrd="0" presId="urn:microsoft.com/office/officeart/2005/8/layout/hierarchy2"/>
    <dgm:cxn modelId="{8672E53A-3DDD-4AF9-836F-759D78F782E8}" type="presOf" srcId="{F9E3B2FE-F9B9-46D0-AFD9-26FCA9145328}" destId="{0F6B1A8C-D50A-4ADF-ACC8-AFD875A3C7BC}" srcOrd="1" destOrd="0" presId="urn:microsoft.com/office/officeart/2005/8/layout/hierarchy2"/>
    <dgm:cxn modelId="{8E53734C-FF6A-4F18-952D-B76BA23E96C5}" type="presOf" srcId="{F9E3B2FE-F9B9-46D0-AFD9-26FCA9145328}" destId="{9F09A972-EA77-4F12-9BF0-76ADBA14F6DB}" srcOrd="0" destOrd="0" presId="urn:microsoft.com/office/officeart/2005/8/layout/hierarchy2"/>
    <dgm:cxn modelId="{B82D4B56-9F3C-48CC-BF4E-88EC9B9BDF36}" srcId="{67A0908B-183D-430D-9E29-6F040B1FB511}" destId="{7F91DB6B-CBE5-40CA-8116-A20ED11D10AF}" srcOrd="1" destOrd="0" parTransId="{F9E3B2FE-F9B9-46D0-AFD9-26FCA9145328}" sibTransId="{4D6DC2B5-39CD-47F7-8F18-C5544003F44D}"/>
    <dgm:cxn modelId="{0893A07C-A156-4D2F-A864-6B430DB6E594}" srcId="{67A0908B-183D-430D-9E29-6F040B1FB511}" destId="{5736B894-9F5F-443E-8651-98408B611C9A}" srcOrd="0" destOrd="0" parTransId="{379DC220-5F28-4F0A-AE5E-ECD7BEC98760}" sibTransId="{1AA92EC8-4BC3-499D-B760-7F941137B053}"/>
    <dgm:cxn modelId="{E9A72194-B5BD-4ABE-AE86-ECB5B5CD244D}" type="presOf" srcId="{379DC220-5F28-4F0A-AE5E-ECD7BEC98760}" destId="{C6048F22-5722-4233-A476-48DC0A524C2C}" srcOrd="1" destOrd="0" presId="urn:microsoft.com/office/officeart/2005/8/layout/hierarchy2"/>
    <dgm:cxn modelId="{59927999-0BA8-4F94-BB82-A575F650E09F}" type="presOf" srcId="{5736B894-9F5F-443E-8651-98408B611C9A}" destId="{8E78FC67-8927-429D-B1FD-5A2C986273EC}" srcOrd="0" destOrd="0" presId="urn:microsoft.com/office/officeart/2005/8/layout/hierarchy2"/>
    <dgm:cxn modelId="{C343E4B0-1801-4AE2-9FC4-BB3A6CBC1195}" type="presOf" srcId="{67A0908B-183D-430D-9E29-6F040B1FB511}" destId="{F11119B8-9E85-4114-AD04-52CB637D3FFE}" srcOrd="0" destOrd="0" presId="urn:microsoft.com/office/officeart/2005/8/layout/hierarchy2"/>
    <dgm:cxn modelId="{407B73EC-0978-41E4-A3D9-A4707260BE2B}" type="presOf" srcId="{B376180A-37E1-42E4-A9EB-D05B2143C021}" destId="{F325A72F-AC8F-466D-981F-D7E25379551F}" srcOrd="0" destOrd="0" presId="urn:microsoft.com/office/officeart/2005/8/layout/hierarchy2"/>
    <dgm:cxn modelId="{7A21C5ED-A6A6-40F8-AE2D-8FAA9F78EDC0}" type="presOf" srcId="{7F91DB6B-CBE5-40CA-8116-A20ED11D10AF}" destId="{699A1A08-2EBD-486B-BCC9-D488F500FE6F}" srcOrd="0" destOrd="0" presId="urn:microsoft.com/office/officeart/2005/8/layout/hierarchy2"/>
    <dgm:cxn modelId="{24532CCA-015D-4698-9FB3-E1B1BB81BFAB}" type="presParOf" srcId="{F325A72F-AC8F-466D-981F-D7E25379551F}" destId="{9D3E47D7-17EF-4E57-80BA-EFF61C22847B}" srcOrd="0" destOrd="0" presId="urn:microsoft.com/office/officeart/2005/8/layout/hierarchy2"/>
    <dgm:cxn modelId="{8915FBDB-23AC-47BD-8FBB-FD0126F6F308}" type="presParOf" srcId="{9D3E47D7-17EF-4E57-80BA-EFF61C22847B}" destId="{F11119B8-9E85-4114-AD04-52CB637D3FFE}" srcOrd="0" destOrd="0" presId="urn:microsoft.com/office/officeart/2005/8/layout/hierarchy2"/>
    <dgm:cxn modelId="{D759EC93-40E5-4105-BB5F-E7AA2BABF45A}" type="presParOf" srcId="{9D3E47D7-17EF-4E57-80BA-EFF61C22847B}" destId="{2FAE29D6-29F2-420C-BCF7-F82C7BCF2ABB}" srcOrd="1" destOrd="0" presId="urn:microsoft.com/office/officeart/2005/8/layout/hierarchy2"/>
    <dgm:cxn modelId="{9B710162-67E2-4AE1-A288-C31F4A8296A8}" type="presParOf" srcId="{2FAE29D6-29F2-420C-BCF7-F82C7BCF2ABB}" destId="{A80099EC-C878-4E00-9D61-7820E78DE5F9}" srcOrd="0" destOrd="0" presId="urn:microsoft.com/office/officeart/2005/8/layout/hierarchy2"/>
    <dgm:cxn modelId="{0C1E025B-FCA0-4496-A39E-D87AEFBA05BC}" type="presParOf" srcId="{A80099EC-C878-4E00-9D61-7820E78DE5F9}" destId="{C6048F22-5722-4233-A476-48DC0A524C2C}" srcOrd="0" destOrd="0" presId="urn:microsoft.com/office/officeart/2005/8/layout/hierarchy2"/>
    <dgm:cxn modelId="{A0DA7569-D20D-4E73-A79C-7E03C7E9F846}" type="presParOf" srcId="{2FAE29D6-29F2-420C-BCF7-F82C7BCF2ABB}" destId="{205FEBEA-6688-459C-9CA2-C09079418D24}" srcOrd="1" destOrd="0" presId="urn:microsoft.com/office/officeart/2005/8/layout/hierarchy2"/>
    <dgm:cxn modelId="{57857AB0-BEF7-49A2-AF84-B2C610AD117A}" type="presParOf" srcId="{205FEBEA-6688-459C-9CA2-C09079418D24}" destId="{8E78FC67-8927-429D-B1FD-5A2C986273EC}" srcOrd="0" destOrd="0" presId="urn:microsoft.com/office/officeart/2005/8/layout/hierarchy2"/>
    <dgm:cxn modelId="{9B8DC114-B46E-4741-A817-F5922CDD6AB5}" type="presParOf" srcId="{205FEBEA-6688-459C-9CA2-C09079418D24}" destId="{AE106855-293B-40DB-A9B6-81F0FD45A746}" srcOrd="1" destOrd="0" presId="urn:microsoft.com/office/officeart/2005/8/layout/hierarchy2"/>
    <dgm:cxn modelId="{669E5D15-E8AC-4850-BB5E-188DC8B3B55D}" type="presParOf" srcId="{2FAE29D6-29F2-420C-BCF7-F82C7BCF2ABB}" destId="{9F09A972-EA77-4F12-9BF0-76ADBA14F6DB}" srcOrd="2" destOrd="0" presId="urn:microsoft.com/office/officeart/2005/8/layout/hierarchy2"/>
    <dgm:cxn modelId="{D040ED7D-C2EE-4AB9-9ABF-DB32631882DC}" type="presParOf" srcId="{9F09A972-EA77-4F12-9BF0-76ADBA14F6DB}" destId="{0F6B1A8C-D50A-4ADF-ACC8-AFD875A3C7BC}" srcOrd="0" destOrd="0" presId="urn:microsoft.com/office/officeart/2005/8/layout/hierarchy2"/>
    <dgm:cxn modelId="{C1BB7304-3DFF-4ADC-9A0A-2B221417BA8E}" type="presParOf" srcId="{2FAE29D6-29F2-420C-BCF7-F82C7BCF2ABB}" destId="{DD34D10A-B9B5-460A-8488-0BB18494E84F}" srcOrd="3" destOrd="0" presId="urn:microsoft.com/office/officeart/2005/8/layout/hierarchy2"/>
    <dgm:cxn modelId="{57E44CAD-291A-4FC9-AD85-C982A4051C03}" type="presParOf" srcId="{DD34D10A-B9B5-460A-8488-0BB18494E84F}" destId="{699A1A08-2EBD-486B-BCC9-D488F500FE6F}" srcOrd="0" destOrd="0" presId="urn:microsoft.com/office/officeart/2005/8/layout/hierarchy2"/>
    <dgm:cxn modelId="{69D4BE54-01A3-4EBE-9E9F-B585E1C03D57}" type="presParOf" srcId="{DD34D10A-B9B5-460A-8488-0BB18494E84F}" destId="{C093607C-227E-4184-82B1-1ECE374FCC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19B8-9E85-4114-AD04-52CB637D3FFE}">
      <dsp:nvSpPr>
        <dsp:cNvPr id="0" name=""/>
        <dsp:cNvSpPr/>
      </dsp:nvSpPr>
      <dsp:spPr>
        <a:xfrm>
          <a:off x="194488" y="0"/>
          <a:ext cx="2153812" cy="107690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Economic impact</a:t>
          </a:r>
        </a:p>
      </dsp:txBody>
      <dsp:txXfrm>
        <a:off x="226029" y="31541"/>
        <a:ext cx="2090730" cy="1013824"/>
      </dsp:txXfrm>
    </dsp:sp>
    <dsp:sp modelId="{A80099EC-C878-4E00-9D61-7820E78DE5F9}">
      <dsp:nvSpPr>
        <dsp:cNvPr id="0" name=""/>
        <dsp:cNvSpPr/>
      </dsp:nvSpPr>
      <dsp:spPr>
        <a:xfrm rot="976">
          <a:off x="2348300" y="496956"/>
          <a:ext cx="239019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390193" y="41835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483642" y="479037"/>
        <a:ext cx="119509" cy="119509"/>
      </dsp:txXfrm>
    </dsp:sp>
    <dsp:sp modelId="{8E78FC67-8927-429D-B1FD-5A2C986273EC}">
      <dsp:nvSpPr>
        <dsp:cNvPr id="0" name=""/>
        <dsp:cNvSpPr/>
      </dsp:nvSpPr>
      <dsp:spPr>
        <a:xfrm>
          <a:off x="4738494" y="678"/>
          <a:ext cx="2153812" cy="107690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Impact in the area of resource extraction</a:t>
          </a:r>
        </a:p>
      </dsp:txBody>
      <dsp:txXfrm>
        <a:off x="4770035" y="32219"/>
        <a:ext cx="2090730" cy="1013824"/>
      </dsp:txXfrm>
    </dsp:sp>
    <dsp:sp modelId="{9F09A972-EA77-4F12-9BF0-76ADBA14F6DB}">
      <dsp:nvSpPr>
        <dsp:cNvPr id="0" name=""/>
        <dsp:cNvSpPr/>
      </dsp:nvSpPr>
      <dsp:spPr>
        <a:xfrm rot="1644184">
          <a:off x="2197250" y="1116177"/>
          <a:ext cx="2692293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2692293" y="41835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3476090" y="1090706"/>
        <a:ext cx="134614" cy="134614"/>
      </dsp:txXfrm>
    </dsp:sp>
    <dsp:sp modelId="{699A1A08-2EBD-486B-BCC9-D488F500FE6F}">
      <dsp:nvSpPr>
        <dsp:cNvPr id="0" name=""/>
        <dsp:cNvSpPr/>
      </dsp:nvSpPr>
      <dsp:spPr>
        <a:xfrm>
          <a:off x="4738494" y="1239120"/>
          <a:ext cx="2153812" cy="107690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Cross-regional impacts</a:t>
          </a:r>
        </a:p>
      </dsp:txBody>
      <dsp:txXfrm>
        <a:off x="4770035" y="1270661"/>
        <a:ext cx="2090730" cy="1013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International Pacific Halibut Commission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CBC0FF-41A2-4C47-A5A8-48DC8FFC778D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4CDF3-962A-4235-8EE6-8E17EB390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33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/>
              <a:t>International Pacific Halibut Commission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37DF08-5B0C-410C-BFC1-8A2763742C03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5674C9-CC70-4B5C-A100-A4582F0B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21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94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IPHC Interim Meeting (IM094)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674C9-CC70-4B5C-A100-A4582F0B6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0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94</a:t>
            </a:r>
            <a:r>
              <a:rPr lang="en-US" baseline="30000"/>
              <a:t>th</a:t>
            </a:r>
            <a:r>
              <a:rPr lang="en-US"/>
              <a:t> IPHC Interim Meeting (IM094)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5674C9-CC70-4B5C-A100-A4582F0B63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International Pacific Halibut Commission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5674C9-CC70-4B5C-A100-A4582F0B6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8"/>
          <a:stretch/>
        </p:blipFill>
        <p:spPr>
          <a:xfrm>
            <a:off x="-220862" y="-9697"/>
            <a:ext cx="4226807" cy="515646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30473" y="4794888"/>
            <a:ext cx="139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L.</a:t>
            </a:r>
            <a:r>
              <a:rPr lang="en-US" sz="1000" b="0" baseline="0" dirty="0">
                <a:solidFill>
                  <a:srgbClr val="FFFFFF"/>
                </a:solidFill>
              </a:rPr>
              <a:t> </a:t>
            </a:r>
            <a:r>
              <a:rPr lang="en-US" sz="1000" b="0" baseline="0" dirty="0" err="1">
                <a:solidFill>
                  <a:srgbClr val="FFFFFF"/>
                </a:solidFill>
              </a:rPr>
              <a:t>Boitor</a:t>
            </a:r>
            <a:endParaRPr lang="en-CA" sz="1000" b="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367673" y="-3138"/>
            <a:ext cx="4514975" cy="51499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FFFFFF">
                  <a:lumMod val="0"/>
                  <a:lumOff val="10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454331" y="-3137"/>
            <a:ext cx="4249887" cy="5152680"/>
          </a:xfrm>
          <a:prstGeom prst="rect">
            <a:avLst/>
          </a:prstGeom>
          <a:gradFill flip="none" rotWithShape="1">
            <a:gsLst>
              <a:gs pos="36000">
                <a:schemeClr val="accent1">
                  <a:lumMod val="0"/>
                  <a:lumOff val="100000"/>
                </a:schemeClr>
              </a:gs>
              <a:gs pos="100000">
                <a:srgbClr val="FFFFFF">
                  <a:lumMod val="0"/>
                  <a:lumOff val="10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19" y="1542514"/>
            <a:ext cx="5960853" cy="1102519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5944" y="3411285"/>
            <a:ext cx="596085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agenda item and document number from List of Documents (IPHC-2020-AM000-00)</a:t>
            </a:r>
          </a:p>
        </p:txBody>
      </p:sp>
      <p:pic>
        <p:nvPicPr>
          <p:cNvPr id="11" name="Picture 6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84" y="147202"/>
            <a:ext cx="1992613" cy="124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1D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4773000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14067" y="483826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  <p:sp>
        <p:nvSpPr>
          <p:cNvPr id="22" name="Footer Placeholder 3"/>
          <p:cNvSpPr txBox="1">
            <a:spLocks/>
          </p:cNvSpPr>
          <p:nvPr userDrawn="1"/>
        </p:nvSpPr>
        <p:spPr>
          <a:xfrm>
            <a:off x="3124200" y="482132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IPHC</a:t>
            </a:r>
          </a:p>
        </p:txBody>
      </p:sp>
    </p:spTree>
    <p:extLst>
      <p:ext uri="{BB962C8B-B14F-4D97-AF65-F5344CB8AC3E}">
        <p14:creationId xmlns:p14="http://schemas.microsoft.com/office/powerpoint/2010/main" val="1198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4773000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14067" y="483826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124200" y="482132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IPHC</a:t>
            </a:r>
          </a:p>
        </p:txBody>
      </p:sp>
    </p:spTree>
    <p:extLst>
      <p:ext uri="{BB962C8B-B14F-4D97-AF65-F5344CB8AC3E}">
        <p14:creationId xmlns:p14="http://schemas.microsoft.com/office/powerpoint/2010/main" val="164983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414" y="3359818"/>
            <a:ext cx="5486400" cy="425054"/>
          </a:xfrm>
        </p:spPr>
        <p:txBody>
          <a:bodyPr anchor="b"/>
          <a:lstStyle>
            <a:lvl1pPr algn="l">
              <a:defRPr sz="2400" b="1">
                <a:solidFill>
                  <a:srgbClr val="4C1D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0414" y="218949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0414" y="3784871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4773000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14067" y="483826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  <p:sp>
        <p:nvSpPr>
          <p:cNvPr id="28" name="Footer Placeholder 3"/>
          <p:cNvSpPr txBox="1">
            <a:spLocks/>
          </p:cNvSpPr>
          <p:nvPr userDrawn="1"/>
        </p:nvSpPr>
        <p:spPr>
          <a:xfrm>
            <a:off x="3124200" y="482132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IPHC</a:t>
            </a:r>
          </a:p>
        </p:txBody>
      </p:sp>
    </p:spTree>
    <p:extLst>
      <p:ext uri="{BB962C8B-B14F-4D97-AF65-F5344CB8AC3E}">
        <p14:creationId xmlns:p14="http://schemas.microsoft.com/office/powerpoint/2010/main" val="38643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876" y="4773000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82132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1076" y="4816072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IPHC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767262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106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691" y="60106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82132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21328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IPHC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0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767262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821328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21328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IPHC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6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64192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46325" y="4815389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7325" y="4815389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IPHC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773000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415" y="3359818"/>
            <a:ext cx="5486400" cy="425054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0415" y="218949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0415" y="3784873"/>
            <a:ext cx="5486400" cy="603647"/>
          </a:xfr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481031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1031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IPHC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7" t="8235" r="2" b="3073"/>
          <a:stretch/>
        </p:blipFill>
        <p:spPr>
          <a:xfrm>
            <a:off x="-26894" y="-8468"/>
            <a:ext cx="6269573" cy="51740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2986" y="4767263"/>
            <a:ext cx="2895600" cy="273844"/>
          </a:xfrm>
        </p:spPr>
        <p:txBody>
          <a:bodyPr/>
          <a:lstStyle/>
          <a:p>
            <a:r>
              <a:rPr lang="en-US" dirty="0"/>
              <a:t>2017 IPHC Work Meeting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83777" y="-3137"/>
            <a:ext cx="7099293" cy="5152680"/>
          </a:xfrm>
          <a:prstGeom prst="rect">
            <a:avLst/>
          </a:prstGeom>
          <a:gradFill flip="none" rotWithShape="1">
            <a:gsLst>
              <a:gs pos="36000">
                <a:schemeClr val="accent1">
                  <a:lumMod val="0"/>
                  <a:lumOff val="100000"/>
                </a:schemeClr>
              </a:gs>
              <a:gs pos="100000">
                <a:srgbClr val="FFFFFF">
                  <a:lumMod val="0"/>
                  <a:lumOff val="100000"/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1369" y="1741892"/>
            <a:ext cx="5960853" cy="1102519"/>
          </a:xfrm>
        </p:spPr>
        <p:txBody>
          <a:bodyPr/>
          <a:lstStyle>
            <a:lvl1pPr algn="ctr">
              <a:defRPr sz="4400">
                <a:solidFill>
                  <a:srgbClr val="4C1D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5944" y="3411285"/>
            <a:ext cx="5960854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agenda item and document number from List of Documents (IPHC-2020-IM096-02)</a:t>
            </a:r>
          </a:p>
        </p:txBody>
      </p:sp>
      <p:pic>
        <p:nvPicPr>
          <p:cNvPr id="11" name="Picture 6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31" y="0"/>
            <a:ext cx="2011680" cy="12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37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4773000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1D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14067" y="483826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3124200" y="482132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IPHC</a:t>
            </a:r>
          </a:p>
        </p:txBody>
      </p:sp>
    </p:spTree>
    <p:extLst>
      <p:ext uri="{BB962C8B-B14F-4D97-AF65-F5344CB8AC3E}">
        <p14:creationId xmlns:p14="http://schemas.microsoft.com/office/powerpoint/2010/main" val="351898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1D0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106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690" y="60106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4773000"/>
            <a:ext cx="9144000" cy="376238"/>
          </a:xfrm>
          <a:prstGeom prst="rect">
            <a:avLst/>
          </a:prstGeom>
          <a:solidFill>
            <a:srgbClr val="EEE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14067" y="483826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" y="4773000"/>
            <a:ext cx="2121059" cy="370500"/>
          </a:xfrm>
          <a:prstGeom prst="rect">
            <a:avLst/>
          </a:prstGeom>
        </p:spPr>
      </p:pic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3124200" y="482132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IPHC</a:t>
            </a:r>
          </a:p>
        </p:txBody>
      </p:sp>
    </p:spTree>
    <p:extLst>
      <p:ext uri="{BB962C8B-B14F-4D97-AF65-F5344CB8AC3E}">
        <p14:creationId xmlns:p14="http://schemas.microsoft.com/office/powerpoint/2010/main" val="35957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1"/>
            <a:ext cx="8229600" cy="519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376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IPHC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91CDE142-4949-4BB1-A6A5-63945EF357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8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9" r:id="rId6"/>
  </p:sldLayoutIdLst>
  <p:hf hdr="0" dt="0"/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1"/>
            <a:ext cx="8229600" cy="519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376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9FF3-04F5-4285-8C6A-3B104FC2E5C4}" type="datetime3">
              <a:rPr lang="en-US" smtClean="0"/>
              <a:t>24 March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2017 IPHC Work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91CDE142-4949-4BB1-A6A5-63945EF357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1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4C1D0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phcecon.westus2.cloudapp.azure.com:3838/azure_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phcecon.westus2.cloudapp.azure.com:3838/azure_charter/" TargetMode="External"/><Relationship Id="rId4" Type="http://schemas.openxmlformats.org/officeDocument/2006/relationships/hyperlink" Target="http://iphcecon.westus2.cloudapp.azure.com:3838/azure_pro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01462" y="1426965"/>
            <a:ext cx="6164900" cy="226580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Pacific halibut multiregional economic impact assessment:</a:t>
            </a:r>
            <a:br>
              <a:rPr lang="en-US" sz="4000" dirty="0"/>
            </a:br>
            <a:r>
              <a:rPr lang="en-US" sz="2700" dirty="0"/>
              <a:t>primary data collection</a:t>
            </a:r>
            <a:endParaRPr lang="en-CA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27872" y="3833447"/>
            <a:ext cx="6038490" cy="101979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IFQ Committee meeting</a:t>
            </a:r>
          </a:p>
          <a:p>
            <a:r>
              <a:rPr lang="en-CA" dirty="0"/>
              <a:t>March 25, 2021</a:t>
            </a:r>
          </a:p>
        </p:txBody>
      </p:sp>
    </p:spTree>
    <p:extLst>
      <p:ext uri="{BB962C8B-B14F-4D97-AF65-F5344CB8AC3E}">
        <p14:creationId xmlns:p14="http://schemas.microsoft.com/office/powerpoint/2010/main" val="320444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>
            <a:endCxn id="28" idx="0"/>
          </p:cNvCxnSpPr>
          <p:nvPr/>
        </p:nvCxnSpPr>
        <p:spPr>
          <a:xfrm>
            <a:off x="2741755" y="1940432"/>
            <a:ext cx="4273428" cy="1640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4" idx="0"/>
          </p:cNvCxnSpPr>
          <p:nvPr/>
        </p:nvCxnSpPr>
        <p:spPr>
          <a:xfrm flipH="1">
            <a:off x="1129131" y="1946834"/>
            <a:ext cx="1612624" cy="440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59835" y="1940432"/>
            <a:ext cx="62109" cy="16530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0"/>
          </p:cNvCxnSpPr>
          <p:nvPr/>
        </p:nvCxnSpPr>
        <p:spPr>
          <a:xfrm>
            <a:off x="2674508" y="1940432"/>
            <a:ext cx="2193610" cy="1663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83913623"/>
              </p:ext>
            </p:extLst>
          </p:nvPr>
        </p:nvGraphicFramePr>
        <p:xfrm>
          <a:off x="1566226" y="910321"/>
          <a:ext cx="8615464" cy="231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3291" y="2387488"/>
            <a:ext cx="2011680" cy="1097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Direct economic impact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16104" y="3603723"/>
            <a:ext cx="2011680" cy="1097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Impact on the backward-linked industries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2278" y="3603723"/>
            <a:ext cx="2011680" cy="1097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Impact on the forward-linked industries</a:t>
            </a: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457200" y="24681"/>
            <a:ext cx="8229600" cy="519230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 impact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009343" y="3580657"/>
            <a:ext cx="2011680" cy="10972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Impact on households</a:t>
            </a:r>
          </a:p>
        </p:txBody>
      </p:sp>
    </p:spTree>
    <p:extLst>
      <p:ext uri="{BB962C8B-B14F-4D97-AF65-F5344CB8AC3E}">
        <p14:creationId xmlns:p14="http://schemas.microsoft.com/office/powerpoint/2010/main" val="344392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417" y="641081"/>
            <a:ext cx="842691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IPHC economic surveys:</a:t>
            </a:r>
          </a:p>
          <a:p>
            <a:r>
              <a:rPr lang="en-US" sz="2400" u="sng" dirty="0">
                <a:hlinkClick r:id="rId3"/>
              </a:rPr>
              <a:t>For Pacific halibut commercial harvesters</a:t>
            </a:r>
            <a:endParaRPr lang="en-US" sz="2400" dirty="0"/>
          </a:p>
          <a:p>
            <a:r>
              <a:rPr lang="en-US" sz="2400" u="sng" dirty="0">
                <a:hlinkClick r:id="rId4"/>
              </a:rPr>
              <a:t>For Pacific halibut processors</a:t>
            </a:r>
            <a:endParaRPr lang="en-US" sz="2400" u="sng" dirty="0"/>
          </a:p>
          <a:p>
            <a:r>
              <a:rPr lang="en-US" sz="2400" u="sng" dirty="0">
                <a:hlinkClick r:id="rId5"/>
              </a:rPr>
              <a:t>For Pacific halibut charter business owners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Primary 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Slide </a:t>
            </a:r>
            <a:fld id="{BEB637D7-08EF-4CC1-BCBD-08D4F4E5EF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IPHC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5578" y="2665669"/>
            <a:ext cx="6861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Available to fill for:</a:t>
            </a:r>
          </a:p>
          <a:p>
            <a:r>
              <a:rPr lang="en-US" sz="2400" b="1" dirty="0"/>
              <a:t>2019</a:t>
            </a:r>
            <a:r>
              <a:rPr lang="en-US" sz="2400" dirty="0"/>
              <a:t> – pre-COVID-19, baseline year, suitable to draw conclusions under normal circumstances</a:t>
            </a:r>
          </a:p>
          <a:p>
            <a:r>
              <a:rPr lang="en-US" sz="2400" b="1" dirty="0"/>
              <a:t>2020</a:t>
            </a:r>
            <a:r>
              <a:rPr lang="en-US" sz="2400" dirty="0"/>
              <a:t> – abnormal year, assessment of incurred losses and sectors’ resilience</a:t>
            </a:r>
          </a:p>
        </p:txBody>
      </p:sp>
    </p:spTree>
    <p:extLst>
      <p:ext uri="{BB962C8B-B14F-4D97-AF65-F5344CB8AC3E}">
        <p14:creationId xmlns:p14="http://schemas.microsoft.com/office/powerpoint/2010/main" val="3120864245"/>
      </p:ext>
    </p:extLst>
  </p:cSld>
  <p:clrMapOvr>
    <a:masterClrMapping/>
  </p:clrMapOvr>
</p:sld>
</file>

<file path=ppt/theme/theme1.xml><?xml version="1.0" encoding="utf-8"?>
<a:theme xmlns:a="http://schemas.openxmlformats.org/drawingml/2006/main" name="IPHC_2015_AM_Template_White">
  <a:themeElements>
    <a:clrScheme name="iphc">
      <a:dk1>
        <a:srgbClr val="000000"/>
      </a:dk1>
      <a:lt1>
        <a:srgbClr val="FEFAC9"/>
      </a:lt1>
      <a:dk2>
        <a:srgbClr val="000000"/>
      </a:dk2>
      <a:lt2>
        <a:srgbClr val="FEFAC9"/>
      </a:lt2>
      <a:accent1>
        <a:srgbClr val="53614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p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HC-Presentation-Template2.potx" id="{27C2E01F-D111-4411-9024-0A43E4F80BD1}" vid="{CF8A6955-C36C-4DEE-9686-46656DEE7BC1}"/>
    </a:ext>
  </a:extLst>
</a:theme>
</file>

<file path=ppt/theme/theme2.xml><?xml version="1.0" encoding="utf-8"?>
<a:theme xmlns:a="http://schemas.openxmlformats.org/drawingml/2006/main" name="1_IPHC_2015_AM_Template_White">
  <a:themeElements>
    <a:clrScheme name="iphc">
      <a:dk1>
        <a:srgbClr val="000000"/>
      </a:dk1>
      <a:lt1>
        <a:srgbClr val="FEFAC9"/>
      </a:lt1>
      <a:dk2>
        <a:srgbClr val="000000"/>
      </a:dk2>
      <a:lt2>
        <a:srgbClr val="FEFAC9"/>
      </a:lt2>
      <a:accent1>
        <a:srgbClr val="53614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p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4956308-AF68-4267-B0D5-A45D57ACA5FB}" vid="{EFF89DC1-F4AA-46BF-B370-EB9334036C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9EDFDD03B7F4BAB1B1140A811B699" ma:contentTypeVersion="13" ma:contentTypeDescription="Create a new document." ma:contentTypeScope="" ma:versionID="124a585c7f3cb37c15af4ec5985d6a1e">
  <xsd:schema xmlns:xsd="http://www.w3.org/2001/XMLSchema" xmlns:xs="http://www.w3.org/2001/XMLSchema" xmlns:p="http://schemas.microsoft.com/office/2006/metadata/properties" xmlns:ns3="2cb15879-d1dd-4655-979b-bbe60d268f2a" xmlns:ns4="5aec2c7d-ef1d-469a-8118-5480d9777fde" targetNamespace="http://schemas.microsoft.com/office/2006/metadata/properties" ma:root="true" ma:fieldsID="5cefb1067eb72e43f857b4664bc5722d" ns3:_="" ns4:_="">
    <xsd:import namespace="2cb15879-d1dd-4655-979b-bbe60d268f2a"/>
    <xsd:import namespace="5aec2c7d-ef1d-469a-8118-5480d9777f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5879-d1dd-4655-979b-bbe60d268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c2c7d-ef1d-469a-8118-5480d9777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CB8123-AA6C-46F1-938E-DBDE3300A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5879-d1dd-4655-979b-bbe60d268f2a"/>
    <ds:schemaRef ds:uri="5aec2c7d-ef1d-469a-8118-5480d9777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E255BD-7292-4858-8D12-46F02796D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519E2-A585-491C-B471-AA470E2BE6D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5aec2c7d-ef1d-469a-8118-5480d9777fde"/>
    <ds:schemaRef ds:uri="2cb15879-d1dd-4655-979b-bbe60d268f2a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IPHC-Presentation</Template>
  <TotalTime>3536</TotalTime>
  <Words>129</Words>
  <Application>Microsoft Office PowerPoint</Application>
  <PresentationFormat>On-screen Show (16:9)</PresentationFormat>
  <Paragraphs>28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IPHC_2015_AM_Template_White</vt:lpstr>
      <vt:lpstr>1_IPHC_2015_AM_Template_White</vt:lpstr>
      <vt:lpstr>Pacific halibut multiregional economic impact assessment: primary data collection</vt:lpstr>
      <vt:lpstr>Economic impact </vt:lpstr>
      <vt:lpstr>Primary data collection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IPHC Annual Meeting</dc:subject>
  <dc:creator>Sam Cunningham</dc:creator>
  <cp:keywords>AM095</cp:keywords>
  <cp:lastModifiedBy>Sam Cunningham</cp:lastModifiedBy>
  <cp:revision>151</cp:revision>
  <cp:lastPrinted>2020-01-30T21:50:44Z</cp:lastPrinted>
  <dcterms:created xsi:type="dcterms:W3CDTF">2019-11-18T21:49:04Z</dcterms:created>
  <dcterms:modified xsi:type="dcterms:W3CDTF">2021-03-25T06:20:25Z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0x0101006709EDFDD03B7F4BAB1B1140A811B699</vt:lpwstr>
  </property>
</Properties>
</file>