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3"/>
  </p:notesMasterIdLst>
  <p:sldIdLst>
    <p:sldId id="256" r:id="rId2"/>
    <p:sldId id="638" r:id="rId3"/>
    <p:sldId id="661" r:id="rId4"/>
    <p:sldId id="662" r:id="rId5"/>
    <p:sldId id="663" r:id="rId6"/>
    <p:sldId id="664" r:id="rId7"/>
    <p:sldId id="658" r:id="rId8"/>
    <p:sldId id="516" r:id="rId9"/>
    <p:sldId id="659" r:id="rId10"/>
    <p:sldId id="660" r:id="rId11"/>
    <p:sldId id="675" r:id="rId12"/>
    <p:sldId id="646" r:id="rId13"/>
    <p:sldId id="553" r:id="rId14"/>
    <p:sldId id="554" r:id="rId15"/>
    <p:sldId id="668" r:id="rId16"/>
    <p:sldId id="670" r:id="rId17"/>
    <p:sldId id="669" r:id="rId18"/>
    <p:sldId id="666" r:id="rId19"/>
    <p:sldId id="616" r:id="rId20"/>
    <p:sldId id="615" r:id="rId21"/>
    <p:sldId id="577" r:id="rId22"/>
    <p:sldId id="609" r:id="rId23"/>
    <p:sldId id="617" r:id="rId24"/>
    <p:sldId id="671" r:id="rId25"/>
    <p:sldId id="580" r:id="rId26"/>
    <p:sldId id="672" r:id="rId27"/>
    <p:sldId id="618" r:id="rId28"/>
    <p:sldId id="614" r:id="rId29"/>
    <p:sldId id="598" r:id="rId30"/>
    <p:sldId id="556" r:id="rId31"/>
    <p:sldId id="647" r:id="rId32"/>
    <p:sldId id="600" r:id="rId33"/>
    <p:sldId id="601" r:id="rId34"/>
    <p:sldId id="622" r:id="rId35"/>
    <p:sldId id="623" r:id="rId36"/>
    <p:sldId id="625" r:id="rId37"/>
    <p:sldId id="648" r:id="rId38"/>
    <p:sldId id="649" r:id="rId39"/>
    <p:sldId id="629" r:id="rId40"/>
    <p:sldId id="575" r:id="rId41"/>
    <p:sldId id="651" r:id="rId42"/>
    <p:sldId id="555" r:id="rId43"/>
    <p:sldId id="665" r:id="rId44"/>
    <p:sldId id="673" r:id="rId45"/>
    <p:sldId id="650" r:id="rId46"/>
    <p:sldId id="631" r:id="rId47"/>
    <p:sldId id="632" r:id="rId48"/>
    <p:sldId id="674" r:id="rId49"/>
    <p:sldId id="634" r:id="rId50"/>
    <p:sldId id="655" r:id="rId51"/>
    <p:sldId id="34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3460" autoAdjust="0"/>
  </p:normalViewPr>
  <p:slideViewPr>
    <p:cSldViewPr>
      <p:cViewPr varScale="1">
        <p:scale>
          <a:sx n="67" d="100"/>
          <a:sy n="67" d="100"/>
        </p:scale>
        <p:origin x="412" y="44"/>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90921-7126-436E-BC88-2B219C229F7D}" type="datetimeFigureOut">
              <a:rPr lang="en-US" smtClean="0"/>
              <a:pPr/>
              <a:t>5/17/2021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1394D-2FB6-4015-B08B-70A9B24D2994}" type="slidenum">
              <a:rPr lang="en-US" smtClean="0"/>
              <a:pPr/>
              <a:t>‹#›</a:t>
            </a:fld>
            <a:endParaRPr lang="en-US"/>
          </a:p>
        </p:txBody>
      </p:sp>
    </p:spTree>
    <p:extLst>
      <p:ext uri="{BB962C8B-B14F-4D97-AF65-F5344CB8AC3E}">
        <p14:creationId xmlns:p14="http://schemas.microsoft.com/office/powerpoint/2010/main" val="85007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40</a:t>
            </a:fld>
            <a:endParaRPr lang="en-US"/>
          </a:p>
        </p:txBody>
      </p:sp>
    </p:spTree>
    <p:extLst>
      <p:ext uri="{BB962C8B-B14F-4D97-AF65-F5344CB8AC3E}">
        <p14:creationId xmlns:p14="http://schemas.microsoft.com/office/powerpoint/2010/main" val="323575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41</a:t>
            </a:fld>
            <a:endParaRPr lang="en-US"/>
          </a:p>
        </p:txBody>
      </p:sp>
    </p:spTree>
    <p:extLst>
      <p:ext uri="{BB962C8B-B14F-4D97-AF65-F5344CB8AC3E}">
        <p14:creationId xmlns:p14="http://schemas.microsoft.com/office/powerpoint/2010/main" val="260958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49</a:t>
            </a:fld>
            <a:endParaRPr lang="en-US"/>
          </a:p>
        </p:txBody>
      </p:sp>
    </p:spTree>
    <p:extLst>
      <p:ext uri="{BB962C8B-B14F-4D97-AF65-F5344CB8AC3E}">
        <p14:creationId xmlns:p14="http://schemas.microsoft.com/office/powerpoint/2010/main" val="19683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950C6-F7CA-4E39-BD83-E3B10B80EE1B}"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950C6-F7CA-4E39-BD83-E3B10B80EE1B}"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950C6-F7CA-4E39-BD83-E3B10B80EE1B}"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950C6-F7CA-4E39-BD83-E3B10B80EE1B}" type="datetimeFigureOut">
              <a:rPr lang="en-US" smtClean="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950C6-F7CA-4E39-BD83-E3B10B80EE1B}" type="datetimeFigureOut">
              <a:rPr lang="en-US" smtClean="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50C6-F7CA-4E39-BD83-E3B10B80EE1B}" type="datetimeFigureOut">
              <a:rPr lang="en-US" smtClean="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50C6-F7CA-4E39-BD83-E3B10B80EE1B}"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50C6-F7CA-4E39-BD83-E3B10B80EE1B}"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50C6-F7CA-4E39-BD83-E3B10B80EE1B}" type="datetimeFigureOut">
              <a:rPr lang="en-US" smtClean="0"/>
              <a:pPr/>
              <a:t>5/17/2021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FD9E3-130C-4C3A-8B60-0E6E42D318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normAutofit/>
          </a:bodyPr>
          <a:lstStyle/>
          <a:p>
            <a:r>
              <a:rPr lang="en-US" b="1" dirty="0"/>
              <a:t>Bristol Bay Red King Crab Assessment in Spring 2021</a:t>
            </a:r>
            <a:endParaRPr lang="en-US" dirty="0"/>
          </a:p>
        </p:txBody>
      </p:sp>
      <p:sp>
        <p:nvSpPr>
          <p:cNvPr id="3" name="Subtitle 2"/>
          <p:cNvSpPr>
            <a:spLocks noGrp="1"/>
          </p:cNvSpPr>
          <p:nvPr>
            <p:ph type="subTitle" idx="1"/>
          </p:nvPr>
        </p:nvSpPr>
        <p:spPr/>
        <p:txBody>
          <a:bodyPr/>
          <a:lstStyle/>
          <a:p>
            <a:r>
              <a:rPr lang="en-US" b="1" dirty="0"/>
              <a:t>J. Zheng and M.S.M. Siddeek</a:t>
            </a:r>
          </a:p>
          <a:p>
            <a:r>
              <a:rPr lang="en-US" b="1" dirty="0"/>
              <a:t>ADF&amp;G, Juneau</a:t>
            </a:r>
          </a:p>
          <a:p>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138459-3A65-4584-98F0-07137CA22314}"/>
              </a:ext>
            </a:extLst>
          </p:cNvPr>
          <p:cNvPicPr>
            <a:picLocks noChangeAspect="1"/>
          </p:cNvPicPr>
          <p:nvPr/>
        </p:nvPicPr>
        <p:blipFill>
          <a:blip r:embed="rId2"/>
          <a:stretch>
            <a:fillRect/>
          </a:stretch>
        </p:blipFill>
        <p:spPr>
          <a:xfrm>
            <a:off x="-304800" y="1447800"/>
            <a:ext cx="9144000" cy="36503"/>
          </a:xfrm>
          <a:prstGeom prst="rect">
            <a:avLst/>
          </a:prstGeom>
        </p:spPr>
      </p:pic>
      <p:pic>
        <p:nvPicPr>
          <p:cNvPr id="6" name="Picture 5">
            <a:extLst>
              <a:ext uri="{FF2B5EF4-FFF2-40B4-BE49-F238E27FC236}">
                <a16:creationId xmlns:a16="http://schemas.microsoft.com/office/drawing/2014/main" id="{7C9A71FC-8C4E-429A-81FE-335821501200}"/>
              </a:ext>
            </a:extLst>
          </p:cNvPr>
          <p:cNvPicPr>
            <a:picLocks noChangeAspect="1"/>
          </p:cNvPicPr>
          <p:nvPr/>
        </p:nvPicPr>
        <p:blipFill>
          <a:blip r:embed="rId3"/>
          <a:stretch>
            <a:fillRect/>
          </a:stretch>
        </p:blipFill>
        <p:spPr>
          <a:xfrm>
            <a:off x="38099" y="6400800"/>
            <a:ext cx="9144000" cy="36576"/>
          </a:xfrm>
          <a:prstGeom prst="rect">
            <a:avLst/>
          </a:prstGeom>
        </p:spPr>
      </p:pic>
      <p:sp>
        <p:nvSpPr>
          <p:cNvPr id="7" name="TextBox 6">
            <a:extLst>
              <a:ext uri="{FF2B5EF4-FFF2-40B4-BE49-F238E27FC236}">
                <a16:creationId xmlns:a16="http://schemas.microsoft.com/office/drawing/2014/main" id="{42822039-72CC-49DE-9624-C6BD94F57C50}"/>
              </a:ext>
            </a:extLst>
          </p:cNvPr>
          <p:cNvSpPr txBox="1"/>
          <p:nvPr/>
        </p:nvSpPr>
        <p:spPr>
          <a:xfrm>
            <a:off x="2717594" y="815372"/>
            <a:ext cx="3785011"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Comparison of Models</a:t>
            </a:r>
          </a:p>
        </p:txBody>
      </p:sp>
      <p:graphicFrame>
        <p:nvGraphicFramePr>
          <p:cNvPr id="3" name="Table 2">
            <a:extLst>
              <a:ext uri="{FF2B5EF4-FFF2-40B4-BE49-F238E27FC236}">
                <a16:creationId xmlns:a16="http://schemas.microsoft.com/office/drawing/2014/main" id="{E2EE4780-C9E5-455F-8CB0-028C140868DC}"/>
              </a:ext>
            </a:extLst>
          </p:cNvPr>
          <p:cNvGraphicFramePr>
            <a:graphicFrameLocks noGrp="1"/>
          </p:cNvGraphicFramePr>
          <p:nvPr>
            <p:extLst>
              <p:ext uri="{D42A27DB-BD31-4B8C-83A1-F6EECF244321}">
                <p14:modId xmlns:p14="http://schemas.microsoft.com/office/powerpoint/2010/main" val="2309284380"/>
              </p:ext>
            </p:extLst>
          </p:nvPr>
        </p:nvGraphicFramePr>
        <p:xfrm>
          <a:off x="38098" y="1825606"/>
          <a:ext cx="8953500" cy="4429482"/>
        </p:xfrm>
        <a:graphic>
          <a:graphicData uri="http://schemas.openxmlformats.org/drawingml/2006/table">
            <a:tbl>
              <a:tblPr>
                <a:tableStyleId>{5C22544A-7EE6-4342-B048-85BDC9FD1C3A}</a:tableStyleId>
              </a:tblPr>
              <a:tblGrid>
                <a:gridCol w="846000">
                  <a:extLst>
                    <a:ext uri="{9D8B030D-6E8A-4147-A177-3AD203B41FA5}">
                      <a16:colId xmlns:a16="http://schemas.microsoft.com/office/drawing/2014/main" val="3825354089"/>
                    </a:ext>
                  </a:extLst>
                </a:gridCol>
                <a:gridCol w="2026875">
                  <a:extLst>
                    <a:ext uri="{9D8B030D-6E8A-4147-A177-3AD203B41FA5}">
                      <a16:colId xmlns:a16="http://schemas.microsoft.com/office/drawing/2014/main" val="2274409033"/>
                    </a:ext>
                  </a:extLst>
                </a:gridCol>
                <a:gridCol w="1004625">
                  <a:extLst>
                    <a:ext uri="{9D8B030D-6E8A-4147-A177-3AD203B41FA5}">
                      <a16:colId xmlns:a16="http://schemas.microsoft.com/office/drawing/2014/main" val="254821210"/>
                    </a:ext>
                  </a:extLst>
                </a:gridCol>
                <a:gridCol w="1180875">
                  <a:extLst>
                    <a:ext uri="{9D8B030D-6E8A-4147-A177-3AD203B41FA5}">
                      <a16:colId xmlns:a16="http://schemas.microsoft.com/office/drawing/2014/main" val="3645572447"/>
                    </a:ext>
                  </a:extLst>
                </a:gridCol>
                <a:gridCol w="1427625">
                  <a:extLst>
                    <a:ext uri="{9D8B030D-6E8A-4147-A177-3AD203B41FA5}">
                      <a16:colId xmlns:a16="http://schemas.microsoft.com/office/drawing/2014/main" val="2160945110"/>
                    </a:ext>
                  </a:extLst>
                </a:gridCol>
                <a:gridCol w="634500">
                  <a:extLst>
                    <a:ext uri="{9D8B030D-6E8A-4147-A177-3AD203B41FA5}">
                      <a16:colId xmlns:a16="http://schemas.microsoft.com/office/drawing/2014/main" val="2437717008"/>
                    </a:ext>
                  </a:extLst>
                </a:gridCol>
                <a:gridCol w="1075125">
                  <a:extLst>
                    <a:ext uri="{9D8B030D-6E8A-4147-A177-3AD203B41FA5}">
                      <a16:colId xmlns:a16="http://schemas.microsoft.com/office/drawing/2014/main" val="412124847"/>
                    </a:ext>
                  </a:extLst>
                </a:gridCol>
                <a:gridCol w="757875">
                  <a:extLst>
                    <a:ext uri="{9D8B030D-6E8A-4147-A177-3AD203B41FA5}">
                      <a16:colId xmlns:a16="http://schemas.microsoft.com/office/drawing/2014/main" val="2269697654"/>
                    </a:ext>
                  </a:extLst>
                </a:gridCol>
              </a:tblGrid>
              <a:tr h="876669">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Model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Male M</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Female 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Updated obs. estimates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Max cap of ret. &amp; total male ESS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VAST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Extra CV for NMFS sur</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Diff. Q by sex</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757055354"/>
                  </a:ext>
                </a:extLst>
              </a:tr>
              <a:tr h="430645">
                <a:tc>
                  <a:txBody>
                    <a:bodyPr/>
                    <a:lstStyle/>
                    <a:p>
                      <a:pPr algn="r" fontAlgn="b"/>
                      <a:r>
                        <a:rPr lang="en-US" sz="1400" u="none" strike="noStrike">
                          <a:effectLst/>
                          <a:latin typeface="Times New Roman" panose="02020603050405020304" pitchFamily="18" charset="0"/>
                          <a:cs typeface="Times New Roman" panose="02020603050405020304" pitchFamily="18" charset="0"/>
                        </a:rPr>
                        <a:t>19.3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80-84: </a:t>
                      </a:r>
                      <a:r>
                        <a:rPr lang="en-US" sz="1400" u="none" strike="noStrike" dirty="0">
                          <a:solidFill>
                            <a:srgbClr val="FF0000"/>
                          </a:solidFill>
                          <a:effectLst/>
                          <a:latin typeface="Times New Roman" panose="02020603050405020304" pitchFamily="18" charset="0"/>
                          <a:cs typeface="Times New Roman" panose="02020603050405020304" pitchFamily="18" charset="0"/>
                        </a:rPr>
                        <a:t>M1</a:t>
                      </a:r>
                      <a:r>
                        <a:rPr lang="en-US" sz="1400" u="none" strike="noStrike" dirty="0">
                          <a:effectLst/>
                          <a:latin typeface="Times New Roman" panose="02020603050405020304" pitchFamily="18" charset="0"/>
                          <a:cs typeface="Times New Roman" panose="02020603050405020304" pitchFamily="18" charset="0"/>
                        </a:rPr>
                        <a:t>, others: </a:t>
                      </a:r>
                      <a:r>
                        <a:rPr lang="en-US" sz="1400" u="none" strike="noStrike" dirty="0">
                          <a:solidFill>
                            <a:srgbClr val="FF0000"/>
                          </a:solidFill>
                          <a:effectLst/>
                          <a:latin typeface="Times New Roman" panose="02020603050405020304" pitchFamily="18" charset="0"/>
                          <a:cs typeface="Times New Roman" panose="02020603050405020304" pitchFamily="18" charset="0"/>
                        </a:rPr>
                        <a:t>0.18</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c*male 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143368879"/>
                  </a:ext>
                </a:extLst>
              </a:tr>
              <a:tr h="446024">
                <a:tc>
                  <a:txBody>
                    <a:bodyPr/>
                    <a:lstStyle/>
                    <a:p>
                      <a:pPr algn="r" fontAlgn="b"/>
                      <a:r>
                        <a:rPr lang="en-US" sz="1400" u="none" strike="noStrike">
                          <a:effectLst/>
                          <a:latin typeface="Times New Roman" panose="02020603050405020304" pitchFamily="18" charset="0"/>
                          <a:cs typeface="Times New Roman" panose="02020603050405020304" pitchFamily="18" charset="0"/>
                        </a:rPr>
                        <a:t>19.3c</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80-84: </a:t>
                      </a:r>
                      <a:r>
                        <a:rPr lang="en-US" sz="1400" u="none" strike="noStrike" dirty="0">
                          <a:solidFill>
                            <a:srgbClr val="FF0000"/>
                          </a:solidFill>
                          <a:effectLst/>
                          <a:latin typeface="Times New Roman" panose="02020603050405020304" pitchFamily="18" charset="0"/>
                          <a:cs typeface="Times New Roman" panose="02020603050405020304" pitchFamily="18" charset="0"/>
                        </a:rPr>
                        <a:t>M1</a:t>
                      </a:r>
                      <a:r>
                        <a:rPr lang="en-US" sz="1400" u="none" strike="noStrike" dirty="0">
                          <a:effectLst/>
                          <a:latin typeface="Times New Roman" panose="02020603050405020304" pitchFamily="18" charset="0"/>
                          <a:cs typeface="Times New Roman" panose="02020603050405020304" pitchFamily="18" charset="0"/>
                        </a:rPr>
                        <a:t>, others: </a:t>
                      </a:r>
                      <a:r>
                        <a:rPr lang="en-US" sz="1400" u="none" strike="noStrike" dirty="0">
                          <a:solidFill>
                            <a:srgbClr val="FF0000"/>
                          </a:solidFill>
                          <a:effectLst/>
                          <a:latin typeface="Times New Roman" panose="02020603050405020304" pitchFamily="18" charset="0"/>
                          <a:cs typeface="Times New Roman" panose="02020603050405020304" pitchFamily="18" charset="0"/>
                        </a:rPr>
                        <a:t>0.18</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c*male M</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548382011"/>
                  </a:ext>
                </a:extLst>
              </a:tr>
              <a:tr h="446024">
                <a:tc>
                  <a:txBody>
                    <a:bodyPr/>
                    <a:lstStyle/>
                    <a:p>
                      <a:pPr algn="r" fontAlgn="b"/>
                      <a:r>
                        <a:rPr lang="en-US" sz="1400" u="none" strike="noStrike">
                          <a:effectLst/>
                          <a:latin typeface="Times New Roman" panose="02020603050405020304" pitchFamily="18" charset="0"/>
                          <a:cs typeface="Times New Roman" panose="02020603050405020304" pitchFamily="18" charset="0"/>
                        </a:rPr>
                        <a:t>19.3d</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80-84: </a:t>
                      </a:r>
                      <a:r>
                        <a:rPr lang="en-US" sz="1400" u="none" strike="noStrike" dirty="0">
                          <a:solidFill>
                            <a:srgbClr val="FF0000"/>
                          </a:solidFill>
                          <a:effectLst/>
                          <a:latin typeface="Times New Roman" panose="02020603050405020304" pitchFamily="18" charset="0"/>
                          <a:cs typeface="Times New Roman" panose="02020603050405020304" pitchFamily="18" charset="0"/>
                        </a:rPr>
                        <a:t>M1</a:t>
                      </a:r>
                      <a:r>
                        <a:rPr lang="en-US" sz="1400" u="none" strike="noStrike" dirty="0">
                          <a:effectLst/>
                          <a:latin typeface="Times New Roman" panose="02020603050405020304" pitchFamily="18" charset="0"/>
                          <a:cs typeface="Times New Roman" panose="02020603050405020304" pitchFamily="18" charset="0"/>
                        </a:rPr>
                        <a:t>, others: </a:t>
                      </a:r>
                      <a:r>
                        <a:rPr lang="en-US" sz="1400" u="none" strike="noStrike" dirty="0">
                          <a:solidFill>
                            <a:srgbClr val="FF0000"/>
                          </a:solidFill>
                          <a:effectLst/>
                          <a:latin typeface="Times New Roman" panose="02020603050405020304" pitchFamily="18" charset="0"/>
                          <a:cs typeface="Times New Roman" panose="02020603050405020304" pitchFamily="18" charset="0"/>
                        </a:rPr>
                        <a:t>0.18</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c*male M</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762168253"/>
                  </a:ext>
                </a:extLst>
              </a:tr>
              <a:tr h="446024">
                <a:tc>
                  <a:txBody>
                    <a:bodyPr/>
                    <a:lstStyle/>
                    <a:p>
                      <a:pPr algn="r" fontAlgn="b"/>
                      <a:r>
                        <a:rPr lang="en-US" sz="1400" u="none" strike="noStrike">
                          <a:effectLst/>
                          <a:latin typeface="Times New Roman" panose="02020603050405020304" pitchFamily="18" charset="0"/>
                          <a:cs typeface="Times New Roman" panose="02020603050405020304" pitchFamily="18" charset="0"/>
                        </a:rPr>
                        <a:t>19.3e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80-84: </a:t>
                      </a:r>
                      <a:r>
                        <a:rPr lang="en-US" sz="1400" u="none" strike="noStrike" dirty="0">
                          <a:solidFill>
                            <a:srgbClr val="FF0000"/>
                          </a:solidFill>
                          <a:effectLst/>
                          <a:latin typeface="Times New Roman" panose="02020603050405020304" pitchFamily="18" charset="0"/>
                          <a:cs typeface="Times New Roman" panose="02020603050405020304" pitchFamily="18" charset="0"/>
                        </a:rPr>
                        <a:t>M1</a:t>
                      </a:r>
                      <a:r>
                        <a:rPr lang="en-US" sz="1400" u="none" strike="noStrike" dirty="0">
                          <a:effectLst/>
                          <a:latin typeface="Times New Roman" panose="02020603050405020304" pitchFamily="18" charset="0"/>
                          <a:cs typeface="Times New Roman" panose="02020603050405020304" pitchFamily="18" charset="0"/>
                        </a:rPr>
                        <a:t>, others: </a:t>
                      </a:r>
                      <a:r>
                        <a:rPr lang="en-US" sz="1400" u="none" strike="noStrike" dirty="0">
                          <a:solidFill>
                            <a:srgbClr val="FF0000"/>
                          </a:solidFill>
                          <a:effectLst/>
                          <a:latin typeface="Times New Roman" panose="02020603050405020304" pitchFamily="18" charset="0"/>
                          <a:cs typeface="Times New Roman" panose="02020603050405020304" pitchFamily="18" charset="0"/>
                        </a:rPr>
                        <a:t>0.18</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c*male 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975649325"/>
                  </a:ext>
                </a:extLst>
              </a:tr>
              <a:tr h="446024">
                <a:tc>
                  <a:txBody>
                    <a:bodyPr/>
                    <a:lstStyle/>
                    <a:p>
                      <a:pPr algn="r" fontAlgn="b"/>
                      <a:r>
                        <a:rPr lang="en-US" sz="1400" u="none" strike="noStrike">
                          <a:effectLst/>
                          <a:latin typeface="Times New Roman" panose="02020603050405020304" pitchFamily="18" charset="0"/>
                          <a:cs typeface="Times New Roman" panose="02020603050405020304" pitchFamily="18" charset="0"/>
                        </a:rPr>
                        <a:t>19.3f</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80-84: </a:t>
                      </a:r>
                      <a:r>
                        <a:rPr lang="en-US" sz="1400" u="none" strike="noStrike" dirty="0">
                          <a:solidFill>
                            <a:srgbClr val="FF0000"/>
                          </a:solidFill>
                          <a:effectLst/>
                          <a:latin typeface="Times New Roman" panose="02020603050405020304" pitchFamily="18" charset="0"/>
                          <a:cs typeface="Times New Roman" panose="02020603050405020304" pitchFamily="18" charset="0"/>
                        </a:rPr>
                        <a:t>M1</a:t>
                      </a:r>
                      <a:r>
                        <a:rPr lang="en-US" sz="1400" u="none" strike="noStrike" dirty="0">
                          <a:effectLst/>
                          <a:latin typeface="Times New Roman" panose="02020603050405020304" pitchFamily="18" charset="0"/>
                          <a:cs typeface="Times New Roman" panose="02020603050405020304" pitchFamily="18" charset="0"/>
                        </a:rPr>
                        <a:t>, others: </a:t>
                      </a:r>
                      <a:r>
                        <a:rPr lang="en-US" sz="1400" u="none" strike="noStrike" dirty="0">
                          <a:solidFill>
                            <a:srgbClr val="FF0000"/>
                          </a:solidFill>
                          <a:effectLst/>
                          <a:latin typeface="Times New Roman" panose="02020603050405020304" pitchFamily="18" charset="0"/>
                          <a:cs typeface="Times New Roman" panose="02020603050405020304" pitchFamily="18" charset="0"/>
                        </a:rPr>
                        <a:t>0.18</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c*male 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943337216"/>
                  </a:ext>
                </a:extLst>
              </a:tr>
              <a:tr h="446024">
                <a:tc>
                  <a:txBody>
                    <a:bodyPr/>
                    <a:lstStyle/>
                    <a:p>
                      <a:pPr algn="r" fontAlgn="b"/>
                      <a:r>
                        <a:rPr lang="en-US" sz="1400" u="none" strike="noStrike">
                          <a:effectLst/>
                          <a:latin typeface="Times New Roman" panose="02020603050405020304" pitchFamily="18" charset="0"/>
                          <a:cs typeface="Times New Roman" panose="02020603050405020304" pitchFamily="18" charset="0"/>
                        </a:rPr>
                        <a:t>19.3g</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80-84: </a:t>
                      </a:r>
                      <a:r>
                        <a:rPr lang="en-US" sz="1400" u="none" strike="noStrike" dirty="0">
                          <a:solidFill>
                            <a:srgbClr val="FF0000"/>
                          </a:solidFill>
                          <a:effectLst/>
                          <a:latin typeface="Times New Roman" panose="02020603050405020304" pitchFamily="18" charset="0"/>
                          <a:cs typeface="Times New Roman" panose="02020603050405020304" pitchFamily="18" charset="0"/>
                        </a:rPr>
                        <a:t>M1</a:t>
                      </a:r>
                      <a:r>
                        <a:rPr lang="en-US" sz="1400" u="none" strike="noStrike" dirty="0">
                          <a:effectLst/>
                          <a:latin typeface="Times New Roman" panose="02020603050405020304" pitchFamily="18" charset="0"/>
                          <a:cs typeface="Times New Roman" panose="02020603050405020304" pitchFamily="18" charset="0"/>
                        </a:rPr>
                        <a:t>, others: </a:t>
                      </a:r>
                      <a:r>
                        <a:rPr lang="en-US" sz="1400" u="none" strike="noStrike" dirty="0">
                          <a:solidFill>
                            <a:srgbClr val="FF0000"/>
                          </a:solidFill>
                          <a:effectLst/>
                          <a:latin typeface="Times New Roman" panose="02020603050405020304" pitchFamily="18" charset="0"/>
                          <a:cs typeface="Times New Roman" panose="02020603050405020304" pitchFamily="18" charset="0"/>
                        </a:rPr>
                        <a:t>0.18</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c*male 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317017401"/>
                  </a:ext>
                </a:extLst>
              </a:tr>
              <a:tr h="446024">
                <a:tc>
                  <a:txBody>
                    <a:bodyPr/>
                    <a:lstStyle/>
                    <a:p>
                      <a:pPr algn="r" fontAlgn="b"/>
                      <a:r>
                        <a:rPr lang="en-US" sz="1400" u="none" strike="noStrike">
                          <a:effectLst/>
                          <a:latin typeface="Times New Roman" panose="02020603050405020304" pitchFamily="18" charset="0"/>
                          <a:cs typeface="Times New Roman" panose="02020603050405020304" pitchFamily="18" charset="0"/>
                        </a:rPr>
                        <a:t>19.3i</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80-84</a:t>
                      </a:r>
                      <a:r>
                        <a:rPr lang="en-US" sz="1400" u="none" strike="noStrike" dirty="0">
                          <a:solidFill>
                            <a:srgbClr val="FF0000"/>
                          </a:solidFill>
                          <a:effectLst/>
                          <a:latin typeface="Times New Roman" panose="02020603050405020304" pitchFamily="18" charset="0"/>
                          <a:cs typeface="Times New Roman" panose="02020603050405020304" pitchFamily="18" charset="0"/>
                        </a:rPr>
                        <a:t>: M1</a:t>
                      </a:r>
                      <a:r>
                        <a:rPr lang="en-US" sz="1400" u="none" strike="noStrike" dirty="0">
                          <a:effectLst/>
                          <a:latin typeface="Times New Roman" panose="02020603050405020304" pitchFamily="18" charset="0"/>
                          <a:cs typeface="Times New Roman" panose="02020603050405020304" pitchFamily="18" charset="0"/>
                        </a:rPr>
                        <a:t>, others: </a:t>
                      </a:r>
                      <a:r>
                        <a:rPr lang="en-US" sz="1400" u="none" strike="noStrike" dirty="0">
                          <a:solidFill>
                            <a:srgbClr val="FF0000"/>
                          </a:solidFill>
                          <a:effectLst/>
                          <a:latin typeface="Times New Roman" panose="02020603050405020304" pitchFamily="18" charset="0"/>
                          <a:cs typeface="Times New Roman" panose="02020603050405020304" pitchFamily="18" charset="0"/>
                        </a:rPr>
                        <a:t>0.18</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c*male 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1874956976"/>
                  </a:ext>
                </a:extLst>
              </a:tr>
              <a:tr h="446024">
                <a:tc>
                  <a:txBody>
                    <a:bodyPr/>
                    <a:lstStyle/>
                    <a:p>
                      <a:pPr algn="r" fontAlgn="b"/>
                      <a:r>
                        <a:rPr lang="en-US" sz="1400" u="none" strike="noStrike">
                          <a:effectLst/>
                          <a:latin typeface="Times New Roman" panose="02020603050405020304" pitchFamily="18" charset="0"/>
                          <a:cs typeface="Times New Roman" panose="02020603050405020304" pitchFamily="18" charset="0"/>
                        </a:rPr>
                        <a:t>19.6</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80-84: </a:t>
                      </a:r>
                      <a:r>
                        <a:rPr lang="en-US" sz="1400" u="none" strike="noStrike" dirty="0">
                          <a:solidFill>
                            <a:srgbClr val="FF0000"/>
                          </a:solidFill>
                          <a:effectLst/>
                          <a:latin typeface="Times New Roman" panose="02020603050405020304" pitchFamily="18" charset="0"/>
                          <a:cs typeface="Times New Roman" panose="02020603050405020304" pitchFamily="18" charset="0"/>
                        </a:rPr>
                        <a:t>M1</a:t>
                      </a:r>
                      <a:r>
                        <a:rPr lang="en-US" sz="1400" u="none" strike="noStrike" dirty="0">
                          <a:effectLst/>
                          <a:latin typeface="Times New Roman" panose="02020603050405020304" pitchFamily="18" charset="0"/>
                          <a:cs typeface="Times New Roman" panose="02020603050405020304" pitchFamily="18" charset="0"/>
                        </a:rPr>
                        <a:t>, others: </a:t>
                      </a:r>
                      <a:r>
                        <a:rPr lang="en-US" sz="1400" u="none" strike="noStrike" dirty="0">
                          <a:solidFill>
                            <a:srgbClr val="00B050"/>
                          </a:solidFill>
                          <a:effectLst/>
                          <a:latin typeface="Times New Roman" panose="02020603050405020304" pitchFamily="18" charset="0"/>
                          <a:cs typeface="Times New Roman" panose="02020603050405020304" pitchFamily="18" charset="0"/>
                        </a:rPr>
                        <a:t>0.257</a:t>
                      </a:r>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c*male 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826228650"/>
                  </a:ext>
                </a:extLst>
              </a:tr>
            </a:tbl>
          </a:graphicData>
        </a:graphic>
      </p:graphicFrame>
    </p:spTree>
    <p:extLst>
      <p:ext uri="{BB962C8B-B14F-4D97-AF65-F5344CB8AC3E}">
        <p14:creationId xmlns:p14="http://schemas.microsoft.com/office/powerpoint/2010/main" val="222650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9F69CA-1FE5-411B-81C0-A7F3E0E10680}"/>
              </a:ext>
            </a:extLst>
          </p:cNvPr>
          <p:cNvSpPr txBox="1"/>
          <p:nvPr/>
        </p:nvSpPr>
        <p:spPr>
          <a:xfrm>
            <a:off x="6934200" y="838200"/>
            <a:ext cx="2057400" cy="2246769"/>
          </a:xfrm>
          <a:prstGeom prst="rect">
            <a:avLst/>
          </a:prstGeom>
          <a:noFill/>
        </p:spPr>
        <p:txBody>
          <a:bodyPr wrap="square">
            <a:spAutoFit/>
          </a:bodyPr>
          <a:lstStyle/>
          <a:p>
            <a:r>
              <a:rPr lang="en-US" sz="2000" dirty="0"/>
              <a:t>Comparison of area-swept and VAST-estimated survey biomasses for Bristol Bay red king crab from 1975 to 2019</a:t>
            </a:r>
          </a:p>
        </p:txBody>
      </p:sp>
      <p:pic>
        <p:nvPicPr>
          <p:cNvPr id="3" name="Picture 2">
            <a:extLst>
              <a:ext uri="{FF2B5EF4-FFF2-40B4-BE49-F238E27FC236}">
                <a16:creationId xmlns:a16="http://schemas.microsoft.com/office/drawing/2014/main" id="{226E85ED-F3DE-4F3F-AF0D-B003F9450EEF}"/>
              </a:ext>
            </a:extLst>
          </p:cNvPr>
          <p:cNvPicPr>
            <a:picLocks noChangeAspect="1"/>
          </p:cNvPicPr>
          <p:nvPr/>
        </p:nvPicPr>
        <p:blipFill>
          <a:blip r:embed="rId2"/>
          <a:stretch>
            <a:fillRect/>
          </a:stretch>
        </p:blipFill>
        <p:spPr>
          <a:xfrm>
            <a:off x="609600" y="152400"/>
            <a:ext cx="6064545" cy="6629400"/>
          </a:xfrm>
          <a:prstGeom prst="rect">
            <a:avLst/>
          </a:prstGeom>
        </p:spPr>
      </p:pic>
    </p:spTree>
    <p:extLst>
      <p:ext uri="{BB962C8B-B14F-4D97-AF65-F5344CB8AC3E}">
        <p14:creationId xmlns:p14="http://schemas.microsoft.com/office/powerpoint/2010/main" val="307475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8B19FF-BA3B-438E-8278-A0D7B035C39C}"/>
              </a:ext>
            </a:extLst>
          </p:cNvPr>
          <p:cNvSpPr/>
          <p:nvPr/>
        </p:nvSpPr>
        <p:spPr>
          <a:xfrm>
            <a:off x="6172200" y="685800"/>
            <a:ext cx="2667000" cy="2862322"/>
          </a:xfrm>
          <a:prstGeom prst="rect">
            <a:avLst/>
          </a:prstGeom>
        </p:spPr>
        <p:txBody>
          <a:bodyPr wrap="square">
            <a:spAutoFit/>
          </a:bodyPr>
          <a:lstStyle/>
          <a:p>
            <a:pPr lvl="0"/>
            <a:r>
              <a:rPr lang="en-US" dirty="0">
                <a:solidFill>
                  <a:prstClr val="black"/>
                </a:solidFill>
              </a:rPr>
              <a:t>Comparisons of area-swept estimates of male and female NMFS survey biomass and model prediction for model estimates in 2021 under three models. The error bars are plus and minus 2 standard deviations of model 19.3.</a:t>
            </a:r>
          </a:p>
        </p:txBody>
      </p:sp>
      <p:pic>
        <p:nvPicPr>
          <p:cNvPr id="5" name="Picture 4">
            <a:extLst>
              <a:ext uri="{FF2B5EF4-FFF2-40B4-BE49-F238E27FC236}">
                <a16:creationId xmlns:a16="http://schemas.microsoft.com/office/drawing/2014/main" id="{0AB409F7-78FE-4740-A119-F22535A04B60}"/>
              </a:ext>
            </a:extLst>
          </p:cNvPr>
          <p:cNvPicPr/>
          <p:nvPr/>
        </p:nvPicPr>
        <p:blipFill rotWithShape="1">
          <a:blip r:embed="rId2">
            <a:extLst>
              <a:ext uri="{28A0092B-C50C-407E-A947-70E740481C1C}">
                <a14:useLocalDpi xmlns:a14="http://schemas.microsoft.com/office/drawing/2010/main" val="0"/>
              </a:ext>
            </a:extLst>
          </a:blip>
          <a:srcRect r="20256" b="20399"/>
          <a:stretch/>
        </p:blipFill>
        <p:spPr bwMode="auto">
          <a:xfrm>
            <a:off x="304800" y="0"/>
            <a:ext cx="5951855" cy="69951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371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226890-8225-42A4-B529-B41A3ACE8576}"/>
              </a:ext>
            </a:extLst>
          </p:cNvPr>
          <p:cNvSpPr/>
          <p:nvPr/>
        </p:nvSpPr>
        <p:spPr>
          <a:xfrm>
            <a:off x="6324600" y="1219200"/>
            <a:ext cx="2514600" cy="2862322"/>
          </a:xfrm>
          <a:prstGeom prst="rect">
            <a:avLst/>
          </a:prstGeom>
        </p:spPr>
        <p:txBody>
          <a:bodyPr wrap="square">
            <a:spAutoFit/>
          </a:bodyPr>
          <a:lstStyle/>
          <a:p>
            <a:r>
              <a:rPr lang="en-US" dirty="0"/>
              <a:t>Comparisons of total survey biomass estimates by the BSFRF survey and three models (upper plot: males; lower plot: females). The error bars are plus and minus 2 standard deviations of model 19.3.</a:t>
            </a:r>
          </a:p>
        </p:txBody>
      </p:sp>
      <p:pic>
        <p:nvPicPr>
          <p:cNvPr id="4" name="Picture 3">
            <a:extLst>
              <a:ext uri="{FF2B5EF4-FFF2-40B4-BE49-F238E27FC236}">
                <a16:creationId xmlns:a16="http://schemas.microsoft.com/office/drawing/2014/main" id="{9198FA75-87FF-4444-9C5C-28BAEC8B54E5}"/>
              </a:ext>
            </a:extLst>
          </p:cNvPr>
          <p:cNvPicPr/>
          <p:nvPr/>
        </p:nvPicPr>
        <p:blipFill rotWithShape="1">
          <a:blip r:embed="rId2">
            <a:extLst>
              <a:ext uri="{28A0092B-C50C-407E-A947-70E740481C1C}">
                <a14:useLocalDpi xmlns:a14="http://schemas.microsoft.com/office/drawing/2010/main" val="0"/>
              </a:ext>
            </a:extLst>
          </a:blip>
          <a:srcRect r="19743" b="20291"/>
          <a:stretch/>
        </p:blipFill>
        <p:spPr bwMode="auto">
          <a:xfrm>
            <a:off x="304800" y="0"/>
            <a:ext cx="5825490" cy="6812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054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E1456-F079-42BE-931E-14352507ECC0}"/>
              </a:ext>
            </a:extLst>
          </p:cNvPr>
          <p:cNvSpPr/>
          <p:nvPr/>
        </p:nvSpPr>
        <p:spPr>
          <a:xfrm>
            <a:off x="6477000" y="685800"/>
            <a:ext cx="2514600" cy="2862322"/>
          </a:xfrm>
          <a:prstGeom prst="rect">
            <a:avLst/>
          </a:prstGeom>
        </p:spPr>
        <p:txBody>
          <a:bodyPr wrap="square">
            <a:spAutoFit/>
          </a:bodyPr>
          <a:lstStyle/>
          <a:p>
            <a:r>
              <a:rPr lang="en-US" dirty="0"/>
              <a:t>Comparisons of mature male biomass on Feb. 15 under three models.</a:t>
            </a:r>
          </a:p>
          <a:p>
            <a:endParaRPr lang="en-US" dirty="0"/>
          </a:p>
          <a:p>
            <a:r>
              <a:rPr lang="en-US" dirty="0"/>
              <a:t>Estimated trawl survey catchabilities:</a:t>
            </a:r>
          </a:p>
          <a:p>
            <a:r>
              <a:rPr lang="en-US" dirty="0"/>
              <a:t>Model                Q</a:t>
            </a:r>
          </a:p>
          <a:p>
            <a:r>
              <a:rPr lang="en-US" dirty="0"/>
              <a:t>19.3               0.959</a:t>
            </a:r>
          </a:p>
          <a:p>
            <a:r>
              <a:rPr lang="en-US" dirty="0"/>
              <a:t>19.3c             0.958</a:t>
            </a:r>
          </a:p>
          <a:p>
            <a:r>
              <a:rPr lang="en-US" dirty="0"/>
              <a:t>19.3d             0.962</a:t>
            </a:r>
          </a:p>
        </p:txBody>
      </p:sp>
      <p:pic>
        <p:nvPicPr>
          <p:cNvPr id="5" name="Picture 4">
            <a:extLst>
              <a:ext uri="{FF2B5EF4-FFF2-40B4-BE49-F238E27FC236}">
                <a16:creationId xmlns:a16="http://schemas.microsoft.com/office/drawing/2014/main" id="{782524D9-76B0-4DE7-B8D8-B3F3BB498143}"/>
              </a:ext>
            </a:extLst>
          </p:cNvPr>
          <p:cNvPicPr/>
          <p:nvPr/>
        </p:nvPicPr>
        <p:blipFill rotWithShape="1">
          <a:blip r:embed="rId2">
            <a:extLst>
              <a:ext uri="{28A0092B-C50C-407E-A947-70E740481C1C}">
                <a14:useLocalDpi xmlns:a14="http://schemas.microsoft.com/office/drawing/2010/main" val="0"/>
              </a:ext>
            </a:extLst>
          </a:blip>
          <a:srcRect r="18975" b="20073"/>
          <a:stretch/>
        </p:blipFill>
        <p:spPr bwMode="auto">
          <a:xfrm>
            <a:off x="308741" y="-77854"/>
            <a:ext cx="6134100" cy="69910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344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8B19FF-BA3B-438E-8278-A0D7B035C39C}"/>
              </a:ext>
            </a:extLst>
          </p:cNvPr>
          <p:cNvSpPr/>
          <p:nvPr/>
        </p:nvSpPr>
        <p:spPr>
          <a:xfrm>
            <a:off x="6172200" y="685800"/>
            <a:ext cx="2667000" cy="2862322"/>
          </a:xfrm>
          <a:prstGeom prst="rect">
            <a:avLst/>
          </a:prstGeom>
        </p:spPr>
        <p:txBody>
          <a:bodyPr wrap="square">
            <a:spAutoFit/>
          </a:bodyPr>
          <a:lstStyle/>
          <a:p>
            <a:pPr lvl="0"/>
            <a:r>
              <a:rPr lang="en-US" dirty="0">
                <a:solidFill>
                  <a:prstClr val="black"/>
                </a:solidFill>
              </a:rPr>
              <a:t>Comparisons of area-swept estimates of male and female NMFS survey biomass and model prediction for model estimates in 2021 under four models. The error bars are plus and minus 2 standard deviations of model 19.3d.</a:t>
            </a:r>
          </a:p>
        </p:txBody>
      </p:sp>
      <p:pic>
        <p:nvPicPr>
          <p:cNvPr id="4" name="Picture 3">
            <a:extLst>
              <a:ext uri="{FF2B5EF4-FFF2-40B4-BE49-F238E27FC236}">
                <a16:creationId xmlns:a16="http://schemas.microsoft.com/office/drawing/2014/main" id="{A3A98BF1-79A2-4B00-8207-B0C3578EB52B}"/>
              </a:ext>
            </a:extLst>
          </p:cNvPr>
          <p:cNvPicPr/>
          <p:nvPr/>
        </p:nvPicPr>
        <p:blipFill rotWithShape="1">
          <a:blip r:embed="rId2">
            <a:extLst>
              <a:ext uri="{28A0092B-C50C-407E-A947-70E740481C1C}">
                <a14:useLocalDpi xmlns:a14="http://schemas.microsoft.com/office/drawing/2010/main" val="0"/>
              </a:ext>
            </a:extLst>
          </a:blip>
          <a:srcRect r="20385" b="19855"/>
          <a:stretch/>
        </p:blipFill>
        <p:spPr bwMode="auto">
          <a:xfrm>
            <a:off x="264160" y="-72390"/>
            <a:ext cx="5908040" cy="69303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319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8B19FF-BA3B-438E-8278-A0D7B035C39C}"/>
              </a:ext>
            </a:extLst>
          </p:cNvPr>
          <p:cNvSpPr/>
          <p:nvPr/>
        </p:nvSpPr>
        <p:spPr>
          <a:xfrm>
            <a:off x="6172200" y="685800"/>
            <a:ext cx="2667000" cy="3416320"/>
          </a:xfrm>
          <a:prstGeom prst="rect">
            <a:avLst/>
          </a:prstGeom>
        </p:spPr>
        <p:txBody>
          <a:bodyPr wrap="square">
            <a:spAutoFit/>
          </a:bodyPr>
          <a:lstStyle/>
          <a:p>
            <a:pPr lvl="0"/>
            <a:r>
              <a:rPr lang="en-US" dirty="0">
                <a:solidFill>
                  <a:prstClr val="black"/>
                </a:solidFill>
              </a:rPr>
              <a:t>Comparisons of area-swept estimates of male and female NMFS survey biomass and model prediction for model estimates in 2021 under three models. The error bars are plus and minus 2 standard deviations of model 19.3g.</a:t>
            </a:r>
          </a:p>
          <a:p>
            <a:pPr lvl="0"/>
            <a:endParaRPr lang="en-US" dirty="0">
              <a:solidFill>
                <a:prstClr val="black"/>
              </a:solidFill>
            </a:endParaRPr>
          </a:p>
          <a:p>
            <a:pPr lvl="0"/>
            <a:r>
              <a:rPr lang="en-US" dirty="0">
                <a:solidFill>
                  <a:prstClr val="black"/>
                </a:solidFill>
              </a:rPr>
              <a:t>VAST estimated biomass.</a:t>
            </a:r>
          </a:p>
        </p:txBody>
      </p:sp>
      <p:pic>
        <p:nvPicPr>
          <p:cNvPr id="5" name="Picture 4">
            <a:extLst>
              <a:ext uri="{FF2B5EF4-FFF2-40B4-BE49-F238E27FC236}">
                <a16:creationId xmlns:a16="http://schemas.microsoft.com/office/drawing/2014/main" id="{CCC4B873-E45D-47B0-90A7-8599CAE02102}"/>
              </a:ext>
            </a:extLst>
          </p:cNvPr>
          <p:cNvPicPr/>
          <p:nvPr/>
        </p:nvPicPr>
        <p:blipFill rotWithShape="1">
          <a:blip r:embed="rId2">
            <a:extLst>
              <a:ext uri="{28A0092B-C50C-407E-A947-70E740481C1C}">
                <a14:useLocalDpi xmlns:a14="http://schemas.microsoft.com/office/drawing/2010/main" val="0"/>
              </a:ext>
            </a:extLst>
          </a:blip>
          <a:srcRect r="19743" b="19855"/>
          <a:stretch/>
        </p:blipFill>
        <p:spPr bwMode="auto">
          <a:xfrm>
            <a:off x="325821" y="-60960"/>
            <a:ext cx="5936615" cy="69189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769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226890-8225-42A4-B529-B41A3ACE8576}"/>
              </a:ext>
            </a:extLst>
          </p:cNvPr>
          <p:cNvSpPr/>
          <p:nvPr/>
        </p:nvSpPr>
        <p:spPr>
          <a:xfrm>
            <a:off x="6324600" y="1219200"/>
            <a:ext cx="2514600" cy="2862322"/>
          </a:xfrm>
          <a:prstGeom prst="rect">
            <a:avLst/>
          </a:prstGeom>
        </p:spPr>
        <p:txBody>
          <a:bodyPr wrap="square">
            <a:spAutoFit/>
          </a:bodyPr>
          <a:lstStyle/>
          <a:p>
            <a:r>
              <a:rPr lang="en-US" dirty="0"/>
              <a:t>Comparisons of total survey biomass estimates by the BSFRF survey and six models (upper plot: males; lower plot: females). The error bars are plus and minus 2 standard deviations of model 19.3d.</a:t>
            </a:r>
          </a:p>
        </p:txBody>
      </p:sp>
      <p:pic>
        <p:nvPicPr>
          <p:cNvPr id="5" name="Picture 4">
            <a:extLst>
              <a:ext uri="{FF2B5EF4-FFF2-40B4-BE49-F238E27FC236}">
                <a16:creationId xmlns:a16="http://schemas.microsoft.com/office/drawing/2014/main" id="{6E279981-FA79-4D83-95C3-16B16419A3DA}"/>
              </a:ext>
            </a:extLst>
          </p:cNvPr>
          <p:cNvPicPr/>
          <p:nvPr/>
        </p:nvPicPr>
        <p:blipFill rotWithShape="1">
          <a:blip r:embed="rId2">
            <a:extLst>
              <a:ext uri="{28A0092B-C50C-407E-A947-70E740481C1C}">
                <a14:useLocalDpi xmlns:a14="http://schemas.microsoft.com/office/drawing/2010/main" val="0"/>
              </a:ext>
            </a:extLst>
          </a:blip>
          <a:srcRect r="19359" b="19637"/>
          <a:stretch/>
        </p:blipFill>
        <p:spPr bwMode="auto">
          <a:xfrm>
            <a:off x="317938" y="0"/>
            <a:ext cx="5877560" cy="68961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9686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E1456-F079-42BE-931E-14352507ECC0}"/>
              </a:ext>
            </a:extLst>
          </p:cNvPr>
          <p:cNvSpPr/>
          <p:nvPr/>
        </p:nvSpPr>
        <p:spPr>
          <a:xfrm>
            <a:off x="6477000" y="685800"/>
            <a:ext cx="2514600" cy="3693319"/>
          </a:xfrm>
          <a:prstGeom prst="rect">
            <a:avLst/>
          </a:prstGeom>
        </p:spPr>
        <p:txBody>
          <a:bodyPr wrap="square">
            <a:spAutoFit/>
          </a:bodyPr>
          <a:lstStyle/>
          <a:p>
            <a:r>
              <a:rPr lang="en-US" dirty="0"/>
              <a:t>Comparisons of mature male biomass on Feb. 15 under eight models.</a:t>
            </a:r>
          </a:p>
          <a:p>
            <a:endParaRPr lang="en-US" dirty="0"/>
          </a:p>
          <a:p>
            <a:r>
              <a:rPr lang="en-US" dirty="0"/>
              <a:t>Estimated trawl survey catchabilities:</a:t>
            </a:r>
          </a:p>
          <a:p>
            <a:r>
              <a:rPr lang="en-US" dirty="0"/>
              <a:t>Model                Q</a:t>
            </a:r>
          </a:p>
          <a:p>
            <a:r>
              <a:rPr lang="en-US" dirty="0"/>
              <a:t>19.3d            0.962</a:t>
            </a:r>
          </a:p>
          <a:p>
            <a:r>
              <a:rPr lang="en-US" dirty="0"/>
              <a:t>19.3e            0.921/0.945</a:t>
            </a:r>
          </a:p>
          <a:p>
            <a:r>
              <a:rPr lang="en-US" dirty="0"/>
              <a:t>19.3f             0.987/1.027</a:t>
            </a:r>
          </a:p>
          <a:p>
            <a:r>
              <a:rPr lang="en-US" dirty="0"/>
              <a:t>19.3g            0.949</a:t>
            </a:r>
          </a:p>
          <a:p>
            <a:r>
              <a:rPr lang="en-US" dirty="0"/>
              <a:t>19.3i             0.937</a:t>
            </a:r>
          </a:p>
          <a:p>
            <a:r>
              <a:rPr lang="en-US" dirty="0"/>
              <a:t>19.6              0.930</a:t>
            </a:r>
          </a:p>
        </p:txBody>
      </p:sp>
      <p:pic>
        <p:nvPicPr>
          <p:cNvPr id="6" name="Picture 5">
            <a:extLst>
              <a:ext uri="{FF2B5EF4-FFF2-40B4-BE49-F238E27FC236}">
                <a16:creationId xmlns:a16="http://schemas.microsoft.com/office/drawing/2014/main" id="{7784597E-A045-4697-B035-1AA53EB5C667}"/>
              </a:ext>
            </a:extLst>
          </p:cNvPr>
          <p:cNvPicPr/>
          <p:nvPr/>
        </p:nvPicPr>
        <p:blipFill rotWithShape="1">
          <a:blip r:embed="rId2">
            <a:extLst>
              <a:ext uri="{28A0092B-C50C-407E-A947-70E740481C1C}">
                <a14:useLocalDpi xmlns:a14="http://schemas.microsoft.com/office/drawing/2010/main" val="0"/>
              </a:ext>
            </a:extLst>
          </a:blip>
          <a:srcRect r="18975" b="20291"/>
          <a:stretch/>
        </p:blipFill>
        <p:spPr bwMode="auto">
          <a:xfrm>
            <a:off x="381000" y="-61277"/>
            <a:ext cx="6027420" cy="69192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51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2209800" y="762000"/>
            <a:ext cx="593432" cy="369332"/>
          </a:xfrm>
          <a:prstGeom prst="rect">
            <a:avLst/>
          </a:prstGeom>
        </p:spPr>
        <p:txBody>
          <a:bodyPr wrap="none">
            <a:spAutoFit/>
          </a:bodyPr>
          <a:lstStyle/>
          <a:p>
            <a:r>
              <a:rPr lang="en-US" dirty="0"/>
              <a:t>19.3</a:t>
            </a:r>
          </a:p>
        </p:txBody>
      </p:sp>
      <p:sp>
        <p:nvSpPr>
          <p:cNvPr id="5" name="Rectangle 4">
            <a:extLst>
              <a:ext uri="{FF2B5EF4-FFF2-40B4-BE49-F238E27FC236}">
                <a16:creationId xmlns:a16="http://schemas.microsoft.com/office/drawing/2014/main" id="{D367CBB0-2996-4A3C-97D5-15B07C85F287}"/>
              </a:ext>
            </a:extLst>
          </p:cNvPr>
          <p:cNvSpPr/>
          <p:nvPr/>
        </p:nvSpPr>
        <p:spPr>
          <a:xfrm>
            <a:off x="6339178" y="762000"/>
            <a:ext cx="926857" cy="369332"/>
          </a:xfrm>
          <a:prstGeom prst="rect">
            <a:avLst/>
          </a:prstGeom>
        </p:spPr>
        <p:txBody>
          <a:bodyPr wrap="none">
            <a:spAutoFit/>
          </a:bodyPr>
          <a:lstStyle/>
          <a:p>
            <a:pPr lvl="0"/>
            <a:r>
              <a:rPr lang="en-US" dirty="0">
                <a:solidFill>
                  <a:prstClr val="black"/>
                </a:solidFill>
              </a:rPr>
              <a:t>    19.3d</a:t>
            </a:r>
          </a:p>
        </p:txBody>
      </p:sp>
      <p:sp>
        <p:nvSpPr>
          <p:cNvPr id="6" name="Rectangle 5">
            <a:extLst>
              <a:ext uri="{FF2B5EF4-FFF2-40B4-BE49-F238E27FC236}">
                <a16:creationId xmlns:a16="http://schemas.microsoft.com/office/drawing/2014/main" id="{E926EB43-E60A-4F0B-9A3B-D7082242660A}"/>
              </a:ext>
            </a:extLst>
          </p:cNvPr>
          <p:cNvSpPr/>
          <p:nvPr/>
        </p:nvSpPr>
        <p:spPr>
          <a:xfrm>
            <a:off x="914400" y="270399"/>
            <a:ext cx="7589576"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Standardized residuals of total NMFS survey biomass</a:t>
            </a:r>
          </a:p>
        </p:txBody>
      </p:sp>
      <p:pic>
        <p:nvPicPr>
          <p:cNvPr id="7" name="Picture 6">
            <a:extLst>
              <a:ext uri="{FF2B5EF4-FFF2-40B4-BE49-F238E27FC236}">
                <a16:creationId xmlns:a16="http://schemas.microsoft.com/office/drawing/2014/main" id="{22A50E30-547E-46F4-A0B5-CC350E77CCA3}"/>
              </a:ext>
            </a:extLst>
          </p:cNvPr>
          <p:cNvPicPr/>
          <p:nvPr/>
        </p:nvPicPr>
        <p:blipFill rotWithShape="1">
          <a:blip r:embed="rId2">
            <a:extLst>
              <a:ext uri="{28A0092B-C50C-407E-A947-70E740481C1C}">
                <a14:useLocalDpi xmlns:a14="http://schemas.microsoft.com/office/drawing/2010/main" val="0"/>
              </a:ext>
            </a:extLst>
          </a:blip>
          <a:srcRect r="20256" b="20524"/>
          <a:stretch/>
        </p:blipFill>
        <p:spPr bwMode="auto">
          <a:xfrm>
            <a:off x="123824" y="1009913"/>
            <a:ext cx="4371975" cy="569568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D1D245E-60A7-409C-8D47-61C588D0FE2A}"/>
              </a:ext>
            </a:extLst>
          </p:cNvPr>
          <p:cNvPicPr/>
          <p:nvPr/>
        </p:nvPicPr>
        <p:blipFill rotWithShape="1">
          <a:blip r:embed="rId3">
            <a:extLst>
              <a:ext uri="{28A0092B-C50C-407E-A947-70E740481C1C}">
                <a14:useLocalDpi xmlns:a14="http://schemas.microsoft.com/office/drawing/2010/main" val="0"/>
              </a:ext>
            </a:extLst>
          </a:blip>
          <a:srcRect r="19743" b="20631"/>
          <a:stretch/>
        </p:blipFill>
        <p:spPr bwMode="auto">
          <a:xfrm>
            <a:off x="4495799" y="1020298"/>
            <a:ext cx="4648201" cy="56956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615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1142999"/>
            <a:ext cx="8458200" cy="5562599"/>
          </a:xfrm>
        </p:spPr>
        <p:txBody>
          <a:bodyPr>
            <a:normAutofit fontScale="70000" lnSpcReduction="20000"/>
          </a:bodyPr>
          <a:lstStyle/>
          <a:p>
            <a:pPr marL="0" marR="0" indent="0">
              <a:spcBef>
                <a:spcPts val="0"/>
              </a:spcBef>
              <a:spcAft>
                <a:spcPts val="0"/>
              </a:spcAft>
              <a:buNone/>
            </a:pPr>
            <a:r>
              <a:rPr lang="en-US" sz="2900" i="1" dirty="0">
                <a:latin typeface="Times New Roman"/>
                <a:ea typeface="Times New Roman"/>
              </a:rPr>
              <a:t>Response to CPT Comments (from May 2020):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900" i="1" dirty="0">
                <a:latin typeface="Times New Roman"/>
                <a:ea typeface="Times New Roman"/>
              </a:rPr>
              <a:t>“If time allows, a model building from 19.3 in which the prior on catchability is relaxed and estimated separately by sex (and revisited in light of the catchability implied by the BSFRF data) would be useful for comparison.”</a:t>
            </a:r>
          </a:p>
          <a:p>
            <a:pPr marL="0" lvl="0" indent="0">
              <a:spcBef>
                <a:spcPts val="0"/>
              </a:spcBef>
              <a:buNone/>
            </a:pPr>
            <a:r>
              <a:rPr lang="en-US" sz="2900" dirty="0">
                <a:solidFill>
                  <a:srgbClr val="FF0000"/>
                </a:solidFill>
                <a:latin typeface="Times New Roman"/>
                <a:ea typeface="Times New Roman"/>
              </a:rPr>
              <a:t> </a:t>
            </a:r>
            <a:endParaRPr lang="en-US" sz="2900" i="1" dirty="0">
              <a:solidFill>
                <a:prstClr val="black"/>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Response: We used model 19.3b to examine the sensitivity of trawl survey catchability estimate when the CV of the prior on catchability was doubled in September 2020. The resulting catchability estimate was greater than 1.0. Different catchabilities for males and females in the NMFS survey were examined in model 19.5 in May 2020 with both sexes having the same survey </a:t>
            </a:r>
            <a:r>
              <a:rPr lang="en-US" sz="2900" dirty="0" err="1">
                <a:solidFill>
                  <a:srgbClr val="FF0000"/>
                </a:solidFill>
                <a:latin typeface="Times New Roman"/>
                <a:ea typeface="Times New Roman"/>
              </a:rPr>
              <a:t>selectivities</a:t>
            </a:r>
            <a:r>
              <a:rPr lang="en-US" sz="2900" dirty="0">
                <a:solidFill>
                  <a:srgbClr val="FF0000"/>
                </a:solidFill>
                <a:latin typeface="Times New Roman"/>
                <a:ea typeface="Times New Roman"/>
              </a:rPr>
              <a:t>. In May 2021, we add model 19.3e with the same prior and model 19.3f with doubled CV value of the prior to examine different survey catchabilities between sexes. BSFRF survey data are used in the model, so we do not use them to estimate a prior for NMFS survey catchabilities. </a:t>
            </a:r>
          </a:p>
          <a:p>
            <a:pPr marL="0" lvl="0" indent="0">
              <a:spcBef>
                <a:spcPts val="0"/>
              </a:spcBef>
              <a:buNone/>
            </a:pPr>
            <a:endParaRPr lang="en-US" sz="2900" i="1" dirty="0">
              <a:latin typeface="Times New Roman"/>
              <a:ea typeface="Times New Roman"/>
            </a:endParaRPr>
          </a:p>
          <a:p>
            <a:pPr marL="0" lvl="0" indent="0">
              <a:spcBef>
                <a:spcPts val="0"/>
              </a:spcBef>
              <a:buNone/>
            </a:pPr>
            <a:r>
              <a:rPr lang="en-US" sz="2900" i="1" dirty="0">
                <a:latin typeface="Times New Roman"/>
                <a:ea typeface="Times New Roman"/>
              </a:rPr>
              <a:t>“Include diagnostics for VAST indices of abundance and provide rationale for accepting or rejecting the index in future iterations (but not for September 2020).” </a:t>
            </a:r>
          </a:p>
          <a:p>
            <a:pPr marL="0" lvl="0" indent="0">
              <a:spcBef>
                <a:spcPts val="0"/>
              </a:spcBef>
              <a:buNone/>
            </a:pPr>
            <a:endParaRPr lang="en-US" sz="2900" i="1" dirty="0">
              <a:latin typeface="Times New Roman"/>
              <a:ea typeface="Times New Roman"/>
            </a:endParaRPr>
          </a:p>
          <a:p>
            <a:pPr marL="0" lvl="0" indent="0">
              <a:spcBef>
                <a:spcPts val="0"/>
              </a:spcBef>
              <a:buNone/>
            </a:pPr>
            <a:r>
              <a:rPr lang="en-US" sz="2900" i="1" dirty="0">
                <a:latin typeface="Times New Roman"/>
                <a:ea typeface="Times New Roman"/>
              </a:rPr>
              <a:t> </a:t>
            </a:r>
            <a:r>
              <a:rPr lang="en-US" sz="2900" dirty="0">
                <a:solidFill>
                  <a:srgbClr val="FF0000"/>
                </a:solidFill>
                <a:latin typeface="Times New Roman"/>
                <a:ea typeface="Times New Roman"/>
              </a:rPr>
              <a:t>Response: Diagnostics for VAST indices are illustrated in Appendix E. </a:t>
            </a:r>
            <a:endParaRPr lang="en-US" sz="2900" i="1" dirty="0">
              <a:latin typeface="Times New Roman"/>
              <a:ea typeface="Times New Roman"/>
            </a:endParaRPr>
          </a:p>
          <a:p>
            <a:pPr marL="0" lvl="0" indent="0">
              <a:spcBef>
                <a:spcPts val="0"/>
              </a:spcBef>
              <a:buNone/>
            </a:pPr>
            <a:endParaRPr lang="en-US" sz="29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147921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CF0B30-47C9-4AEF-AAFD-E4194DC0C5D8}"/>
              </a:ext>
            </a:extLst>
          </p:cNvPr>
          <p:cNvSpPr txBox="1"/>
          <p:nvPr/>
        </p:nvSpPr>
        <p:spPr>
          <a:xfrm>
            <a:off x="628650" y="171162"/>
            <a:ext cx="2130136" cy="2371148"/>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2800" kern="1200" dirty="0">
                <a:solidFill>
                  <a:srgbClr val="FFFFFF"/>
                </a:solidFill>
                <a:latin typeface="+mj-lt"/>
                <a:ea typeface="+mj-ea"/>
                <a:cs typeface="+mj-cs"/>
              </a:rPr>
              <a:t>Comparison of estimated M and directed pot fishing mortality over time</a:t>
            </a:r>
          </a:p>
        </p:txBody>
      </p:sp>
      <p:pic>
        <p:nvPicPr>
          <p:cNvPr id="6" name="Picture 5">
            <a:extLst>
              <a:ext uri="{FF2B5EF4-FFF2-40B4-BE49-F238E27FC236}">
                <a16:creationId xmlns:a16="http://schemas.microsoft.com/office/drawing/2014/main" id="{98B90771-A68B-4985-8B5E-986F9D9610A9}"/>
              </a:ext>
            </a:extLst>
          </p:cNvPr>
          <p:cNvPicPr/>
          <p:nvPr/>
        </p:nvPicPr>
        <p:blipFill rotWithShape="1">
          <a:blip r:embed="rId2">
            <a:extLst>
              <a:ext uri="{28A0092B-C50C-407E-A947-70E740481C1C}">
                <a14:useLocalDpi xmlns:a14="http://schemas.microsoft.com/office/drawing/2010/main" val="0"/>
              </a:ext>
            </a:extLst>
          </a:blip>
          <a:srcRect r="18590" b="20093"/>
          <a:stretch/>
        </p:blipFill>
        <p:spPr bwMode="auto">
          <a:xfrm>
            <a:off x="3064669" y="-42861"/>
            <a:ext cx="5998845" cy="68865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436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A75CB-D8D2-4AAF-9AEE-25E62113BD24}"/>
              </a:ext>
            </a:extLst>
          </p:cNvPr>
          <p:cNvSpPr/>
          <p:nvPr/>
        </p:nvSpPr>
        <p:spPr>
          <a:xfrm>
            <a:off x="6629400" y="381000"/>
            <a:ext cx="2133600" cy="2862322"/>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Comparisons of observed and predicted catch mortality biomass under models 19.3</a:t>
            </a:r>
            <a:r>
              <a:rPr lang="en-US" dirty="0">
                <a:solidFill>
                  <a:prstClr val="black"/>
                </a:solidFill>
              </a:rPr>
              <a:t> and 19.3d</a:t>
            </a:r>
            <a:r>
              <a:rPr kumimoji="0" lang="en-US" sz="1800" b="0" i="0" u="none" strike="noStrike" kern="1200" cap="none" spc="0" normalizeH="0" baseline="0" noProof="0" dirty="0">
                <a:ln>
                  <a:noFill/>
                </a:ln>
                <a:solidFill>
                  <a:prstClr val="black"/>
                </a:solidFill>
                <a:effectLst/>
                <a:uLnTx/>
                <a:uFillTx/>
                <a:latin typeface="Calibri"/>
                <a:ea typeface="+mn-ea"/>
                <a:cs typeface="+mn-cs"/>
              </a:rPr>
              <a:t>. Mortality biomass is equal to caught biomass times a handling mortality rate. </a:t>
            </a:r>
          </a:p>
        </p:txBody>
      </p:sp>
      <p:pic>
        <p:nvPicPr>
          <p:cNvPr id="3" name="Picture 2">
            <a:extLst>
              <a:ext uri="{FF2B5EF4-FFF2-40B4-BE49-F238E27FC236}">
                <a16:creationId xmlns:a16="http://schemas.microsoft.com/office/drawing/2014/main" id="{70B8D15B-5900-4DB8-AD86-9FF033AEE30F}"/>
              </a:ext>
            </a:extLst>
          </p:cNvPr>
          <p:cNvPicPr>
            <a:picLocks noChangeAspect="1"/>
          </p:cNvPicPr>
          <p:nvPr/>
        </p:nvPicPr>
        <p:blipFill>
          <a:blip r:embed="rId2"/>
          <a:stretch>
            <a:fillRect/>
          </a:stretch>
        </p:blipFill>
        <p:spPr>
          <a:xfrm>
            <a:off x="636513" y="0"/>
            <a:ext cx="5992887" cy="6822015"/>
          </a:xfrm>
          <a:prstGeom prst="rect">
            <a:avLst/>
          </a:prstGeom>
        </p:spPr>
      </p:pic>
    </p:spTree>
    <p:extLst>
      <p:ext uri="{BB962C8B-B14F-4D97-AF65-F5344CB8AC3E}">
        <p14:creationId xmlns:p14="http://schemas.microsoft.com/office/powerpoint/2010/main" val="2984055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A75CB-D8D2-4AAF-9AEE-25E62113BD24}"/>
              </a:ext>
            </a:extLst>
          </p:cNvPr>
          <p:cNvSpPr/>
          <p:nvPr/>
        </p:nvSpPr>
        <p:spPr>
          <a:xfrm>
            <a:off x="6608379" y="197346"/>
            <a:ext cx="2133600" cy="6463308"/>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Comparisons of observed and predicted bycatch mortality biomass under </a:t>
            </a:r>
            <a:r>
              <a:rPr lang="en-US" dirty="0">
                <a:solidFill>
                  <a:prstClr val="black"/>
                </a:solidFill>
              </a:rPr>
              <a:t>models 19.3 and 19.3d. </a:t>
            </a:r>
          </a:p>
          <a:p>
            <a:pPr lvl="0">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lvl="0">
              <a:defRPr/>
            </a:pPr>
            <a:r>
              <a:rPr lang="en-US" dirty="0">
                <a:solidFill>
                  <a:prstClr val="black"/>
                </a:solidFill>
                <a:latin typeface="Calibri"/>
              </a:rPr>
              <a:t>The differences of predicted bycatch biomass in the Tanner crab fishery are primarily due to change in pot-lifts from east of 163</a:t>
            </a:r>
            <a:r>
              <a:rPr lang="en-US" baseline="30000" dirty="0">
                <a:solidFill>
                  <a:prstClr val="black"/>
                </a:solidFill>
                <a:latin typeface="Calibri"/>
              </a:rPr>
              <a:t>0</a:t>
            </a:r>
            <a:r>
              <a:rPr lang="en-US" dirty="0">
                <a:solidFill>
                  <a:prstClr val="black"/>
                </a:solidFill>
                <a:latin typeface="Calibri"/>
              </a:rPr>
              <a:t>W to east of 166</a:t>
            </a:r>
            <a:r>
              <a:rPr lang="en-US" baseline="30000" dirty="0">
                <a:solidFill>
                  <a:prstClr val="black"/>
                </a:solidFill>
                <a:latin typeface="Calibri"/>
              </a:rPr>
              <a:t>0</a:t>
            </a:r>
            <a:r>
              <a:rPr lang="en-US" dirty="0">
                <a:solidFill>
                  <a:prstClr val="black"/>
                </a:solidFill>
                <a:latin typeface="Calibri"/>
              </a:rPr>
              <a:t>W and updated recent pot-lift values.</a:t>
            </a:r>
          </a:p>
          <a:p>
            <a:pPr lvl="0">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Mortality biomass is equal to caught biomass times a handling mortality rate. </a:t>
            </a:r>
          </a:p>
        </p:txBody>
      </p:sp>
      <p:pic>
        <p:nvPicPr>
          <p:cNvPr id="6" name="Picture 5">
            <a:extLst>
              <a:ext uri="{FF2B5EF4-FFF2-40B4-BE49-F238E27FC236}">
                <a16:creationId xmlns:a16="http://schemas.microsoft.com/office/drawing/2014/main" id="{2C14051D-2846-45A9-BD1B-986440F36667}"/>
              </a:ext>
            </a:extLst>
          </p:cNvPr>
          <p:cNvPicPr/>
          <p:nvPr/>
        </p:nvPicPr>
        <p:blipFill rotWithShape="1">
          <a:blip r:embed="rId2">
            <a:extLst>
              <a:ext uri="{28A0092B-C50C-407E-A947-70E740481C1C}">
                <a14:useLocalDpi xmlns:a14="http://schemas.microsoft.com/office/drawing/2010/main" val="0"/>
              </a:ext>
            </a:extLst>
          </a:blip>
          <a:srcRect r="32606" b="32569"/>
          <a:stretch/>
        </p:blipFill>
        <p:spPr bwMode="auto">
          <a:xfrm>
            <a:off x="381000" y="1"/>
            <a:ext cx="584962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9933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1C3DEB-6DFA-4FF5-8375-F70AF01D23BE}"/>
              </a:ext>
            </a:extLst>
          </p:cNvPr>
          <p:cNvPicPr/>
          <p:nvPr/>
        </p:nvPicPr>
        <p:blipFill rotWithShape="1">
          <a:blip r:embed="rId2">
            <a:extLst>
              <a:ext uri="{28A0092B-C50C-407E-A947-70E740481C1C}">
                <a14:useLocalDpi xmlns:a14="http://schemas.microsoft.com/office/drawing/2010/main" val="0"/>
              </a:ext>
            </a:extLst>
          </a:blip>
          <a:srcRect r="31771" b="32655"/>
          <a:stretch/>
        </p:blipFill>
        <p:spPr bwMode="auto">
          <a:xfrm>
            <a:off x="457200" y="152400"/>
            <a:ext cx="6324600" cy="6705600"/>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BCDA8C52-125B-4BA7-9055-2D7049835E6A}"/>
              </a:ext>
            </a:extLst>
          </p:cNvPr>
          <p:cNvSpPr txBox="1"/>
          <p:nvPr/>
        </p:nvSpPr>
        <p:spPr>
          <a:xfrm>
            <a:off x="6553200" y="914400"/>
            <a:ext cx="2362200" cy="1477328"/>
          </a:xfrm>
          <a:prstGeom prst="rect">
            <a:avLst/>
          </a:prstGeom>
          <a:noFill/>
        </p:spPr>
        <p:txBody>
          <a:bodyPr wrap="square">
            <a:spAutoFit/>
          </a:bodyPr>
          <a:lstStyle/>
          <a:p>
            <a:r>
              <a:rPr lang="en-US" dirty="0"/>
              <a:t>Estimated </a:t>
            </a:r>
            <a:r>
              <a:rPr lang="en-US" dirty="0" err="1"/>
              <a:t>selectivities</a:t>
            </a:r>
            <a:r>
              <a:rPr lang="en-US" dirty="0"/>
              <a:t> (including catchability) of NMFS trawl survey during 1982-2020 with three models</a:t>
            </a:r>
          </a:p>
        </p:txBody>
      </p:sp>
    </p:spTree>
    <p:extLst>
      <p:ext uri="{BB962C8B-B14F-4D97-AF65-F5344CB8AC3E}">
        <p14:creationId xmlns:p14="http://schemas.microsoft.com/office/powerpoint/2010/main" val="20568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DA8C52-125B-4BA7-9055-2D7049835E6A}"/>
              </a:ext>
            </a:extLst>
          </p:cNvPr>
          <p:cNvSpPr txBox="1"/>
          <p:nvPr/>
        </p:nvSpPr>
        <p:spPr>
          <a:xfrm>
            <a:off x="6553200" y="914400"/>
            <a:ext cx="2362200" cy="1477328"/>
          </a:xfrm>
          <a:prstGeom prst="rect">
            <a:avLst/>
          </a:prstGeom>
          <a:noFill/>
        </p:spPr>
        <p:txBody>
          <a:bodyPr wrap="square">
            <a:spAutoFit/>
          </a:bodyPr>
          <a:lstStyle/>
          <a:p>
            <a:r>
              <a:rPr lang="en-US" dirty="0"/>
              <a:t>Estimated </a:t>
            </a:r>
            <a:r>
              <a:rPr lang="en-US" dirty="0" err="1"/>
              <a:t>selectivities</a:t>
            </a:r>
            <a:r>
              <a:rPr lang="en-US" dirty="0"/>
              <a:t> (including catchability) of NMFS trawl survey during 1982-2020 with six models</a:t>
            </a:r>
          </a:p>
        </p:txBody>
      </p:sp>
      <p:pic>
        <p:nvPicPr>
          <p:cNvPr id="5" name="Picture 4">
            <a:extLst>
              <a:ext uri="{FF2B5EF4-FFF2-40B4-BE49-F238E27FC236}">
                <a16:creationId xmlns:a16="http://schemas.microsoft.com/office/drawing/2014/main" id="{50A3A630-AC04-4384-A8BA-0F0635E2723D}"/>
              </a:ext>
            </a:extLst>
          </p:cNvPr>
          <p:cNvPicPr/>
          <p:nvPr/>
        </p:nvPicPr>
        <p:blipFill rotWithShape="1">
          <a:blip r:embed="rId2">
            <a:extLst>
              <a:ext uri="{28A0092B-C50C-407E-A947-70E740481C1C}">
                <a14:useLocalDpi xmlns:a14="http://schemas.microsoft.com/office/drawing/2010/main" val="0"/>
              </a:ext>
            </a:extLst>
          </a:blip>
          <a:srcRect r="33203" b="33253"/>
          <a:stretch/>
        </p:blipFill>
        <p:spPr bwMode="auto">
          <a:xfrm>
            <a:off x="335915" y="-57150"/>
            <a:ext cx="6217285" cy="6972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9248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53200" y="457200"/>
            <a:ext cx="2286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Estimated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selectivities</a:t>
            </a:r>
            <a:r>
              <a:rPr kumimoji="0" lang="en-US" sz="2000" b="0" i="0" u="none" strike="noStrike" kern="1200" cap="none" spc="0" normalizeH="0" baseline="0" noProof="0" dirty="0">
                <a:ln>
                  <a:noFill/>
                </a:ln>
                <a:solidFill>
                  <a:prstClr val="black"/>
                </a:solidFill>
                <a:effectLst/>
                <a:uLnTx/>
                <a:uFillTx/>
                <a:latin typeface="Calibri"/>
                <a:ea typeface="+mn-ea"/>
                <a:cs typeface="+mn-cs"/>
              </a:rPr>
              <a:t> of BSFRF trawl survey during 2007-08 and 2013-2016 with three models</a:t>
            </a:r>
          </a:p>
        </p:txBody>
      </p:sp>
      <p:pic>
        <p:nvPicPr>
          <p:cNvPr id="5" name="Picture 4">
            <a:extLst>
              <a:ext uri="{FF2B5EF4-FFF2-40B4-BE49-F238E27FC236}">
                <a16:creationId xmlns:a16="http://schemas.microsoft.com/office/drawing/2014/main" id="{C65444C3-34C1-4607-B7B6-969A6A18E138}"/>
              </a:ext>
            </a:extLst>
          </p:cNvPr>
          <p:cNvPicPr/>
          <p:nvPr/>
        </p:nvPicPr>
        <p:blipFill rotWithShape="1">
          <a:blip r:embed="rId2">
            <a:extLst>
              <a:ext uri="{28A0092B-C50C-407E-A947-70E740481C1C}">
                <a14:useLocalDpi xmlns:a14="http://schemas.microsoft.com/office/drawing/2010/main" val="0"/>
              </a:ext>
            </a:extLst>
          </a:blip>
          <a:srcRect r="19359" b="19855"/>
          <a:stretch/>
        </p:blipFill>
        <p:spPr bwMode="auto">
          <a:xfrm>
            <a:off x="542925" y="34159"/>
            <a:ext cx="6010275" cy="68238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7072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53200" y="457200"/>
            <a:ext cx="2286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Estimated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selectivities</a:t>
            </a:r>
            <a:r>
              <a:rPr kumimoji="0" lang="en-US" sz="2000" b="0" i="0" u="none" strike="noStrike" kern="1200" cap="none" spc="0" normalizeH="0" baseline="0" noProof="0" dirty="0">
                <a:ln>
                  <a:noFill/>
                </a:ln>
                <a:solidFill>
                  <a:prstClr val="black"/>
                </a:solidFill>
                <a:effectLst/>
                <a:uLnTx/>
                <a:uFillTx/>
                <a:latin typeface="Calibri"/>
                <a:ea typeface="+mn-ea"/>
                <a:cs typeface="+mn-cs"/>
              </a:rPr>
              <a:t> of BSFRF trawl survey during 2007-08 and 2013-2016 with six models</a:t>
            </a:r>
          </a:p>
        </p:txBody>
      </p:sp>
      <p:pic>
        <p:nvPicPr>
          <p:cNvPr id="6" name="Picture 5">
            <a:extLst>
              <a:ext uri="{FF2B5EF4-FFF2-40B4-BE49-F238E27FC236}">
                <a16:creationId xmlns:a16="http://schemas.microsoft.com/office/drawing/2014/main" id="{609D1F63-77A1-4EE2-A2B0-FF513F81D9F0}"/>
              </a:ext>
            </a:extLst>
          </p:cNvPr>
          <p:cNvPicPr/>
          <p:nvPr/>
        </p:nvPicPr>
        <p:blipFill rotWithShape="1">
          <a:blip r:embed="rId2">
            <a:extLst>
              <a:ext uri="{28A0092B-C50C-407E-A947-70E740481C1C}">
                <a14:useLocalDpi xmlns:a14="http://schemas.microsoft.com/office/drawing/2010/main" val="0"/>
              </a:ext>
            </a:extLst>
          </a:blip>
          <a:srcRect r="33985" b="33728"/>
          <a:stretch/>
        </p:blipFill>
        <p:spPr bwMode="auto">
          <a:xfrm>
            <a:off x="457200" y="-15766"/>
            <a:ext cx="5984240" cy="67500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4795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2286000" y="921407"/>
            <a:ext cx="646331" cy="369332"/>
          </a:xfrm>
          <a:prstGeom prst="rect">
            <a:avLst/>
          </a:prstGeom>
        </p:spPr>
        <p:txBody>
          <a:bodyPr wrap="none">
            <a:spAutoFit/>
          </a:bodyPr>
          <a:lstStyle/>
          <a:p>
            <a:r>
              <a:rPr lang="en-US" dirty="0"/>
              <a:t> 19.3</a:t>
            </a:r>
          </a:p>
        </p:txBody>
      </p:sp>
      <p:sp>
        <p:nvSpPr>
          <p:cNvPr id="5" name="Rectangle 4">
            <a:extLst>
              <a:ext uri="{FF2B5EF4-FFF2-40B4-BE49-F238E27FC236}">
                <a16:creationId xmlns:a16="http://schemas.microsoft.com/office/drawing/2014/main" id="{D367CBB0-2996-4A3C-97D5-15B07C85F287}"/>
              </a:ext>
            </a:extLst>
          </p:cNvPr>
          <p:cNvSpPr/>
          <p:nvPr/>
        </p:nvSpPr>
        <p:spPr>
          <a:xfrm>
            <a:off x="6210564" y="921407"/>
            <a:ext cx="873957" cy="369332"/>
          </a:xfrm>
          <a:prstGeom prst="rect">
            <a:avLst/>
          </a:prstGeom>
        </p:spPr>
        <p:txBody>
          <a:bodyPr wrap="none">
            <a:spAutoFit/>
          </a:bodyPr>
          <a:lstStyle/>
          <a:p>
            <a:pPr lvl="0"/>
            <a:r>
              <a:rPr lang="en-US" dirty="0">
                <a:solidFill>
                  <a:prstClr val="black"/>
                </a:solidFill>
              </a:rPr>
              <a:t>   19.3d</a:t>
            </a:r>
          </a:p>
        </p:txBody>
      </p:sp>
      <p:sp>
        <p:nvSpPr>
          <p:cNvPr id="6" name="Rectangle 5">
            <a:extLst>
              <a:ext uri="{FF2B5EF4-FFF2-40B4-BE49-F238E27FC236}">
                <a16:creationId xmlns:a16="http://schemas.microsoft.com/office/drawing/2014/main" id="{E926EB43-E60A-4F0B-9A3B-D7082242660A}"/>
              </a:ext>
            </a:extLst>
          </p:cNvPr>
          <p:cNvSpPr/>
          <p:nvPr/>
        </p:nvSpPr>
        <p:spPr>
          <a:xfrm>
            <a:off x="1371600" y="382858"/>
            <a:ext cx="7315200"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Fisheries </a:t>
            </a:r>
            <a:r>
              <a:rPr lang="en-US" sz="2400" dirty="0" err="1">
                <a:solidFill>
                  <a:prstClr val="black"/>
                </a:solidFill>
                <a:latin typeface="Arial" panose="020B0604020202020204" pitchFamily="34" charset="0"/>
                <a:cs typeface="Arial" panose="020B0604020202020204" pitchFamily="34" charset="0"/>
              </a:rPr>
              <a:t>selectivities</a:t>
            </a:r>
            <a:r>
              <a:rPr lang="en-US" sz="2400" dirty="0">
                <a:solidFill>
                  <a:prstClr val="black"/>
                </a:solidFill>
                <a:latin typeface="Arial" panose="020B0604020202020204" pitchFamily="34" charset="0"/>
                <a:cs typeface="Arial" panose="020B0604020202020204" pitchFamily="34" charset="0"/>
              </a:rPr>
              <a:t> and retained proportions</a:t>
            </a:r>
          </a:p>
        </p:txBody>
      </p:sp>
      <p:pic>
        <p:nvPicPr>
          <p:cNvPr id="7" name="Picture 6">
            <a:extLst>
              <a:ext uri="{FF2B5EF4-FFF2-40B4-BE49-F238E27FC236}">
                <a16:creationId xmlns:a16="http://schemas.microsoft.com/office/drawing/2014/main" id="{53A4271C-D30F-49D2-8BAF-BF18D13ACE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06073"/>
            <a:ext cx="5029200" cy="5717858"/>
          </a:xfrm>
          <a:prstGeom prst="rect">
            <a:avLst/>
          </a:prstGeom>
          <a:noFill/>
        </p:spPr>
      </p:pic>
      <p:pic>
        <p:nvPicPr>
          <p:cNvPr id="8" name="Picture 7">
            <a:extLst>
              <a:ext uri="{FF2B5EF4-FFF2-40B4-BE49-F238E27FC236}">
                <a16:creationId xmlns:a16="http://schemas.microsoft.com/office/drawing/2014/main" id="{F6F5BA34-CC87-4453-B4D6-0045B90010BC}"/>
              </a:ext>
            </a:extLst>
          </p:cNvPr>
          <p:cNvPicPr/>
          <p:nvPr/>
        </p:nvPicPr>
        <p:blipFill rotWithShape="1">
          <a:blip r:embed="rId3">
            <a:extLst>
              <a:ext uri="{28A0092B-C50C-407E-A947-70E740481C1C}">
                <a14:useLocalDpi xmlns:a14="http://schemas.microsoft.com/office/drawing/2010/main" val="0"/>
              </a:ext>
            </a:extLst>
          </a:blip>
          <a:srcRect r="19487" b="19886"/>
          <a:stretch/>
        </p:blipFill>
        <p:spPr bwMode="auto">
          <a:xfrm>
            <a:off x="4452521" y="1124376"/>
            <a:ext cx="4691479" cy="55812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590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2133600" y="572674"/>
            <a:ext cx="857927" cy="369332"/>
          </a:xfrm>
          <a:prstGeom prst="rect">
            <a:avLst/>
          </a:prstGeom>
          <a:noFill/>
        </p:spPr>
        <p:txBody>
          <a:bodyPr wrap="none" rtlCol="0">
            <a:spAutoFit/>
          </a:bodyPr>
          <a:lstStyle/>
          <a:p>
            <a:r>
              <a:rPr lang="en-US" dirty="0"/>
              <a:t>     19.3</a:t>
            </a:r>
          </a:p>
        </p:txBody>
      </p:sp>
      <p:sp>
        <p:nvSpPr>
          <p:cNvPr id="5" name="Rectangle 4">
            <a:extLst>
              <a:ext uri="{FF2B5EF4-FFF2-40B4-BE49-F238E27FC236}">
                <a16:creationId xmlns:a16="http://schemas.microsoft.com/office/drawing/2014/main" id="{14826C77-C251-46C1-8096-E8D3FF89BEEA}"/>
              </a:ext>
            </a:extLst>
          </p:cNvPr>
          <p:cNvSpPr/>
          <p:nvPr/>
        </p:nvSpPr>
        <p:spPr>
          <a:xfrm>
            <a:off x="6208938" y="572674"/>
            <a:ext cx="1191352" cy="369332"/>
          </a:xfrm>
          <a:prstGeom prst="rect">
            <a:avLst/>
          </a:prstGeom>
        </p:spPr>
        <p:txBody>
          <a:bodyPr wrap="none">
            <a:spAutoFit/>
          </a:bodyPr>
          <a:lstStyle/>
          <a:p>
            <a:r>
              <a:rPr lang="en-US" dirty="0"/>
              <a:t>         19.3d</a:t>
            </a:r>
          </a:p>
        </p:txBody>
      </p:sp>
      <p:sp>
        <p:nvSpPr>
          <p:cNvPr id="8" name="TextBox 7">
            <a:extLst>
              <a:ext uri="{FF2B5EF4-FFF2-40B4-BE49-F238E27FC236}">
                <a16:creationId xmlns:a16="http://schemas.microsoft.com/office/drawing/2014/main" id="{37697730-86AE-4D84-BB79-63832397ECCE}"/>
              </a:ext>
            </a:extLst>
          </p:cNvPr>
          <p:cNvSpPr txBox="1"/>
          <p:nvPr/>
        </p:nvSpPr>
        <p:spPr>
          <a:xfrm>
            <a:off x="3339969" y="182299"/>
            <a:ext cx="2781402" cy="461665"/>
          </a:xfrm>
          <a:prstGeom prst="rect">
            <a:avLst/>
          </a:prstGeom>
          <a:noFill/>
        </p:spPr>
        <p:txBody>
          <a:bodyPr wrap="none" rtlCol="0">
            <a:spAutoFit/>
          </a:bodyPr>
          <a:lstStyle/>
          <a:p>
            <a:r>
              <a:rPr lang="en-US" sz="2400" dirty="0">
                <a:solidFill>
                  <a:srgbClr val="FF0000"/>
                </a:solidFill>
              </a:rPr>
              <a:t>Molting Probabilities</a:t>
            </a:r>
          </a:p>
        </p:txBody>
      </p:sp>
      <p:pic>
        <p:nvPicPr>
          <p:cNvPr id="7" name="Picture 6">
            <a:extLst>
              <a:ext uri="{FF2B5EF4-FFF2-40B4-BE49-F238E27FC236}">
                <a16:creationId xmlns:a16="http://schemas.microsoft.com/office/drawing/2014/main" id="{1E203677-96FC-434F-B739-E19FE01ADC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 y="771604"/>
            <a:ext cx="4730670" cy="5904098"/>
          </a:xfrm>
          <a:prstGeom prst="rect">
            <a:avLst/>
          </a:prstGeom>
          <a:noFill/>
          <a:ln>
            <a:noFill/>
          </a:ln>
        </p:spPr>
      </p:pic>
      <p:pic>
        <p:nvPicPr>
          <p:cNvPr id="9" name="Picture 8">
            <a:extLst>
              <a:ext uri="{FF2B5EF4-FFF2-40B4-BE49-F238E27FC236}">
                <a16:creationId xmlns:a16="http://schemas.microsoft.com/office/drawing/2014/main" id="{916C69D7-C370-46A1-9782-AF075A09F864}"/>
              </a:ext>
            </a:extLst>
          </p:cNvPr>
          <p:cNvPicPr/>
          <p:nvPr/>
        </p:nvPicPr>
        <p:blipFill rotWithShape="1">
          <a:blip r:embed="rId3">
            <a:extLst>
              <a:ext uri="{28A0092B-C50C-407E-A947-70E740481C1C}">
                <a14:useLocalDpi xmlns:a14="http://schemas.microsoft.com/office/drawing/2010/main" val="0"/>
              </a:ext>
            </a:extLst>
          </a:blip>
          <a:srcRect r="18718" b="19420"/>
          <a:stretch/>
        </p:blipFill>
        <p:spPr bwMode="auto">
          <a:xfrm>
            <a:off x="4539736" y="823493"/>
            <a:ext cx="4730670" cy="57297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1405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255454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male red king crab by year under four models.</a:t>
            </a:r>
          </a:p>
        </p:txBody>
      </p:sp>
      <p:pic>
        <p:nvPicPr>
          <p:cNvPr id="4" name="Picture 3">
            <a:extLst>
              <a:ext uri="{FF2B5EF4-FFF2-40B4-BE49-F238E27FC236}">
                <a16:creationId xmlns:a16="http://schemas.microsoft.com/office/drawing/2014/main" id="{11A0038E-2C88-43BF-B46E-3CB57D9C6CCE}"/>
              </a:ext>
            </a:extLst>
          </p:cNvPr>
          <p:cNvPicPr/>
          <p:nvPr/>
        </p:nvPicPr>
        <p:blipFill rotWithShape="1">
          <a:blip r:embed="rId2">
            <a:extLst>
              <a:ext uri="{28A0092B-C50C-407E-A947-70E740481C1C}">
                <a14:useLocalDpi xmlns:a14="http://schemas.microsoft.com/office/drawing/2010/main" val="0"/>
              </a:ext>
            </a:extLst>
          </a:blip>
          <a:srcRect r="19615" b="19447"/>
          <a:stretch/>
        </p:blipFill>
        <p:spPr bwMode="auto">
          <a:xfrm>
            <a:off x="457200" y="0"/>
            <a:ext cx="5849006"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9869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1142999"/>
            <a:ext cx="4130564" cy="5257800"/>
          </a:xfrm>
        </p:spPr>
        <p:txBody>
          <a:bodyPr>
            <a:normAutofit fontScale="70000" lnSpcReduction="20000"/>
          </a:bodyPr>
          <a:lstStyle/>
          <a:p>
            <a:pPr marL="0" marR="0" indent="0">
              <a:spcBef>
                <a:spcPts val="0"/>
              </a:spcBef>
              <a:spcAft>
                <a:spcPts val="0"/>
              </a:spcAft>
              <a:buNone/>
            </a:pPr>
            <a:r>
              <a:rPr lang="en-US" sz="2900" i="1" dirty="0">
                <a:latin typeface="Times New Roman"/>
                <a:ea typeface="Times New Roman"/>
              </a:rPr>
              <a:t>Response to CPT Comments (from May 2020):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900" i="1" dirty="0">
                <a:latin typeface="Times New Roman"/>
                <a:ea typeface="Times New Roman"/>
              </a:rPr>
              <a:t>“Provide justification for the assumed natural mortality for males of 0.18 yr-1. How does the 1% rule assumed in the assessment compare to empirical studies on natural mortality and longevity (e.g. Then et al. 2015)?”</a:t>
            </a:r>
          </a:p>
          <a:p>
            <a:pPr marL="0" lvl="0" indent="0">
              <a:spcBef>
                <a:spcPts val="0"/>
              </a:spcBef>
              <a:buNone/>
            </a:pPr>
            <a:r>
              <a:rPr lang="en-US" sz="2900" dirty="0">
                <a:solidFill>
                  <a:srgbClr val="FF0000"/>
                </a:solidFill>
                <a:latin typeface="Times New Roman"/>
                <a:ea typeface="Times New Roman"/>
              </a:rPr>
              <a:t> </a:t>
            </a:r>
            <a:endParaRPr lang="en-US" sz="2900" i="1" dirty="0">
              <a:solidFill>
                <a:prstClr val="black"/>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Response: The 1% rule was accepted after very long, several year difficult discussions among the crab overfishing working group, CPT, and SSC. The base </a:t>
            </a:r>
            <a:r>
              <a:rPr lang="en-US" sz="2900" i="1" dirty="0">
                <a:solidFill>
                  <a:srgbClr val="FF0000"/>
                </a:solidFill>
                <a:latin typeface="Times New Roman"/>
                <a:ea typeface="Times New Roman"/>
              </a:rPr>
              <a:t>M</a:t>
            </a:r>
            <a:r>
              <a:rPr lang="en-US" sz="2900" dirty="0">
                <a:solidFill>
                  <a:srgbClr val="FF0000"/>
                </a:solidFill>
                <a:latin typeface="Times New Roman"/>
                <a:ea typeface="Times New Roman"/>
              </a:rPr>
              <a:t> for females is also higher than 0.18 for model 19.3 and the related models. Model 19.6 uses male base </a:t>
            </a:r>
            <a:r>
              <a:rPr lang="en-US" sz="2900" i="1" dirty="0">
                <a:solidFill>
                  <a:srgbClr val="FF0000"/>
                </a:solidFill>
                <a:latin typeface="Times New Roman"/>
                <a:ea typeface="Times New Roman"/>
              </a:rPr>
              <a:t>M</a:t>
            </a:r>
            <a:r>
              <a:rPr lang="en-US" sz="2900" dirty="0">
                <a:solidFill>
                  <a:srgbClr val="FF0000"/>
                </a:solidFill>
                <a:latin typeface="Times New Roman"/>
                <a:ea typeface="Times New Roman"/>
              </a:rPr>
              <a:t> of 0.257 estimated by Then et al. (2015), and we also examine a likelihood profile of base </a:t>
            </a:r>
            <a:r>
              <a:rPr lang="en-US" sz="2900" i="1" dirty="0">
                <a:solidFill>
                  <a:srgbClr val="FF0000"/>
                </a:solidFill>
                <a:latin typeface="Times New Roman"/>
                <a:ea typeface="Times New Roman"/>
              </a:rPr>
              <a:t>M</a:t>
            </a:r>
            <a:r>
              <a:rPr lang="en-US" sz="2900" dirty="0">
                <a:solidFill>
                  <a:srgbClr val="FF0000"/>
                </a:solidFill>
                <a:latin typeface="Times New Roman"/>
                <a:ea typeface="Times New Roman"/>
              </a:rPr>
              <a:t> from 0.1 to 0.4 as: </a:t>
            </a:r>
          </a:p>
          <a:p>
            <a:pPr marL="0" lvl="0" indent="0">
              <a:spcBef>
                <a:spcPts val="0"/>
              </a:spcBef>
              <a:buNone/>
            </a:pPr>
            <a:endParaRPr lang="en-US" sz="29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pic>
        <p:nvPicPr>
          <p:cNvPr id="2" name="Picture 1">
            <a:extLst>
              <a:ext uri="{FF2B5EF4-FFF2-40B4-BE49-F238E27FC236}">
                <a16:creationId xmlns:a16="http://schemas.microsoft.com/office/drawing/2014/main" id="{336E944A-1691-48BD-A4FE-F88126B80881}"/>
              </a:ext>
            </a:extLst>
          </p:cNvPr>
          <p:cNvPicPr>
            <a:picLocks noChangeAspect="1"/>
          </p:cNvPicPr>
          <p:nvPr/>
        </p:nvPicPr>
        <p:blipFill>
          <a:blip r:embed="rId2"/>
          <a:stretch>
            <a:fillRect/>
          </a:stretch>
        </p:blipFill>
        <p:spPr>
          <a:xfrm>
            <a:off x="4511564" y="1287916"/>
            <a:ext cx="4419602" cy="3213037"/>
          </a:xfrm>
          <a:prstGeom prst="rect">
            <a:avLst/>
          </a:prstGeom>
        </p:spPr>
      </p:pic>
      <p:sp>
        <p:nvSpPr>
          <p:cNvPr id="7" name="TextBox 6">
            <a:extLst>
              <a:ext uri="{FF2B5EF4-FFF2-40B4-BE49-F238E27FC236}">
                <a16:creationId xmlns:a16="http://schemas.microsoft.com/office/drawing/2014/main" id="{77DDA44B-33A5-4BEB-AFAE-C112425DB48F}"/>
              </a:ext>
            </a:extLst>
          </p:cNvPr>
          <p:cNvSpPr txBox="1"/>
          <p:nvPr/>
        </p:nvSpPr>
        <p:spPr>
          <a:xfrm>
            <a:off x="4724400" y="4989211"/>
            <a:ext cx="4206766" cy="1200329"/>
          </a:xfrm>
          <a:prstGeom prst="rect">
            <a:avLst/>
          </a:prstGeom>
          <a:noFill/>
        </p:spPr>
        <p:txBody>
          <a:bodyPr wrap="square">
            <a:spAutoFit/>
          </a:bodyPr>
          <a:lstStyle/>
          <a:p>
            <a:r>
              <a:rPr lang="en-US" sz="2400" dirty="0"/>
              <a:t>The maximum likelihood value is achieved with a base </a:t>
            </a:r>
            <a:r>
              <a:rPr lang="en-US" sz="2400" i="1" dirty="0"/>
              <a:t>M</a:t>
            </a:r>
            <a:r>
              <a:rPr lang="en-US" sz="2400" dirty="0"/>
              <a:t> of 0.31 for males and 0.321 for females.</a:t>
            </a:r>
          </a:p>
        </p:txBody>
      </p:sp>
    </p:spTree>
    <p:extLst>
      <p:ext uri="{BB962C8B-B14F-4D97-AF65-F5344CB8AC3E}">
        <p14:creationId xmlns:p14="http://schemas.microsoft.com/office/powerpoint/2010/main" val="2689702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female red king crab by year </a:t>
            </a:r>
            <a:r>
              <a:rPr lang="en-US" sz="2000" dirty="0">
                <a:solidFill>
                  <a:prstClr val="black"/>
                </a:solidFill>
              </a:rPr>
              <a:t>under three models.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039BAC9-C7B1-49C5-8CD8-C2543B2547C6}"/>
              </a:ext>
            </a:extLst>
          </p:cNvPr>
          <p:cNvPicPr/>
          <p:nvPr/>
        </p:nvPicPr>
        <p:blipFill rotWithShape="1">
          <a:blip r:embed="rId2">
            <a:extLst>
              <a:ext uri="{28A0092B-C50C-407E-A947-70E740481C1C}">
                <a14:useLocalDpi xmlns:a14="http://schemas.microsoft.com/office/drawing/2010/main" val="0"/>
              </a:ext>
            </a:extLst>
          </a:blip>
          <a:srcRect r="19743" b="19878"/>
          <a:stretch/>
        </p:blipFill>
        <p:spPr bwMode="auto">
          <a:xfrm>
            <a:off x="533400" y="0"/>
            <a:ext cx="58674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2640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255454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BSFRF survey length frequencies of Bristol Bay red king crab by year </a:t>
            </a:r>
            <a:r>
              <a:rPr lang="en-US" sz="2000" dirty="0">
                <a:solidFill>
                  <a:prstClr val="black"/>
                </a:solidFill>
              </a:rPr>
              <a:t>under three models.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DB9D234-51B3-478E-B144-05F495C6E47E}"/>
              </a:ext>
            </a:extLst>
          </p:cNvPr>
          <p:cNvPicPr/>
          <p:nvPr/>
        </p:nvPicPr>
        <p:blipFill rotWithShape="1">
          <a:blip r:embed="rId2">
            <a:extLst>
              <a:ext uri="{28A0092B-C50C-407E-A947-70E740481C1C}">
                <a14:useLocalDpi xmlns:a14="http://schemas.microsoft.com/office/drawing/2010/main" val="0"/>
              </a:ext>
            </a:extLst>
          </a:blip>
          <a:srcRect r="32032" b="32594"/>
          <a:stretch/>
        </p:blipFill>
        <p:spPr bwMode="auto">
          <a:xfrm>
            <a:off x="228600" y="1"/>
            <a:ext cx="62484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4413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retained length frequencies of Bristol Bay male red king crab by year in the directed pot fishery </a:t>
            </a:r>
            <a:r>
              <a:rPr lang="en-US" sz="2000" dirty="0">
                <a:solidFill>
                  <a:prstClr val="black"/>
                </a:solidFill>
              </a:rPr>
              <a:t>under three models.</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573D3E0F-DC1F-432B-BDB7-524139072B84}"/>
              </a:ext>
            </a:extLst>
          </p:cNvPr>
          <p:cNvPicPr/>
          <p:nvPr/>
        </p:nvPicPr>
        <p:blipFill rotWithShape="1">
          <a:blip r:embed="rId2">
            <a:extLst>
              <a:ext uri="{28A0092B-C50C-407E-A947-70E740481C1C}">
                <a14:useLocalDpi xmlns:a14="http://schemas.microsoft.com/office/drawing/2010/main" val="0"/>
              </a:ext>
            </a:extLst>
          </a:blip>
          <a:srcRect r="19487" b="19447"/>
          <a:stretch/>
        </p:blipFill>
        <p:spPr bwMode="auto">
          <a:xfrm>
            <a:off x="553107" y="0"/>
            <a:ext cx="59817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3822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440120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total length frequencies of Bristol Bay male red king crab by year in the directed pot fishery </a:t>
            </a:r>
            <a:r>
              <a:rPr lang="en-US" sz="2000" dirty="0">
                <a:solidFill>
                  <a:prstClr val="black"/>
                </a:solidFill>
              </a:rPr>
              <a:t>under three models. </a:t>
            </a:r>
          </a:p>
          <a:p>
            <a:pPr lvl="0">
              <a:defRPr/>
            </a:pPr>
            <a:endParaRPr lang="en-US" sz="2000" dirty="0">
              <a:solidFill>
                <a:prstClr val="black"/>
              </a:solidFill>
            </a:endParaRPr>
          </a:p>
          <a:p>
            <a:pPr lvl="0">
              <a:defRPr/>
            </a:pPr>
            <a:r>
              <a:rPr lang="en-US" sz="2000" dirty="0">
                <a:solidFill>
                  <a:prstClr val="black"/>
                </a:solidFill>
              </a:rPr>
              <a:t>The observed length composition data are from model 19.3d.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3978CBDE-59BB-48DC-906B-916AB9FE25AB}"/>
              </a:ext>
            </a:extLst>
          </p:cNvPr>
          <p:cNvPicPr/>
          <p:nvPr/>
        </p:nvPicPr>
        <p:blipFill rotWithShape="1">
          <a:blip r:embed="rId2">
            <a:extLst>
              <a:ext uri="{28A0092B-C50C-407E-A947-70E740481C1C}">
                <a14:useLocalDpi xmlns:a14="http://schemas.microsoft.com/office/drawing/2010/main" val="0"/>
              </a:ext>
            </a:extLst>
          </a:blip>
          <a:srcRect r="18975" b="19232"/>
          <a:stretch/>
        </p:blipFill>
        <p:spPr bwMode="auto">
          <a:xfrm>
            <a:off x="479162" y="0"/>
            <a:ext cx="5913755"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7263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440120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directed pot fishery </a:t>
            </a:r>
            <a:r>
              <a:rPr lang="en-US" sz="2000" dirty="0">
                <a:solidFill>
                  <a:prstClr val="black"/>
                </a:solidFill>
              </a:rPr>
              <a:t>under three 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lvl="0">
              <a:defRPr/>
            </a:pPr>
            <a:endParaRPr lang="en-US" sz="2000" dirty="0">
              <a:solidFill>
                <a:prstClr val="black"/>
              </a:solidFill>
              <a:latin typeface="Calibri"/>
            </a:endParaRPr>
          </a:p>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observed length composition data are from model 19.3d. </a:t>
            </a:r>
          </a:p>
        </p:txBody>
      </p:sp>
      <p:pic>
        <p:nvPicPr>
          <p:cNvPr id="4" name="Picture 3">
            <a:extLst>
              <a:ext uri="{FF2B5EF4-FFF2-40B4-BE49-F238E27FC236}">
                <a16:creationId xmlns:a16="http://schemas.microsoft.com/office/drawing/2014/main" id="{5C155B3A-EA19-4039-A29A-9E5EC9791822}"/>
              </a:ext>
            </a:extLst>
          </p:cNvPr>
          <p:cNvPicPr/>
          <p:nvPr/>
        </p:nvPicPr>
        <p:blipFill rotWithShape="1">
          <a:blip r:embed="rId2">
            <a:extLst>
              <a:ext uri="{28A0092B-C50C-407E-A947-70E740481C1C}">
                <a14:useLocalDpi xmlns:a14="http://schemas.microsoft.com/office/drawing/2010/main" val="0"/>
              </a:ext>
            </a:extLst>
          </a:blip>
          <a:srcRect r="20385" b="19555"/>
          <a:stretch/>
        </p:blipFill>
        <p:spPr bwMode="auto">
          <a:xfrm>
            <a:off x="457200" y="-10510"/>
            <a:ext cx="5865495" cy="68685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5303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male red king crab by year in the groundfish trawl fisheries under three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004FD4CB-1D05-4702-9D9E-99446F3B0F4E}"/>
              </a:ext>
            </a:extLst>
          </p:cNvPr>
          <p:cNvPicPr/>
          <p:nvPr/>
        </p:nvPicPr>
        <p:blipFill rotWithShape="1">
          <a:blip r:embed="rId2">
            <a:extLst>
              <a:ext uri="{28A0092B-C50C-407E-A947-70E740481C1C}">
                <a14:useLocalDpi xmlns:a14="http://schemas.microsoft.com/office/drawing/2010/main" val="0"/>
              </a:ext>
            </a:extLst>
          </a:blip>
          <a:srcRect r="18718" b="19770"/>
          <a:stretch/>
        </p:blipFill>
        <p:spPr bwMode="auto">
          <a:xfrm>
            <a:off x="533400" y="34290"/>
            <a:ext cx="5874385" cy="67894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3540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groundfish trawl fisheries under three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E2BC5E35-0230-4173-9211-5F63CEAF3E78}"/>
              </a:ext>
            </a:extLst>
          </p:cNvPr>
          <p:cNvPicPr/>
          <p:nvPr/>
        </p:nvPicPr>
        <p:blipFill rotWithShape="1">
          <a:blip r:embed="rId2">
            <a:extLst>
              <a:ext uri="{28A0092B-C50C-407E-A947-70E740481C1C}">
                <a14:useLocalDpi xmlns:a14="http://schemas.microsoft.com/office/drawing/2010/main" val="0"/>
              </a:ext>
            </a:extLst>
          </a:blip>
          <a:srcRect r="20513" b="19878"/>
          <a:stretch/>
        </p:blipFill>
        <p:spPr bwMode="auto">
          <a:xfrm>
            <a:off x="749300" y="0"/>
            <a:ext cx="5784850" cy="68199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8758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male red king crab by year in the groundfish fixed gear fisheries under three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F251DA1F-2F73-41EB-969A-0683DE392BFF}"/>
              </a:ext>
            </a:extLst>
          </p:cNvPr>
          <p:cNvPicPr/>
          <p:nvPr/>
        </p:nvPicPr>
        <p:blipFill rotWithShape="1">
          <a:blip r:embed="rId2">
            <a:extLst>
              <a:ext uri="{28A0092B-C50C-407E-A947-70E740481C1C}">
                <a14:useLocalDpi xmlns:a14="http://schemas.microsoft.com/office/drawing/2010/main" val="0"/>
              </a:ext>
            </a:extLst>
          </a:blip>
          <a:srcRect r="19615" b="19878"/>
          <a:stretch/>
        </p:blipFill>
        <p:spPr bwMode="auto">
          <a:xfrm>
            <a:off x="533400" y="0"/>
            <a:ext cx="58674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792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groundfish fixed gear fisheries under three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368A5829-A591-4CF7-94F1-EE5B4079D941}"/>
              </a:ext>
            </a:extLst>
          </p:cNvPr>
          <p:cNvPicPr/>
          <p:nvPr/>
        </p:nvPicPr>
        <p:blipFill rotWithShape="1">
          <a:blip r:embed="rId2">
            <a:extLst>
              <a:ext uri="{28A0092B-C50C-407E-A947-70E740481C1C}">
                <a14:useLocalDpi xmlns:a14="http://schemas.microsoft.com/office/drawing/2010/main" val="0"/>
              </a:ext>
            </a:extLst>
          </a:blip>
          <a:srcRect r="19359" b="19555"/>
          <a:stretch/>
        </p:blipFill>
        <p:spPr bwMode="auto">
          <a:xfrm>
            <a:off x="638175" y="0"/>
            <a:ext cx="5791200" cy="68579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2811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0325" y="533400"/>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red king crab by year in the Tanner crab pot fishery </a:t>
            </a:r>
            <a:r>
              <a:rPr lang="en-US" sz="2000" dirty="0">
                <a:solidFill>
                  <a:prstClr val="black"/>
                </a:solidFill>
              </a:rPr>
              <a:t>under three 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A326EB33-A958-4E3C-8D0A-961A24BDFC2B}"/>
              </a:ext>
            </a:extLst>
          </p:cNvPr>
          <p:cNvPicPr/>
          <p:nvPr/>
        </p:nvPicPr>
        <p:blipFill rotWithShape="1">
          <a:blip r:embed="rId2">
            <a:extLst>
              <a:ext uri="{28A0092B-C50C-407E-A947-70E740481C1C}">
                <a14:useLocalDpi xmlns:a14="http://schemas.microsoft.com/office/drawing/2010/main" val="0"/>
              </a:ext>
            </a:extLst>
          </a:blip>
          <a:srcRect r="20128" b="19555"/>
          <a:stretch/>
        </p:blipFill>
        <p:spPr bwMode="auto">
          <a:xfrm>
            <a:off x="633730" y="-15240"/>
            <a:ext cx="5776595" cy="6873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891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1142999"/>
            <a:ext cx="8458200" cy="5562599"/>
          </a:xfrm>
        </p:spPr>
        <p:txBody>
          <a:bodyPr>
            <a:normAutofit lnSpcReduction="10000"/>
          </a:bodyPr>
          <a:lstStyle/>
          <a:p>
            <a:pPr marL="0" marR="0" indent="0">
              <a:spcBef>
                <a:spcPts val="0"/>
              </a:spcBef>
              <a:spcAft>
                <a:spcPts val="0"/>
              </a:spcAft>
              <a:buNone/>
            </a:pPr>
            <a:r>
              <a:rPr lang="en-US" sz="2900" i="1" dirty="0">
                <a:latin typeface="Times New Roman"/>
                <a:ea typeface="Times New Roman"/>
              </a:rPr>
              <a:t>Response to CPT Comments (from September 2020):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900" i="1" dirty="0">
                <a:latin typeface="Times New Roman"/>
                <a:ea typeface="Times New Roman"/>
              </a:rPr>
              <a:t>“Include a table in the assessment document providing estimates of M for all scenarios.”</a:t>
            </a:r>
          </a:p>
          <a:p>
            <a:pPr marL="0" lvl="0" indent="0">
              <a:spcBef>
                <a:spcPts val="0"/>
              </a:spcBef>
              <a:buNone/>
            </a:pPr>
            <a:r>
              <a:rPr lang="en-US" sz="2900" dirty="0">
                <a:solidFill>
                  <a:srgbClr val="FF0000"/>
                </a:solidFill>
                <a:latin typeface="Times New Roman"/>
                <a:ea typeface="Times New Roman"/>
              </a:rPr>
              <a:t> </a:t>
            </a:r>
            <a:endParaRPr lang="en-US" sz="2900" i="1" dirty="0">
              <a:solidFill>
                <a:prstClr val="black"/>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Response: Included them in Table 8. </a:t>
            </a:r>
          </a:p>
          <a:p>
            <a:pPr marL="0" lvl="0" indent="0">
              <a:spcBef>
                <a:spcPts val="0"/>
              </a:spcBef>
              <a:buNone/>
            </a:pPr>
            <a:endParaRPr lang="en-US" sz="2900" i="1" dirty="0">
              <a:latin typeface="Times New Roman"/>
              <a:ea typeface="Times New Roman"/>
            </a:endParaRPr>
          </a:p>
          <a:p>
            <a:pPr marL="0" lvl="0" indent="0">
              <a:spcBef>
                <a:spcPts val="0"/>
              </a:spcBef>
              <a:buNone/>
            </a:pPr>
            <a:r>
              <a:rPr lang="en-US" sz="2900" i="1" dirty="0">
                <a:latin typeface="Times New Roman"/>
                <a:ea typeface="Times New Roman"/>
              </a:rPr>
              <a:t>“Include a table in the assessment document that provide the differences in likelihood values between the base model and each alternative model scenario considered a candidate for status determination.” </a:t>
            </a:r>
          </a:p>
          <a:p>
            <a:pPr marL="0" lvl="0" indent="0">
              <a:spcBef>
                <a:spcPts val="0"/>
              </a:spcBef>
              <a:buNone/>
            </a:pPr>
            <a:endParaRPr lang="en-US" sz="2900" i="1" dirty="0">
              <a:latin typeface="Times New Roman"/>
              <a:ea typeface="Times New Roman"/>
            </a:endParaRPr>
          </a:p>
          <a:p>
            <a:pPr marL="0" lvl="0" indent="0">
              <a:spcBef>
                <a:spcPts val="0"/>
              </a:spcBef>
              <a:buNone/>
            </a:pPr>
            <a:r>
              <a:rPr lang="en-US" sz="2900" i="1" dirty="0">
                <a:latin typeface="Times New Roman"/>
                <a:ea typeface="Times New Roman"/>
              </a:rPr>
              <a:t> </a:t>
            </a:r>
            <a:r>
              <a:rPr lang="en-US" sz="2900" dirty="0">
                <a:solidFill>
                  <a:srgbClr val="FF0000"/>
                </a:solidFill>
                <a:latin typeface="Times New Roman"/>
                <a:ea typeface="Times New Roman"/>
              </a:rPr>
              <a:t>Response: Added (Table 5c). </a:t>
            </a:r>
            <a:endParaRPr lang="en-US" sz="2900" i="1" dirty="0">
              <a:latin typeface="Times New Roman"/>
              <a:ea typeface="Times New Roman"/>
            </a:endParaRPr>
          </a:p>
          <a:p>
            <a:pPr marL="0" lvl="0" indent="0">
              <a:spcBef>
                <a:spcPts val="0"/>
              </a:spcBef>
              <a:buNone/>
            </a:pPr>
            <a:endParaRPr lang="en-US" sz="29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88642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14D28-939B-4CD8-B887-9D88D3DA86F6}"/>
              </a:ext>
            </a:extLst>
          </p:cNvPr>
          <p:cNvSpPr/>
          <p:nvPr/>
        </p:nvSpPr>
        <p:spPr>
          <a:xfrm>
            <a:off x="762000" y="194945"/>
            <a:ext cx="7620000" cy="707886"/>
          </a:xfrm>
          <a:prstGeom prst="rect">
            <a:avLst/>
          </a:prstGeom>
        </p:spPr>
        <p:txBody>
          <a:bodyPr wrap="square">
            <a:spAutoFit/>
          </a:bodyPr>
          <a:lstStyle/>
          <a:p>
            <a:r>
              <a:rPr lang="en-US" sz="2000" dirty="0"/>
              <a:t>Comparison of residuals of proportions of NMFS survey male red king crab by year and carapace length (mm) </a:t>
            </a:r>
          </a:p>
        </p:txBody>
      </p:sp>
      <p:pic>
        <p:nvPicPr>
          <p:cNvPr id="5" name="Picture 4">
            <a:extLst>
              <a:ext uri="{FF2B5EF4-FFF2-40B4-BE49-F238E27FC236}">
                <a16:creationId xmlns:a16="http://schemas.microsoft.com/office/drawing/2014/main" id="{799E82AC-1434-46C4-8410-F507E548BC21}"/>
              </a:ext>
            </a:extLst>
          </p:cNvPr>
          <p:cNvPicPr/>
          <p:nvPr/>
        </p:nvPicPr>
        <p:blipFill>
          <a:blip r:embed="rId3"/>
          <a:stretch>
            <a:fillRect/>
          </a:stretch>
        </p:blipFill>
        <p:spPr>
          <a:xfrm>
            <a:off x="184298" y="902831"/>
            <a:ext cx="4616302" cy="5867401"/>
          </a:xfrm>
          <a:prstGeom prst="rect">
            <a:avLst/>
          </a:prstGeom>
        </p:spPr>
      </p:pic>
      <p:pic>
        <p:nvPicPr>
          <p:cNvPr id="7" name="Picture 6">
            <a:extLst>
              <a:ext uri="{FF2B5EF4-FFF2-40B4-BE49-F238E27FC236}">
                <a16:creationId xmlns:a16="http://schemas.microsoft.com/office/drawing/2014/main" id="{C331E08D-915B-4C64-B387-38911D9E428A}"/>
              </a:ext>
            </a:extLst>
          </p:cNvPr>
          <p:cNvPicPr/>
          <p:nvPr/>
        </p:nvPicPr>
        <p:blipFill>
          <a:blip r:embed="rId4"/>
          <a:stretch>
            <a:fillRect/>
          </a:stretch>
        </p:blipFill>
        <p:spPr>
          <a:xfrm>
            <a:off x="4800600" y="1063206"/>
            <a:ext cx="4267200" cy="5603357"/>
          </a:xfrm>
          <a:prstGeom prst="rect">
            <a:avLst/>
          </a:prstGeom>
        </p:spPr>
      </p:pic>
    </p:spTree>
    <p:extLst>
      <p:ext uri="{BB962C8B-B14F-4D97-AF65-F5344CB8AC3E}">
        <p14:creationId xmlns:p14="http://schemas.microsoft.com/office/powerpoint/2010/main" val="1446483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14D28-939B-4CD8-B887-9D88D3DA86F6}"/>
              </a:ext>
            </a:extLst>
          </p:cNvPr>
          <p:cNvSpPr/>
          <p:nvPr/>
        </p:nvSpPr>
        <p:spPr>
          <a:xfrm>
            <a:off x="762000" y="194945"/>
            <a:ext cx="7620000" cy="707886"/>
          </a:xfrm>
          <a:prstGeom prst="rect">
            <a:avLst/>
          </a:prstGeom>
        </p:spPr>
        <p:txBody>
          <a:bodyPr wrap="square">
            <a:spAutoFit/>
          </a:bodyPr>
          <a:lstStyle/>
          <a:p>
            <a:r>
              <a:rPr lang="en-US" sz="2000" dirty="0"/>
              <a:t>Comparison of residuals of proportions of NMFS survey female red king crab by year and carapace length (mm) </a:t>
            </a:r>
          </a:p>
        </p:txBody>
      </p:sp>
      <p:pic>
        <p:nvPicPr>
          <p:cNvPr id="6" name="Picture 5">
            <a:extLst>
              <a:ext uri="{FF2B5EF4-FFF2-40B4-BE49-F238E27FC236}">
                <a16:creationId xmlns:a16="http://schemas.microsoft.com/office/drawing/2014/main" id="{06A316ED-736A-49CB-B66B-DFE21011F370}"/>
              </a:ext>
            </a:extLst>
          </p:cNvPr>
          <p:cNvPicPr/>
          <p:nvPr/>
        </p:nvPicPr>
        <p:blipFill>
          <a:blip r:embed="rId3"/>
          <a:stretch>
            <a:fillRect/>
          </a:stretch>
        </p:blipFill>
        <p:spPr>
          <a:xfrm>
            <a:off x="4419601" y="1092509"/>
            <a:ext cx="4724400" cy="5638800"/>
          </a:xfrm>
          <a:prstGeom prst="rect">
            <a:avLst/>
          </a:prstGeom>
        </p:spPr>
      </p:pic>
      <p:pic>
        <p:nvPicPr>
          <p:cNvPr id="5" name="Picture 4">
            <a:extLst>
              <a:ext uri="{FF2B5EF4-FFF2-40B4-BE49-F238E27FC236}">
                <a16:creationId xmlns:a16="http://schemas.microsoft.com/office/drawing/2014/main" id="{DA3DA23E-A525-4A4F-BAC6-18A0CD34A342}"/>
              </a:ext>
            </a:extLst>
          </p:cNvPr>
          <p:cNvPicPr/>
          <p:nvPr/>
        </p:nvPicPr>
        <p:blipFill>
          <a:blip r:embed="rId4"/>
          <a:stretch>
            <a:fillRect/>
          </a:stretch>
        </p:blipFill>
        <p:spPr>
          <a:xfrm>
            <a:off x="-152400" y="949870"/>
            <a:ext cx="4724400" cy="5924079"/>
          </a:xfrm>
          <a:prstGeom prst="rect">
            <a:avLst/>
          </a:prstGeom>
        </p:spPr>
      </p:pic>
    </p:spTree>
    <p:extLst>
      <p:ext uri="{BB962C8B-B14F-4D97-AF65-F5344CB8AC3E}">
        <p14:creationId xmlns:p14="http://schemas.microsoft.com/office/powerpoint/2010/main" val="2774056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038600" y="77688"/>
            <a:ext cx="145801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 pos="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Lst>
              <a:defRPr>
                <a:solidFill>
                  <a:schemeClr val="tx1"/>
                </a:solidFill>
                <a:latin typeface="Arial" pitchFamily="34" charset="0"/>
                <a:cs typeface="Arial" pitchFamily="34" charset="0"/>
              </a:defRPr>
            </a:lvl9pPr>
          </a:lstStyle>
          <a:p>
            <a:r>
              <a:rPr lang="en-US" altLang="en-US" sz="1200" dirty="0">
                <a:solidFill>
                  <a:prstClr val="black"/>
                </a:solidFill>
                <a:ea typeface="Times New Roman" pitchFamily="18" charset="0"/>
              </a:rPr>
              <a:t>                                                                                       </a:t>
            </a:r>
            <a:endParaRPr lang="en-US" altLang="en-US" sz="2000" dirty="0">
              <a:solidFill>
                <a:prstClr val="black"/>
              </a:solidFill>
            </a:endParaRPr>
          </a:p>
          <a:p>
            <a:pPr eaLnBrk="0" hangingPunct="0"/>
            <a:endParaRPr lang="en-US" altLang="en-US" dirty="0">
              <a:solidFill>
                <a:prstClr val="black"/>
              </a:solidFill>
            </a:endParaRPr>
          </a:p>
        </p:txBody>
      </p:sp>
      <p:sp>
        <p:nvSpPr>
          <p:cNvPr id="4" name="Rectangle 3">
            <a:extLst>
              <a:ext uri="{FF2B5EF4-FFF2-40B4-BE49-F238E27FC236}">
                <a16:creationId xmlns:a16="http://schemas.microsoft.com/office/drawing/2014/main" id="{A813BFC7-CD2F-4EA2-A396-097A14A497F5}"/>
              </a:ext>
            </a:extLst>
          </p:cNvPr>
          <p:cNvSpPr/>
          <p:nvPr/>
        </p:nvSpPr>
        <p:spPr>
          <a:xfrm>
            <a:off x="7450296" y="457200"/>
            <a:ext cx="1686616" cy="5355312"/>
          </a:xfrm>
          <a:prstGeom prst="rect">
            <a:avLst/>
          </a:prstGeom>
        </p:spPr>
        <p:txBody>
          <a:bodyPr wrap="square">
            <a:spAutoFit/>
          </a:bodyPr>
          <a:lstStyle/>
          <a:p>
            <a:r>
              <a:rPr lang="en-US" dirty="0"/>
              <a:t>Highlighted cells in yellow color show prior density values and total negative likelihood values without prior density. </a:t>
            </a:r>
          </a:p>
          <a:p>
            <a:endParaRPr lang="en-US" dirty="0"/>
          </a:p>
          <a:p>
            <a:r>
              <a:rPr lang="en-US" dirty="0"/>
              <a:t>Highlighted cells in red color show values not comparable to the other models.  </a:t>
            </a:r>
          </a:p>
          <a:p>
            <a:endParaRPr lang="en-US" dirty="0"/>
          </a:p>
          <a:p>
            <a:endParaRPr lang="en-US" dirty="0"/>
          </a:p>
        </p:txBody>
      </p:sp>
      <p:sp>
        <p:nvSpPr>
          <p:cNvPr id="7" name="Rectangle 1">
            <a:extLst>
              <a:ext uri="{FF2B5EF4-FFF2-40B4-BE49-F238E27FC236}">
                <a16:creationId xmlns:a16="http://schemas.microsoft.com/office/drawing/2014/main" id="{F52EE573-8D51-41FF-B754-26EAB2BBEC61}"/>
              </a:ext>
            </a:extLst>
          </p:cNvPr>
          <p:cNvSpPr>
            <a:spLocks noChangeArrowheads="1"/>
          </p:cNvSpPr>
          <p:nvPr/>
        </p:nvSpPr>
        <p:spPr bwMode="auto">
          <a:xfrm>
            <a:off x="304800" y="-6735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Models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86E5A289-6D33-46D5-A2C0-338ED5E7CE6D}"/>
              </a:ext>
            </a:extLst>
          </p:cNvPr>
          <p:cNvGraphicFramePr>
            <a:graphicFrameLocks noGrp="1"/>
          </p:cNvGraphicFramePr>
          <p:nvPr>
            <p:extLst>
              <p:ext uri="{D42A27DB-BD31-4B8C-83A1-F6EECF244321}">
                <p14:modId xmlns:p14="http://schemas.microsoft.com/office/powerpoint/2010/main" val="3008381387"/>
              </p:ext>
            </p:extLst>
          </p:nvPr>
        </p:nvGraphicFramePr>
        <p:xfrm>
          <a:off x="457200" y="304812"/>
          <a:ext cx="6781799" cy="6475500"/>
        </p:xfrm>
        <a:graphic>
          <a:graphicData uri="http://schemas.openxmlformats.org/drawingml/2006/table">
            <a:tbl>
              <a:tblPr/>
              <a:tblGrid>
                <a:gridCol w="1197735">
                  <a:extLst>
                    <a:ext uri="{9D8B030D-6E8A-4147-A177-3AD203B41FA5}">
                      <a16:colId xmlns:a16="http://schemas.microsoft.com/office/drawing/2014/main" val="3350234531"/>
                    </a:ext>
                  </a:extLst>
                </a:gridCol>
                <a:gridCol w="698008">
                  <a:extLst>
                    <a:ext uri="{9D8B030D-6E8A-4147-A177-3AD203B41FA5}">
                      <a16:colId xmlns:a16="http://schemas.microsoft.com/office/drawing/2014/main" val="528779450"/>
                    </a:ext>
                  </a:extLst>
                </a:gridCol>
                <a:gridCol w="698008">
                  <a:extLst>
                    <a:ext uri="{9D8B030D-6E8A-4147-A177-3AD203B41FA5}">
                      <a16:colId xmlns:a16="http://schemas.microsoft.com/office/drawing/2014/main" val="1421700391"/>
                    </a:ext>
                  </a:extLst>
                </a:gridCol>
                <a:gridCol w="698008">
                  <a:extLst>
                    <a:ext uri="{9D8B030D-6E8A-4147-A177-3AD203B41FA5}">
                      <a16:colId xmlns:a16="http://schemas.microsoft.com/office/drawing/2014/main" val="1734116376"/>
                    </a:ext>
                  </a:extLst>
                </a:gridCol>
                <a:gridCol w="698008">
                  <a:extLst>
                    <a:ext uri="{9D8B030D-6E8A-4147-A177-3AD203B41FA5}">
                      <a16:colId xmlns:a16="http://schemas.microsoft.com/office/drawing/2014/main" val="2658720493"/>
                    </a:ext>
                  </a:extLst>
                </a:gridCol>
                <a:gridCol w="698008">
                  <a:extLst>
                    <a:ext uri="{9D8B030D-6E8A-4147-A177-3AD203B41FA5}">
                      <a16:colId xmlns:a16="http://schemas.microsoft.com/office/drawing/2014/main" val="2377769249"/>
                    </a:ext>
                  </a:extLst>
                </a:gridCol>
                <a:gridCol w="698008">
                  <a:extLst>
                    <a:ext uri="{9D8B030D-6E8A-4147-A177-3AD203B41FA5}">
                      <a16:colId xmlns:a16="http://schemas.microsoft.com/office/drawing/2014/main" val="373662449"/>
                    </a:ext>
                  </a:extLst>
                </a:gridCol>
                <a:gridCol w="698008">
                  <a:extLst>
                    <a:ext uri="{9D8B030D-6E8A-4147-A177-3AD203B41FA5}">
                      <a16:colId xmlns:a16="http://schemas.microsoft.com/office/drawing/2014/main" val="3020372169"/>
                    </a:ext>
                  </a:extLst>
                </a:gridCol>
                <a:gridCol w="698008">
                  <a:extLst>
                    <a:ext uri="{9D8B030D-6E8A-4147-A177-3AD203B41FA5}">
                      <a16:colId xmlns:a16="http://schemas.microsoft.com/office/drawing/2014/main" val="917782457"/>
                    </a:ext>
                  </a:extLst>
                </a:gridCol>
              </a:tblGrid>
              <a:tr h="179875">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19.3c</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19.3d</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19.3e</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19.3f</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19.3g</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19.3i</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17542653"/>
                  </a:ext>
                </a:extLst>
              </a:tr>
              <a:tr h="179875">
                <a:tc>
                  <a:txBody>
                    <a:bodyPr/>
                    <a:lstStyle/>
                    <a:p>
                      <a:pPr marL="0" marR="0">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Pot-ret-catch</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-59.87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-58.38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-57.32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-57.03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-57.67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-54.05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-56.74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-59.19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1133156117"/>
                  </a:ext>
                </a:extLst>
              </a:tr>
              <a:tr h="179875">
                <a:tc>
                  <a:txBody>
                    <a:bodyPr/>
                    <a:lstStyle/>
                    <a:p>
                      <a:pPr marL="0" marR="0">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a:t>
                      </a:r>
                      <a:r>
                        <a:rPr lang="en-US" sz="115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totM</a:t>
                      </a: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-catch</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25.90</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28.58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30.61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31.17</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29.99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32.61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1557882270"/>
                  </a:ext>
                </a:extLst>
              </a:tr>
              <a:tr h="179875">
                <a:tc>
                  <a:txBody>
                    <a:bodyPr/>
                    <a:lstStyle/>
                    <a:p>
                      <a:pPr marL="0" marR="0">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Pot-F-</a:t>
                      </a:r>
                      <a:r>
                        <a:rPr lang="en-US" sz="115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discC</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-52.21</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-52.21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-52.21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-52.21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-52.21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-52.19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-52.21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-52.23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775808467"/>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Trawl-discC</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-60.98</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-60.98</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2680096608"/>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Tanner-M-discC</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-43.54</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1705656512"/>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Tanner-F-discC</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-43.49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-43.47</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-43.47</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-43.48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-43.47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-43.44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-43.48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3362495143"/>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Fixed-discC</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-33.27</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-33.27</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482749075"/>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Traw-suv-bio</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-33.82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-33.68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-33.38</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-30.19</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-30.59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104.60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-61.31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-35.71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2724267410"/>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BSFRF-sur-bio</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3422621737"/>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Pot-ret-comp</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-3643.89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-3645.56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-3787.11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-3787.12</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-3787.02</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-3789.11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-3788.56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-3793.65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1317904182"/>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Pot-totM-comp</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-2150.62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-2150.73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-2223.64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-2223.09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-2224.19</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-2219.77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-2224.48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-2224.66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2718788659"/>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Pot-discF-comp</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-1353.14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-1346.66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-1346.70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-1346.68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-1346.74</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-1345.73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-1346.88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-1346.10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1581118912"/>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Trawl-disc-comp</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-5583.78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-5583.87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-5582.35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-5582.80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-5583.19</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-5586.35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-5589.49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-5588.38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1729258518"/>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TC-disc-comp</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-790.17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-1272.75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-1273.08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-1272.84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-1273.43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-1271.77</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-1274.29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-1276.23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2954428750"/>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Fixed-disc-comp</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-3168.76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-3171.53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-3171.32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-3171.47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-3170.67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-3169.04</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-3171.91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-3171.00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3052873072"/>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Trawl-sur-comp</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-6717.35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-6714.06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-6710.20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-6708.68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-6711.97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-6696.49</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-6701.23</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-6715.51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346435403"/>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BSFRF-sur-comp</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-851.44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-851.60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-851.13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-850.76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-851.97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-852.22</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-852.22</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-858.23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465857513"/>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Recruit-dev</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67.03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67.22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67.11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67.05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67.09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67.93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65.71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68.79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1967281310"/>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Recruit-sex-R</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73.87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73.75</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824157875"/>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Log_fdev=0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1019191023"/>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M-deviation</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44.27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44.41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44.38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44.41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44.92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44.76</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642050333"/>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Sex-specific-R</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1040117444"/>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Ini-size-struct.</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31.65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31.80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30.90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32.68</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38.29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4179222171"/>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PriorDensity</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297.16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291.06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290.91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284.87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289.53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286.97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285.37</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255.70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2805154429"/>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Tot-likelihood</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-24051.7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-24531.0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-24735.8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-24737.4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-24739.6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-24582.2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-24770.4</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-24804.0</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16396116"/>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Tot-likeli-no-PD</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-24348.9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-24822.1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-25026.7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-25022.3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-25029.1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-24869.2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-25055.8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-25059.7</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3531876594"/>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Tot-parameter</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3492491520"/>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MMB35%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25444.7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25283.9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25220.6</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25550.9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24790.2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25533.8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25571.1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21577.5</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2051393598"/>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MMB-terminal</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14928.4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14743.0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14802.0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15366.3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14152.8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16538.3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17876.8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12866.6</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3610277904"/>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F35%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0.443</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3687345442"/>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Fofl</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0.244</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2356645485"/>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OFL</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2140.72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2099.17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2114.53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2266.73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1950.18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1950.18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3120.54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2714.94</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3880102359"/>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ABC</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1605.54</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1574.38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1585.90</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1700.05</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1462.63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1462.63</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2340.41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2036.21</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2026879679"/>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Q-male</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0.921</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0.987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0.949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0.937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0.930</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a:noFill/>
                    </a:lnB>
                  </a:tcPr>
                </a:tc>
                <a:extLst>
                  <a:ext uri="{0D108BD9-81ED-4DB2-BD59-A6C34878D82A}">
                    <a16:rowId xmlns:a16="http://schemas.microsoft.com/office/drawing/2014/main" val="3436425079"/>
                  </a:ext>
                </a:extLst>
              </a:tr>
              <a:tr h="179875">
                <a:tc>
                  <a:txBody>
                    <a:bodyPr/>
                    <a:lstStyle/>
                    <a:p>
                      <a:pPr marL="0" marR="0">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Q-female</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0.958</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0.962</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0.945</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1.027</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0.949</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0.937</a:t>
                      </a:r>
                      <a:endParaRPr lang="en-US"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0.930</a:t>
                      </a: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804" marR="20804"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068593"/>
                  </a:ext>
                </a:extLst>
              </a:tr>
            </a:tbl>
          </a:graphicData>
        </a:graphic>
      </p:graphicFrame>
    </p:spTree>
    <p:extLst>
      <p:ext uri="{BB962C8B-B14F-4D97-AF65-F5344CB8AC3E}">
        <p14:creationId xmlns:p14="http://schemas.microsoft.com/office/powerpoint/2010/main" val="1283361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F146BFF-2827-4E98-8714-4FE8D8BE5290}"/>
              </a:ext>
            </a:extLst>
          </p:cNvPr>
          <p:cNvGraphicFramePr>
            <a:graphicFrameLocks noGrp="1"/>
          </p:cNvGraphicFramePr>
          <p:nvPr>
            <p:extLst>
              <p:ext uri="{D42A27DB-BD31-4B8C-83A1-F6EECF244321}">
                <p14:modId xmlns:p14="http://schemas.microsoft.com/office/powerpoint/2010/main" val="1072641183"/>
              </p:ext>
            </p:extLst>
          </p:nvPr>
        </p:nvGraphicFramePr>
        <p:xfrm>
          <a:off x="457200" y="307777"/>
          <a:ext cx="6400801" cy="6481028"/>
        </p:xfrm>
        <a:graphic>
          <a:graphicData uri="http://schemas.openxmlformats.org/drawingml/2006/table">
            <a:tbl>
              <a:tblPr firstRow="1" firstCol="1" bandRow="1"/>
              <a:tblGrid>
                <a:gridCol w="1240252">
                  <a:extLst>
                    <a:ext uri="{9D8B030D-6E8A-4147-A177-3AD203B41FA5}">
                      <a16:colId xmlns:a16="http://schemas.microsoft.com/office/drawing/2014/main" val="1890214945"/>
                    </a:ext>
                  </a:extLst>
                </a:gridCol>
                <a:gridCol w="683270">
                  <a:extLst>
                    <a:ext uri="{9D8B030D-6E8A-4147-A177-3AD203B41FA5}">
                      <a16:colId xmlns:a16="http://schemas.microsoft.com/office/drawing/2014/main" val="444631627"/>
                    </a:ext>
                  </a:extLst>
                </a:gridCol>
                <a:gridCol w="609436">
                  <a:extLst>
                    <a:ext uri="{9D8B030D-6E8A-4147-A177-3AD203B41FA5}">
                      <a16:colId xmlns:a16="http://schemas.microsoft.com/office/drawing/2014/main" val="1659042482"/>
                    </a:ext>
                  </a:extLst>
                </a:gridCol>
                <a:gridCol w="614622">
                  <a:extLst>
                    <a:ext uri="{9D8B030D-6E8A-4147-A177-3AD203B41FA5}">
                      <a16:colId xmlns:a16="http://schemas.microsoft.com/office/drawing/2014/main" val="2057663940"/>
                    </a:ext>
                  </a:extLst>
                </a:gridCol>
                <a:gridCol w="614622">
                  <a:extLst>
                    <a:ext uri="{9D8B030D-6E8A-4147-A177-3AD203B41FA5}">
                      <a16:colId xmlns:a16="http://schemas.microsoft.com/office/drawing/2014/main" val="3672049028"/>
                    </a:ext>
                  </a:extLst>
                </a:gridCol>
                <a:gridCol w="540139">
                  <a:extLst>
                    <a:ext uri="{9D8B030D-6E8A-4147-A177-3AD203B41FA5}">
                      <a16:colId xmlns:a16="http://schemas.microsoft.com/office/drawing/2014/main" val="886745502"/>
                    </a:ext>
                  </a:extLst>
                </a:gridCol>
                <a:gridCol w="540790">
                  <a:extLst>
                    <a:ext uri="{9D8B030D-6E8A-4147-A177-3AD203B41FA5}">
                      <a16:colId xmlns:a16="http://schemas.microsoft.com/office/drawing/2014/main" val="3547022737"/>
                    </a:ext>
                  </a:extLst>
                </a:gridCol>
                <a:gridCol w="311534">
                  <a:extLst>
                    <a:ext uri="{9D8B030D-6E8A-4147-A177-3AD203B41FA5}">
                      <a16:colId xmlns:a16="http://schemas.microsoft.com/office/drawing/2014/main" val="3695241662"/>
                    </a:ext>
                  </a:extLst>
                </a:gridCol>
                <a:gridCol w="311534">
                  <a:extLst>
                    <a:ext uri="{9D8B030D-6E8A-4147-A177-3AD203B41FA5}">
                      <a16:colId xmlns:a16="http://schemas.microsoft.com/office/drawing/2014/main" val="1095055193"/>
                    </a:ext>
                  </a:extLst>
                </a:gridCol>
                <a:gridCol w="311534">
                  <a:extLst>
                    <a:ext uri="{9D8B030D-6E8A-4147-A177-3AD203B41FA5}">
                      <a16:colId xmlns:a16="http://schemas.microsoft.com/office/drawing/2014/main" val="1595310939"/>
                    </a:ext>
                  </a:extLst>
                </a:gridCol>
                <a:gridCol w="311534">
                  <a:extLst>
                    <a:ext uri="{9D8B030D-6E8A-4147-A177-3AD203B41FA5}">
                      <a16:colId xmlns:a16="http://schemas.microsoft.com/office/drawing/2014/main" val="4267209690"/>
                    </a:ext>
                  </a:extLst>
                </a:gridCol>
                <a:gridCol w="311534">
                  <a:extLst>
                    <a:ext uri="{9D8B030D-6E8A-4147-A177-3AD203B41FA5}">
                      <a16:colId xmlns:a16="http://schemas.microsoft.com/office/drawing/2014/main" val="2971087637"/>
                    </a:ext>
                  </a:extLst>
                </a:gridCol>
              </a:tblGrid>
              <a:tr h="340951">
                <a:tc>
                  <a:txBody>
                    <a:bodyPr/>
                    <a:lstStyle/>
                    <a:p>
                      <a:endParaRPr lang="en-US" sz="1120" dirty="0">
                        <a:effectLst/>
                        <a:latin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19.3 -                19.3c</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19.3 -    19.3d</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19.3d   - 19.3c</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19.3d-  19.3e</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19.3d-   19.3f</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19.3d-  19.3g</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19.3d-       19.3i</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19.3d-      19.6</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120" dirty="0">
                          <a:effectLst/>
                          <a:latin typeface="Times New Roman" panose="02020603050405020304" pitchFamily="18" charset="0"/>
                          <a:ea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658071953"/>
                  </a:ext>
                </a:extLst>
              </a:tr>
              <a:tr h="170476">
                <a:tc>
                  <a:txBody>
                    <a:bodyPr/>
                    <a:lstStyle/>
                    <a:p>
                      <a:pPr marL="0" marR="0">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Pot-ret-catch</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-3.28</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1.86</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636286153"/>
                  </a:ext>
                </a:extLst>
              </a:tr>
              <a:tr h="170476">
                <a:tc>
                  <a:txBody>
                    <a:bodyPr/>
                    <a:lstStyle/>
                    <a:p>
                      <a:pPr marL="0" marR="0">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a:t>
                      </a:r>
                      <a:r>
                        <a:rPr lang="en-US" sz="11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totM</a:t>
                      </a: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-catch</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-2.68</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-4.71</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2.41</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041924268"/>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Pot-F-discC</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979160735"/>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Trawl-discC</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384239710"/>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Tanner-M-discC</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81091452"/>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Tanner-F-discC</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319455800"/>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Fixed-discC</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457905652"/>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Traw-suv-bio</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-137.98</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27.93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305814265"/>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BSFRF-sur-bio</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905335495"/>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Pot-ret-comp</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1.67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143.22</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-141.55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470321958"/>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Pot-totM-comp</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0.11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73.02</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-72.91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970057667"/>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Pot-discF-comp</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-6.48</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456667074"/>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Trawl-disc-comp</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0102338"/>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Tanner-disc-comp</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482.58</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482.91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606161499"/>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Fixed-disc-comp</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347353061"/>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Trawl-sur-comp</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47839672"/>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BSFRF-sur-comp</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884627559"/>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Recruit-dev</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983054144"/>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Recruit-sex-R</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350781712"/>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Log_fdev=0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6333702"/>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M-deviation</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129739659"/>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Sex-specific-R</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44230681"/>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Ini-size-structure</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704084340"/>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PriorDensity</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35.21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65877692"/>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Tot-likelihood</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479.3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684.1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-47.6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-153.60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34.60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68.20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77052805"/>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Tot-like-no-PD</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473.2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677.8</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-52.3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2.42</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-157.53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29.07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680584736"/>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Tot-parameter</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655218531"/>
                  </a:ext>
                </a:extLst>
              </a:tr>
              <a:tr h="212081">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MMB35%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160.79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224.03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-63.25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-330.27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430.40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-313.18</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-350.45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3643.18</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270700745"/>
                  </a:ext>
                </a:extLst>
              </a:tr>
              <a:tr h="212081">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MMB-terminal</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185.36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126.40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58.96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-564.33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649.25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-1736.3</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-3074.8</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1935.36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657313856"/>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F35%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517149821"/>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Fofl</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588292938"/>
                  </a:ext>
                </a:extLst>
              </a:tr>
              <a:tr h="212081">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OFL</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41.55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26.19</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-152.20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164.35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164.35</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-1006.0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-600.41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322845574"/>
                  </a:ext>
                </a:extLst>
              </a:tr>
              <a:tr h="212081">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ABC</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19.64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-114.15</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123.27</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123.27</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-754.51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-450.31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509626206"/>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Q-male</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949967269"/>
                  </a:ext>
                </a:extLst>
              </a:tr>
              <a:tr h="170476">
                <a:tc>
                  <a:txBody>
                    <a:bodyPr/>
                    <a:lstStyle/>
                    <a:p>
                      <a:pPr marL="0" marR="0">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Q-female</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n-US" sz="11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2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n-US" sz="1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12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520" marR="1052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45834805"/>
                  </a:ext>
                </a:extLst>
              </a:tr>
            </a:tbl>
          </a:graphicData>
        </a:graphic>
      </p:graphicFrame>
      <p:sp>
        <p:nvSpPr>
          <p:cNvPr id="4" name="TextBox 3">
            <a:extLst>
              <a:ext uri="{FF2B5EF4-FFF2-40B4-BE49-F238E27FC236}">
                <a16:creationId xmlns:a16="http://schemas.microsoft.com/office/drawing/2014/main" id="{60FEC7F9-6529-490E-8DF2-7357CA92B033}"/>
              </a:ext>
            </a:extLst>
          </p:cNvPr>
          <p:cNvSpPr txBox="1"/>
          <p:nvPr/>
        </p:nvSpPr>
        <p:spPr>
          <a:xfrm>
            <a:off x="2743200" y="0"/>
            <a:ext cx="4572000" cy="307777"/>
          </a:xfrm>
          <a:prstGeom prst="rect">
            <a:avLst/>
          </a:prstGeom>
          <a:noFill/>
        </p:spPr>
        <p:txBody>
          <a:bodyPr wrap="square">
            <a:spAutoFit/>
          </a:bodyPr>
          <a:lstStyle/>
          <a:p>
            <a:r>
              <a:rPr lang="en-US" sz="1400" dirty="0"/>
              <a:t> Differences between models                            </a:t>
            </a:r>
          </a:p>
        </p:txBody>
      </p:sp>
      <p:sp>
        <p:nvSpPr>
          <p:cNvPr id="6" name="TextBox 5">
            <a:extLst>
              <a:ext uri="{FF2B5EF4-FFF2-40B4-BE49-F238E27FC236}">
                <a16:creationId xmlns:a16="http://schemas.microsoft.com/office/drawing/2014/main" id="{6020CFF9-9739-4BCD-A4E4-D9AF98EA7033}"/>
              </a:ext>
            </a:extLst>
          </p:cNvPr>
          <p:cNvSpPr txBox="1"/>
          <p:nvPr/>
        </p:nvSpPr>
        <p:spPr>
          <a:xfrm>
            <a:off x="7162800" y="394692"/>
            <a:ext cx="1676400" cy="2031325"/>
          </a:xfrm>
          <a:prstGeom prst="rect">
            <a:avLst/>
          </a:prstGeom>
          <a:noFill/>
        </p:spPr>
        <p:txBody>
          <a:bodyPr wrap="square">
            <a:spAutoFit/>
          </a:bodyPr>
          <a:lstStyle/>
          <a:p>
            <a:r>
              <a:rPr lang="en-US" dirty="0"/>
              <a:t>Highlighted cells in red color show values not comparable to the other models.  </a:t>
            </a:r>
          </a:p>
        </p:txBody>
      </p:sp>
    </p:spTree>
    <p:extLst>
      <p:ext uri="{BB962C8B-B14F-4D97-AF65-F5344CB8AC3E}">
        <p14:creationId xmlns:p14="http://schemas.microsoft.com/office/powerpoint/2010/main" val="590648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CFA829-6B8C-4C11-8A8B-E33213491F15}"/>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52400" y="1568648"/>
            <a:ext cx="4540248" cy="4298752"/>
          </a:xfrm>
          <a:prstGeom prst="rect">
            <a:avLst/>
          </a:prstGeom>
          <a:noFill/>
        </p:spPr>
      </p:pic>
      <p:pic>
        <p:nvPicPr>
          <p:cNvPr id="3" name="Picture 2">
            <a:extLst>
              <a:ext uri="{FF2B5EF4-FFF2-40B4-BE49-F238E27FC236}">
                <a16:creationId xmlns:a16="http://schemas.microsoft.com/office/drawing/2014/main" id="{E83E84DF-A0B8-433B-BE92-578A39D7DD73}"/>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692648" y="1643062"/>
            <a:ext cx="4298949" cy="3993950"/>
          </a:xfrm>
          <a:prstGeom prst="rect">
            <a:avLst/>
          </a:prstGeom>
          <a:noFill/>
        </p:spPr>
      </p:pic>
      <p:sp>
        <p:nvSpPr>
          <p:cNvPr id="5" name="TextBox 4">
            <a:extLst>
              <a:ext uri="{FF2B5EF4-FFF2-40B4-BE49-F238E27FC236}">
                <a16:creationId xmlns:a16="http://schemas.microsoft.com/office/drawing/2014/main" id="{02EC2DF4-4D97-497C-A386-82A7F41ADD1B}"/>
              </a:ext>
            </a:extLst>
          </p:cNvPr>
          <p:cNvSpPr txBox="1"/>
          <p:nvPr/>
        </p:nvSpPr>
        <p:spPr>
          <a:xfrm>
            <a:off x="609599" y="457200"/>
            <a:ext cx="8051799" cy="830997"/>
          </a:xfrm>
          <a:prstGeom prst="rect">
            <a:avLst/>
          </a:prstGeom>
          <a:noFill/>
        </p:spPr>
        <p:txBody>
          <a:bodyPr wrap="square">
            <a:spAutoFit/>
          </a:bodyPr>
          <a:lstStyle/>
          <a:p>
            <a:r>
              <a:rPr lang="en-US" sz="2400" dirty="0"/>
              <a:t>Comparison of hindcast estimates of MMB for models 19.3 and 19.3d from 1975 to 2020 made with terminal years 2009-2020 </a:t>
            </a:r>
          </a:p>
        </p:txBody>
      </p:sp>
      <p:sp>
        <p:nvSpPr>
          <p:cNvPr id="6" name="TextBox 5">
            <a:extLst>
              <a:ext uri="{FF2B5EF4-FFF2-40B4-BE49-F238E27FC236}">
                <a16:creationId xmlns:a16="http://schemas.microsoft.com/office/drawing/2014/main" id="{726EF75F-F5A1-4E45-A0F4-7FF77F572E28}"/>
              </a:ext>
            </a:extLst>
          </p:cNvPr>
          <p:cNvSpPr txBox="1"/>
          <p:nvPr/>
        </p:nvSpPr>
        <p:spPr>
          <a:xfrm>
            <a:off x="1905000" y="1383982"/>
            <a:ext cx="1255472" cy="369332"/>
          </a:xfrm>
          <a:prstGeom prst="rect">
            <a:avLst/>
          </a:prstGeom>
          <a:noFill/>
        </p:spPr>
        <p:txBody>
          <a:bodyPr wrap="none" rtlCol="0">
            <a:spAutoFit/>
          </a:bodyPr>
          <a:lstStyle/>
          <a:p>
            <a:r>
              <a:rPr lang="en-US" dirty="0"/>
              <a:t>Model 19.3</a:t>
            </a:r>
          </a:p>
        </p:txBody>
      </p:sp>
      <p:sp>
        <p:nvSpPr>
          <p:cNvPr id="8" name="TextBox 7">
            <a:extLst>
              <a:ext uri="{FF2B5EF4-FFF2-40B4-BE49-F238E27FC236}">
                <a16:creationId xmlns:a16="http://schemas.microsoft.com/office/drawing/2014/main" id="{8D2DBCB2-8895-4E46-92E9-39FDD67C6D04}"/>
              </a:ext>
            </a:extLst>
          </p:cNvPr>
          <p:cNvSpPr txBox="1"/>
          <p:nvPr/>
        </p:nvSpPr>
        <p:spPr>
          <a:xfrm>
            <a:off x="6224824" y="1362611"/>
            <a:ext cx="4572000" cy="369332"/>
          </a:xfrm>
          <a:prstGeom prst="rect">
            <a:avLst/>
          </a:prstGeom>
          <a:noFill/>
        </p:spPr>
        <p:txBody>
          <a:bodyPr wrap="square">
            <a:spAutoFit/>
          </a:bodyPr>
          <a:lstStyle/>
          <a:p>
            <a:r>
              <a:rPr lang="en-US" dirty="0"/>
              <a:t>Model 19.3d</a:t>
            </a:r>
          </a:p>
        </p:txBody>
      </p:sp>
    </p:spTree>
    <p:extLst>
      <p:ext uri="{BB962C8B-B14F-4D97-AF65-F5344CB8AC3E}">
        <p14:creationId xmlns:p14="http://schemas.microsoft.com/office/powerpoint/2010/main" val="3945549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8A20FE-A78F-4D67-8BF7-41F6F8BC4FA1}"/>
              </a:ext>
            </a:extLst>
          </p:cNvPr>
          <p:cNvSpPr/>
          <p:nvPr/>
        </p:nvSpPr>
        <p:spPr>
          <a:xfrm>
            <a:off x="685800" y="219670"/>
            <a:ext cx="8153400" cy="1107996"/>
          </a:xfrm>
          <a:prstGeom prst="rect">
            <a:avLst/>
          </a:prstGeom>
        </p:spPr>
        <p:txBody>
          <a:bodyPr wrap="square">
            <a:spAutoFit/>
          </a:bodyPr>
          <a:lstStyle/>
          <a:p>
            <a:r>
              <a:rPr lang="en-US" sz="2200" dirty="0"/>
              <a:t>Comparison of hindcast estimates of total recruitment for models 19.3 and 19.3d from 1976 to 2020 made with terminal years 2009-2020. </a:t>
            </a:r>
          </a:p>
        </p:txBody>
      </p:sp>
      <p:pic>
        <p:nvPicPr>
          <p:cNvPr id="4" name="Picture 3">
            <a:extLst>
              <a:ext uri="{FF2B5EF4-FFF2-40B4-BE49-F238E27FC236}">
                <a16:creationId xmlns:a16="http://schemas.microsoft.com/office/drawing/2014/main" id="{1A4040FE-07D4-4ECC-9CD1-D1CC8C0812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2" y="1533299"/>
            <a:ext cx="4495799" cy="5019901"/>
          </a:xfrm>
          <a:prstGeom prst="rect">
            <a:avLst/>
          </a:prstGeom>
          <a:noFill/>
        </p:spPr>
      </p:pic>
      <p:pic>
        <p:nvPicPr>
          <p:cNvPr id="5" name="Picture 4">
            <a:extLst>
              <a:ext uri="{FF2B5EF4-FFF2-40B4-BE49-F238E27FC236}">
                <a16:creationId xmlns:a16="http://schemas.microsoft.com/office/drawing/2014/main" id="{F0B5D1EE-1140-45F0-8EA0-ED9A29CCD41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600200"/>
            <a:ext cx="4572000" cy="4648200"/>
          </a:xfrm>
          <a:prstGeom prst="rect">
            <a:avLst/>
          </a:prstGeom>
          <a:noFill/>
        </p:spPr>
      </p:pic>
      <p:sp>
        <p:nvSpPr>
          <p:cNvPr id="7" name="TextBox 6">
            <a:extLst>
              <a:ext uri="{FF2B5EF4-FFF2-40B4-BE49-F238E27FC236}">
                <a16:creationId xmlns:a16="http://schemas.microsoft.com/office/drawing/2014/main" id="{B42466F7-785F-47A5-B0C5-58A4603E2EAB}"/>
              </a:ext>
            </a:extLst>
          </p:cNvPr>
          <p:cNvSpPr txBox="1"/>
          <p:nvPr/>
        </p:nvSpPr>
        <p:spPr>
          <a:xfrm>
            <a:off x="2057400" y="1230868"/>
            <a:ext cx="6934198" cy="369332"/>
          </a:xfrm>
          <a:prstGeom prst="rect">
            <a:avLst/>
          </a:prstGeom>
          <a:noFill/>
        </p:spPr>
        <p:txBody>
          <a:bodyPr wrap="square">
            <a:spAutoFit/>
          </a:bodyPr>
          <a:lstStyle/>
          <a:p>
            <a:r>
              <a:rPr lang="en-US" dirty="0"/>
              <a:t>Model 19.3                                                                   Model 19.3d</a:t>
            </a:r>
          </a:p>
        </p:txBody>
      </p:sp>
    </p:spTree>
    <p:extLst>
      <p:ext uri="{BB962C8B-B14F-4D97-AF65-F5344CB8AC3E}">
        <p14:creationId xmlns:p14="http://schemas.microsoft.com/office/powerpoint/2010/main" val="3822935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2133600" y="694746"/>
            <a:ext cx="396262" cy="369332"/>
          </a:xfrm>
          <a:prstGeom prst="rect">
            <a:avLst/>
          </a:prstGeom>
          <a:noFill/>
        </p:spPr>
        <p:txBody>
          <a:bodyPr wrap="none" rtlCol="0">
            <a:spAutoFit/>
          </a:bodyPr>
          <a:lstStyle/>
          <a:p>
            <a:r>
              <a:rPr lang="en-US" dirty="0"/>
              <a:t>    </a:t>
            </a:r>
          </a:p>
        </p:txBody>
      </p:sp>
      <p:sp>
        <p:nvSpPr>
          <p:cNvPr id="5" name="Rectangle 4">
            <a:extLst>
              <a:ext uri="{FF2B5EF4-FFF2-40B4-BE49-F238E27FC236}">
                <a16:creationId xmlns:a16="http://schemas.microsoft.com/office/drawing/2014/main" id="{14826C77-C251-46C1-8096-E8D3FF89BEEA}"/>
              </a:ext>
            </a:extLst>
          </p:cNvPr>
          <p:cNvSpPr/>
          <p:nvPr/>
        </p:nvSpPr>
        <p:spPr>
          <a:xfrm>
            <a:off x="5956531" y="732847"/>
            <a:ext cx="713657" cy="369332"/>
          </a:xfrm>
          <a:prstGeom prst="rect">
            <a:avLst/>
          </a:prstGeom>
        </p:spPr>
        <p:txBody>
          <a:bodyPr wrap="none">
            <a:spAutoFit/>
          </a:bodyPr>
          <a:lstStyle/>
          <a:p>
            <a:r>
              <a:rPr lang="en-US" dirty="0"/>
              <a:t>          </a:t>
            </a:r>
          </a:p>
        </p:txBody>
      </p:sp>
      <p:pic>
        <p:nvPicPr>
          <p:cNvPr id="6" name="Picture 5">
            <a:extLst>
              <a:ext uri="{FF2B5EF4-FFF2-40B4-BE49-F238E27FC236}">
                <a16:creationId xmlns:a16="http://schemas.microsoft.com/office/drawing/2014/main" id="{6F8C05C6-F5F0-4D4E-9C5A-09810B58B5E3}"/>
              </a:ext>
            </a:extLst>
          </p:cNvPr>
          <p:cNvPicPr/>
          <p:nvPr/>
        </p:nvPicPr>
        <p:blipFill rotWithShape="1">
          <a:blip r:embed="rId2">
            <a:extLst>
              <a:ext uri="{28A0092B-C50C-407E-A947-70E740481C1C}">
                <a14:useLocalDpi xmlns:a14="http://schemas.microsoft.com/office/drawing/2010/main" val="0"/>
              </a:ext>
            </a:extLst>
          </a:blip>
          <a:srcRect r="19487" b="20416"/>
          <a:stretch/>
        </p:blipFill>
        <p:spPr bwMode="auto">
          <a:xfrm>
            <a:off x="1606550" y="-60960"/>
            <a:ext cx="5930900" cy="69799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9397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1830664" y="346335"/>
            <a:ext cx="1255472" cy="369332"/>
          </a:xfrm>
          <a:prstGeom prst="rect">
            <a:avLst/>
          </a:prstGeom>
          <a:noFill/>
        </p:spPr>
        <p:txBody>
          <a:bodyPr wrap="none" rtlCol="0">
            <a:spAutoFit/>
          </a:bodyPr>
          <a:lstStyle/>
          <a:p>
            <a:r>
              <a:rPr lang="en-US" dirty="0"/>
              <a:t>Model 19.3</a:t>
            </a:r>
          </a:p>
        </p:txBody>
      </p:sp>
      <p:sp>
        <p:nvSpPr>
          <p:cNvPr id="5" name="Rectangle 4">
            <a:extLst>
              <a:ext uri="{FF2B5EF4-FFF2-40B4-BE49-F238E27FC236}">
                <a16:creationId xmlns:a16="http://schemas.microsoft.com/office/drawing/2014/main" id="{14826C77-C251-46C1-8096-E8D3FF89BEEA}"/>
              </a:ext>
            </a:extLst>
          </p:cNvPr>
          <p:cNvSpPr/>
          <p:nvPr/>
        </p:nvSpPr>
        <p:spPr>
          <a:xfrm>
            <a:off x="6174065" y="346335"/>
            <a:ext cx="1430200" cy="369332"/>
          </a:xfrm>
          <a:prstGeom prst="rect">
            <a:avLst/>
          </a:prstGeom>
        </p:spPr>
        <p:txBody>
          <a:bodyPr wrap="none">
            <a:spAutoFit/>
          </a:bodyPr>
          <a:lstStyle/>
          <a:p>
            <a:r>
              <a:rPr lang="en-US" dirty="0"/>
              <a:t> Model 19.3d</a:t>
            </a:r>
          </a:p>
        </p:txBody>
      </p:sp>
      <p:pic>
        <p:nvPicPr>
          <p:cNvPr id="6" name="Picture 5">
            <a:extLst>
              <a:ext uri="{FF2B5EF4-FFF2-40B4-BE49-F238E27FC236}">
                <a16:creationId xmlns:a16="http://schemas.microsoft.com/office/drawing/2014/main" id="{9573534A-8E04-4014-96D9-0A81E8FB049F}"/>
              </a:ext>
            </a:extLst>
          </p:cNvPr>
          <p:cNvPicPr/>
          <p:nvPr/>
        </p:nvPicPr>
        <p:blipFill rotWithShape="1">
          <a:blip r:embed="rId2">
            <a:extLst>
              <a:ext uri="{28A0092B-C50C-407E-A947-70E740481C1C}">
                <a14:useLocalDpi xmlns:a14="http://schemas.microsoft.com/office/drawing/2010/main" val="0"/>
              </a:ext>
            </a:extLst>
          </a:blip>
          <a:srcRect r="19615" b="20739"/>
          <a:stretch/>
        </p:blipFill>
        <p:spPr bwMode="auto">
          <a:xfrm>
            <a:off x="76200" y="763280"/>
            <a:ext cx="4495800" cy="5898494"/>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7228FE4-E8A8-4A7E-BEFC-607736F28926}"/>
              </a:ext>
            </a:extLst>
          </p:cNvPr>
          <p:cNvPicPr/>
          <p:nvPr/>
        </p:nvPicPr>
        <p:blipFill rotWithShape="1">
          <a:blip r:embed="rId3">
            <a:extLst>
              <a:ext uri="{28A0092B-C50C-407E-A947-70E740481C1C}">
                <a14:useLocalDpi xmlns:a14="http://schemas.microsoft.com/office/drawing/2010/main" val="0"/>
              </a:ext>
            </a:extLst>
          </a:blip>
          <a:srcRect r="19487" b="19986"/>
          <a:stretch/>
        </p:blipFill>
        <p:spPr bwMode="auto">
          <a:xfrm>
            <a:off x="4419600" y="776731"/>
            <a:ext cx="4648200" cy="59430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6701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99DE16-B760-483F-A880-EDB22187C5D2}"/>
              </a:ext>
            </a:extLst>
          </p:cNvPr>
          <p:cNvPicPr/>
          <p:nvPr/>
        </p:nvPicPr>
        <p:blipFill rotWithShape="1">
          <a:blip r:embed="rId2">
            <a:extLst>
              <a:ext uri="{28A0092B-C50C-407E-A947-70E740481C1C}">
                <a14:useLocalDpi xmlns:a14="http://schemas.microsoft.com/office/drawing/2010/main" val="0"/>
              </a:ext>
            </a:extLst>
          </a:blip>
          <a:srcRect r="32161" b="34201"/>
          <a:stretch/>
        </p:blipFill>
        <p:spPr bwMode="auto">
          <a:xfrm>
            <a:off x="228600" y="685800"/>
            <a:ext cx="6096000" cy="617220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5E16FBDE-F01C-4A06-9D43-DEC40C0BF068}"/>
              </a:ext>
            </a:extLst>
          </p:cNvPr>
          <p:cNvSpPr txBox="1"/>
          <p:nvPr/>
        </p:nvSpPr>
        <p:spPr>
          <a:xfrm>
            <a:off x="533400" y="39469"/>
            <a:ext cx="8610600" cy="646331"/>
          </a:xfrm>
          <a:prstGeom prst="rect">
            <a:avLst/>
          </a:prstGeom>
          <a:noFill/>
        </p:spPr>
        <p:txBody>
          <a:bodyPr wrap="square">
            <a:spAutoFit/>
          </a:bodyPr>
          <a:lstStyle/>
          <a:p>
            <a:r>
              <a:rPr lang="en-US" dirty="0"/>
              <a:t>Cumulative probabilities of estimated MMB in 2020 under model 19.3d with the MCMC approach. About 10.1% probability is below the minimum threshold. </a:t>
            </a:r>
          </a:p>
        </p:txBody>
      </p:sp>
    </p:spTree>
    <p:extLst>
      <p:ext uri="{BB962C8B-B14F-4D97-AF65-F5344CB8AC3E}">
        <p14:creationId xmlns:p14="http://schemas.microsoft.com/office/powerpoint/2010/main" val="2187379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1263" y="283290"/>
            <a:ext cx="8229600" cy="858982"/>
          </a:xfrm>
        </p:spPr>
        <p:txBody>
          <a:bodyPr>
            <a:normAutofit/>
          </a:bodyPr>
          <a:lstStyle/>
          <a:p>
            <a:pPr eaLnBrk="1" hangingPunct="1"/>
            <a:r>
              <a:rPr lang="en-US" b="1" dirty="0">
                <a:solidFill>
                  <a:srgbClr val="FF0000"/>
                </a:solidFill>
              </a:rPr>
              <a:t>Summary</a:t>
            </a:r>
            <a:endParaRPr lang="en-US" dirty="0"/>
          </a:p>
        </p:txBody>
      </p:sp>
      <p:sp>
        <p:nvSpPr>
          <p:cNvPr id="3075" name="Rectangle 3"/>
          <p:cNvSpPr>
            <a:spLocks noGrp="1" noChangeArrowheads="1"/>
          </p:cNvSpPr>
          <p:nvPr>
            <p:ph type="body" idx="1"/>
          </p:nvPr>
        </p:nvSpPr>
        <p:spPr>
          <a:xfrm>
            <a:off x="405063" y="1156490"/>
            <a:ext cx="8382000" cy="5715000"/>
          </a:xfrm>
        </p:spPr>
        <p:txBody>
          <a:bodyPr>
            <a:normAutofit fontScale="47500" lnSpcReduction="20000"/>
          </a:bodyPr>
          <a:lstStyle/>
          <a:p>
            <a:pPr marL="457200" indent="-457200">
              <a:spcBef>
                <a:spcPts val="0"/>
              </a:spcBef>
              <a:spcAft>
                <a:spcPts val="1000"/>
              </a:spcAft>
              <a:buFont typeface="+mj-lt"/>
              <a:buAutoNum type="arabicParenR"/>
            </a:pPr>
            <a:r>
              <a:rPr lang="en-US" sz="4200" dirty="0">
                <a:latin typeface="Arial" panose="020B0604020202020204" pitchFamily="34" charset="0"/>
                <a:cs typeface="Arial" panose="020B0604020202020204" pitchFamily="34" charset="0"/>
              </a:rPr>
              <a:t>Generally, higher base </a:t>
            </a:r>
            <a:r>
              <a:rPr lang="en-US" sz="4200" i="1" dirty="0">
                <a:latin typeface="Arial" panose="020B0604020202020204" pitchFamily="34" charset="0"/>
                <a:cs typeface="Arial" panose="020B0604020202020204" pitchFamily="34" charset="0"/>
              </a:rPr>
              <a:t>M</a:t>
            </a:r>
            <a:r>
              <a:rPr lang="en-US" sz="4200" dirty="0">
                <a:latin typeface="Arial" panose="020B0604020202020204" pitchFamily="34" charset="0"/>
                <a:cs typeface="Arial" panose="020B0604020202020204" pitchFamily="34" charset="0"/>
              </a:rPr>
              <a:t> than 0.18 results in higher likelihood values with the maximum likelihood value under base </a:t>
            </a:r>
            <a:r>
              <a:rPr lang="en-US" sz="4200" i="1" dirty="0">
                <a:latin typeface="Arial" panose="020B0604020202020204" pitchFamily="34" charset="0"/>
                <a:cs typeface="Arial" panose="020B0604020202020204" pitchFamily="34" charset="0"/>
              </a:rPr>
              <a:t>M</a:t>
            </a:r>
            <a:r>
              <a:rPr lang="en-US" sz="4200" dirty="0">
                <a:latin typeface="Arial" panose="020B0604020202020204" pitchFamily="34" charset="0"/>
                <a:cs typeface="Arial" panose="020B0604020202020204" pitchFamily="34" charset="0"/>
              </a:rPr>
              <a:t> = 0.31. However, higher base </a:t>
            </a:r>
            <a:r>
              <a:rPr lang="en-US" sz="4200" i="1" dirty="0">
                <a:latin typeface="Arial" panose="020B0604020202020204" pitchFamily="34" charset="0"/>
                <a:cs typeface="Arial" panose="020B0604020202020204" pitchFamily="34" charset="0"/>
              </a:rPr>
              <a:t>M</a:t>
            </a:r>
            <a:r>
              <a:rPr lang="en-US" sz="4200" dirty="0">
                <a:latin typeface="Arial" panose="020B0604020202020204" pitchFamily="34" charset="0"/>
                <a:cs typeface="Arial" panose="020B0604020202020204" pitchFamily="34" charset="0"/>
              </a:rPr>
              <a:t> results in much higher </a:t>
            </a:r>
            <a:r>
              <a:rPr lang="en-US" sz="4200" i="1" dirty="0">
                <a:latin typeface="Arial" panose="020B0604020202020204" pitchFamily="34" charset="0"/>
                <a:cs typeface="Arial" panose="020B0604020202020204" pitchFamily="34" charset="0"/>
              </a:rPr>
              <a:t>F</a:t>
            </a:r>
            <a:r>
              <a:rPr lang="en-US" sz="4200" i="1" baseline="-25000" dirty="0">
                <a:latin typeface="Arial" panose="020B0604020202020204" pitchFamily="34" charset="0"/>
                <a:cs typeface="Arial" panose="020B0604020202020204" pitchFamily="34" charset="0"/>
              </a:rPr>
              <a:t>35%</a:t>
            </a:r>
            <a:r>
              <a:rPr lang="en-US" sz="4200" dirty="0">
                <a:latin typeface="Arial" panose="020B0604020202020204" pitchFamily="34" charset="0"/>
                <a:cs typeface="Arial" panose="020B0604020202020204" pitchFamily="34" charset="0"/>
              </a:rPr>
              <a:t> value.</a:t>
            </a:r>
          </a:p>
          <a:p>
            <a:pPr marL="457200" indent="-457200">
              <a:spcBef>
                <a:spcPts val="0"/>
              </a:spcBef>
              <a:spcAft>
                <a:spcPts val="1000"/>
              </a:spcAft>
              <a:buFont typeface="+mj-lt"/>
              <a:buAutoNum type="arabicParenR"/>
            </a:pPr>
            <a:r>
              <a:rPr lang="en-US" sz="4200" dirty="0">
                <a:latin typeface="Arial" panose="020B0604020202020204" pitchFamily="34" charset="0"/>
                <a:cs typeface="Arial" panose="020B0604020202020204" pitchFamily="34" charset="0"/>
              </a:rPr>
              <a:t>Among eight models, model estimated relative NMFS survey biomasses are similar, especially for models 19.3, 19.3c, 19.3d, 19.3e, 19.3f, 9.3g, and 19.6. </a:t>
            </a:r>
          </a:p>
          <a:p>
            <a:pPr marL="457200" indent="-457200">
              <a:spcBef>
                <a:spcPts val="0"/>
              </a:spcBef>
              <a:spcAft>
                <a:spcPts val="1000"/>
              </a:spcAft>
              <a:buFont typeface="+mj-lt"/>
              <a:buAutoNum type="arabicParenR"/>
            </a:pPr>
            <a:r>
              <a:rPr lang="en-US" sz="4200" dirty="0">
                <a:latin typeface="Arial" panose="020B0604020202020204" pitchFamily="34" charset="0"/>
                <a:cs typeface="Arial" panose="020B0604020202020204" pitchFamily="34" charset="0"/>
              </a:rPr>
              <a:t>Absolute mature male biomasses for all eight models have a similar trend over time, and differences are very small except for higher biomass estimates for model 19.6 before 2015 and VAST models during recent 15 years.</a:t>
            </a:r>
          </a:p>
          <a:p>
            <a:pPr marL="457200" indent="-457200">
              <a:spcBef>
                <a:spcPts val="0"/>
              </a:spcBef>
              <a:spcAft>
                <a:spcPts val="1000"/>
              </a:spcAft>
              <a:buFont typeface="+mj-lt"/>
              <a:buAutoNum type="arabicParenR"/>
            </a:pPr>
            <a:r>
              <a:rPr lang="en-US" sz="4200" dirty="0">
                <a:latin typeface="Arial" panose="020B0604020202020204" pitchFamily="34" charset="0"/>
                <a:cs typeface="Arial" panose="020B0604020202020204" pitchFamily="34" charset="0"/>
              </a:rPr>
              <a:t>Estimated results are similar for models 19.3d and 19.3e, indicating that separating NMFS survey catchabilities for sex has only very small impacts on the results. </a:t>
            </a:r>
          </a:p>
          <a:p>
            <a:pPr marL="457200" indent="-457200">
              <a:spcBef>
                <a:spcPts val="0"/>
              </a:spcBef>
              <a:spcAft>
                <a:spcPts val="1000"/>
              </a:spcAft>
              <a:buFont typeface="+mj-lt"/>
              <a:buAutoNum type="arabicParenR"/>
            </a:pPr>
            <a:r>
              <a:rPr lang="en-US" sz="4200" dirty="0">
                <a:latin typeface="Arial" panose="020B0604020202020204" pitchFamily="34" charset="0"/>
                <a:cs typeface="Arial" panose="020B0604020202020204" pitchFamily="34" charset="0"/>
              </a:rPr>
              <a:t>As expected, with a higher CV of the Q prior, model 19.3f estimates higher trawl survey catchabilities (&gt;1.0 for females), thus resulting in overall lower absolute biomass estimates. </a:t>
            </a:r>
          </a:p>
          <a:p>
            <a:pPr marL="457200" indent="-457200">
              <a:spcBef>
                <a:spcPts val="0"/>
              </a:spcBef>
              <a:spcAft>
                <a:spcPts val="1000"/>
              </a:spcAft>
              <a:buFont typeface="+mj-lt"/>
              <a:buAutoNum type="arabicParenR"/>
            </a:pPr>
            <a:r>
              <a:rPr lang="en-US" sz="4200" dirty="0">
                <a:latin typeface="Arial" panose="020B0604020202020204" pitchFamily="34" charset="0"/>
                <a:cs typeface="Arial" panose="020B0604020202020204" pitchFamily="34" charset="0"/>
              </a:rPr>
              <a:t>Higher biomass estimates during recent years for VAST models (19.3g and 19.3i) than other models are resulted from higher survey biomass estimates in recent years by VAST. </a:t>
            </a:r>
            <a:endParaRPr lang="en-US" sz="4200" dirty="0"/>
          </a:p>
          <a:p>
            <a:pPr marL="0" indent="0">
              <a:spcBef>
                <a:spcPts val="0"/>
              </a:spcBef>
              <a:spcAft>
                <a:spcPts val="1000"/>
              </a:spcAft>
              <a:buNone/>
            </a:pPr>
            <a:endParaRPr lang="en-US" sz="2000" dirty="0"/>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60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1142999"/>
            <a:ext cx="8458200" cy="5562599"/>
          </a:xfrm>
        </p:spPr>
        <p:txBody>
          <a:bodyPr>
            <a:normAutofit fontScale="85000" lnSpcReduction="20000"/>
          </a:bodyPr>
          <a:lstStyle/>
          <a:p>
            <a:pPr marL="0" marR="0" indent="0">
              <a:spcBef>
                <a:spcPts val="0"/>
              </a:spcBef>
              <a:spcAft>
                <a:spcPts val="0"/>
              </a:spcAft>
              <a:buNone/>
            </a:pPr>
            <a:r>
              <a:rPr lang="en-US" sz="2900" i="1" dirty="0">
                <a:latin typeface="Times New Roman"/>
                <a:ea typeface="Times New Roman"/>
              </a:rPr>
              <a:t>Response to CPT Comments (from September 2020):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900" i="1" dirty="0">
                <a:latin typeface="Times New Roman"/>
                <a:ea typeface="Times New Roman"/>
              </a:rPr>
              <a:t>“Evaluate different approaches to constraining the terminal year estimate of recruitment for the purpose of developing projections.”</a:t>
            </a:r>
          </a:p>
          <a:p>
            <a:pPr marL="0" lvl="0" indent="0">
              <a:spcBef>
                <a:spcPts val="0"/>
              </a:spcBef>
              <a:buNone/>
            </a:pPr>
            <a:r>
              <a:rPr lang="en-US" sz="2900" dirty="0">
                <a:solidFill>
                  <a:srgbClr val="FF0000"/>
                </a:solidFill>
                <a:latin typeface="Times New Roman"/>
                <a:ea typeface="Times New Roman"/>
              </a:rPr>
              <a:t> </a:t>
            </a:r>
            <a:endParaRPr lang="en-US" sz="2900" i="1" dirty="0">
              <a:solidFill>
                <a:prstClr val="black"/>
              </a:solidFill>
              <a:latin typeface="Times New Roman"/>
              <a:ea typeface="Times New Roman"/>
            </a:endParaRPr>
          </a:p>
          <a:p>
            <a:pPr marL="0" lvl="0" indent="0">
              <a:spcBef>
                <a:spcPts val="0"/>
              </a:spcBef>
              <a:spcAft>
                <a:spcPts val="600"/>
              </a:spcAft>
              <a:buNone/>
            </a:pPr>
            <a:r>
              <a:rPr lang="en-US" sz="2900" dirty="0">
                <a:solidFill>
                  <a:srgbClr val="FF0000"/>
                </a:solidFill>
                <a:latin typeface="Times New Roman"/>
                <a:ea typeface="Times New Roman"/>
              </a:rPr>
              <a:t>Response: We plan to compare three approaches to constraining the terminal year estimate of recruitment for the purpose of developing projections: </a:t>
            </a:r>
          </a:p>
          <a:p>
            <a:pPr marL="514350" lvl="0" indent="-514350">
              <a:spcBef>
                <a:spcPts val="0"/>
              </a:spcBef>
              <a:buAutoNum type="arabicParenBoth"/>
            </a:pPr>
            <a:r>
              <a:rPr lang="en-US" sz="2900" dirty="0">
                <a:solidFill>
                  <a:srgbClr val="FF0000"/>
                </a:solidFill>
                <a:latin typeface="Times New Roman"/>
                <a:ea typeface="Times New Roman"/>
              </a:rPr>
              <a:t>Average of recent low recruitment period excluding the terminal year (7 years), </a:t>
            </a:r>
          </a:p>
          <a:p>
            <a:pPr marL="514350" lvl="0" indent="-514350">
              <a:spcBef>
                <a:spcPts val="0"/>
              </a:spcBef>
              <a:buAutoNum type="arabicParenBoth"/>
            </a:pPr>
            <a:r>
              <a:rPr lang="en-US" sz="2900" dirty="0">
                <a:solidFill>
                  <a:srgbClr val="FF0000"/>
                </a:solidFill>
                <a:latin typeface="Times New Roman"/>
                <a:ea typeface="Times New Roman"/>
              </a:rPr>
              <a:t>Average of the period used to estimate </a:t>
            </a:r>
            <a:r>
              <a:rPr lang="en-US" sz="2900" i="1" dirty="0">
                <a:solidFill>
                  <a:srgbClr val="FF0000"/>
                </a:solidFill>
                <a:latin typeface="Times New Roman"/>
                <a:ea typeface="Times New Roman"/>
              </a:rPr>
              <a:t>B</a:t>
            </a:r>
            <a:r>
              <a:rPr lang="en-US" sz="2900" i="1" baseline="-25000" dirty="0">
                <a:solidFill>
                  <a:srgbClr val="FF0000"/>
                </a:solidFill>
                <a:latin typeface="Times New Roman"/>
                <a:ea typeface="Times New Roman"/>
              </a:rPr>
              <a:t>35%</a:t>
            </a:r>
            <a:r>
              <a:rPr lang="en-US" sz="2900" dirty="0">
                <a:solidFill>
                  <a:srgbClr val="FF0000"/>
                </a:solidFill>
                <a:latin typeface="Times New Roman"/>
                <a:ea typeface="Times New Roman"/>
              </a:rPr>
              <a:t>, </a:t>
            </a:r>
          </a:p>
          <a:p>
            <a:pPr marL="514350" lvl="0" indent="-514350">
              <a:spcBef>
                <a:spcPts val="0"/>
              </a:spcBef>
              <a:buAutoNum type="arabicParenBoth"/>
            </a:pPr>
            <a:r>
              <a:rPr lang="en-US" sz="2900" dirty="0">
                <a:solidFill>
                  <a:srgbClr val="FF0000"/>
                </a:solidFill>
                <a:latin typeface="Times New Roman"/>
                <a:ea typeface="Times New Roman"/>
              </a:rPr>
              <a:t>Increase in the weight on annual recruitment variation &amp; sex ratio. </a:t>
            </a:r>
          </a:p>
          <a:p>
            <a:pPr marL="0" lvl="0" indent="0">
              <a:spcBef>
                <a:spcPts val="0"/>
              </a:spcBef>
              <a:buNone/>
            </a:pPr>
            <a:endParaRPr lang="en-US" sz="2900" dirty="0">
              <a:solidFill>
                <a:srgbClr val="FF0000"/>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Since the current GMACS version cannot carry work on (1) and (2), we examine only (3) in this report. </a:t>
            </a:r>
          </a:p>
          <a:p>
            <a:pPr marL="0" lvl="0" indent="0">
              <a:spcBef>
                <a:spcPts val="0"/>
              </a:spcBef>
              <a:buNone/>
            </a:pPr>
            <a:endParaRPr lang="en-US" sz="29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539935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b="1" dirty="0">
                <a:solidFill>
                  <a:srgbClr val="FF0000"/>
                </a:solidFill>
              </a:rPr>
              <a:t>Recommendations</a:t>
            </a:r>
            <a:endParaRPr lang="en-US" dirty="0"/>
          </a:p>
        </p:txBody>
      </p:sp>
      <p:sp>
        <p:nvSpPr>
          <p:cNvPr id="3075" name="Rectangle 3"/>
          <p:cNvSpPr>
            <a:spLocks noGrp="1" noChangeArrowheads="1"/>
          </p:cNvSpPr>
          <p:nvPr>
            <p:ph type="body" idx="1"/>
          </p:nvPr>
        </p:nvSpPr>
        <p:spPr>
          <a:xfrm>
            <a:off x="304800" y="1219200"/>
            <a:ext cx="8686800" cy="5334000"/>
          </a:xfrm>
        </p:spPr>
        <p:txBody>
          <a:bodyPr>
            <a:noAutofit/>
          </a:bodyPr>
          <a:lstStyle/>
          <a:p>
            <a:pPr marL="457200" indent="-457200">
              <a:spcBef>
                <a:spcPts val="0"/>
              </a:spcBef>
              <a:spcAft>
                <a:spcPts val="1000"/>
              </a:spcAft>
              <a:buFont typeface="+mj-lt"/>
              <a:buAutoNum type="arabicParenR"/>
            </a:pPr>
            <a:r>
              <a:rPr lang="en-US" sz="2000" dirty="0">
                <a:latin typeface="Arial" panose="020B0604020202020204" pitchFamily="34" charset="0"/>
                <a:cs typeface="Arial" panose="020B0604020202020204" pitchFamily="34" charset="0"/>
              </a:rPr>
              <a:t>Model 19.3c is model 19.3 with updated pot fishery observer data, and model 19.3d is model 19.3c with a better cap of effective sample sizes for retained and total male catches. Thus, model 19.3d is preferred over models 19.3 and 19.3c. </a:t>
            </a:r>
          </a:p>
          <a:p>
            <a:pPr marL="457200" indent="-457200">
              <a:spcBef>
                <a:spcPts val="0"/>
              </a:spcBef>
              <a:spcAft>
                <a:spcPts val="1000"/>
              </a:spcAft>
              <a:buFont typeface="+mj-lt"/>
              <a:buAutoNum type="arabicParenR"/>
            </a:pPr>
            <a:r>
              <a:rPr lang="en-US" sz="2000" dirty="0">
                <a:latin typeface="Arial" panose="020B0604020202020204" pitchFamily="34" charset="0"/>
                <a:cs typeface="Arial" panose="020B0604020202020204" pitchFamily="34" charset="0"/>
              </a:rPr>
              <a:t>Based on data fits and biomass estimates, two models (19.3e and 19.3f) with two NMFS survey catchabilities do not provide advantages over model 19.3d. </a:t>
            </a:r>
          </a:p>
          <a:p>
            <a:pPr marL="457200" indent="-457200">
              <a:spcBef>
                <a:spcPts val="0"/>
              </a:spcBef>
              <a:spcAft>
                <a:spcPts val="1000"/>
              </a:spcAft>
              <a:buFont typeface="+mj-lt"/>
              <a:buAutoNum type="arabicParenR"/>
            </a:pPr>
            <a:r>
              <a:rPr lang="en-US" sz="2000" dirty="0">
                <a:latin typeface="Arial" panose="020B0604020202020204" pitchFamily="34" charset="0"/>
                <a:cs typeface="Arial" panose="020B0604020202020204" pitchFamily="34" charset="0"/>
              </a:rPr>
              <a:t>Biomass estimates by VAST models (19.3g and 19.3i) result in somewhat changes in temporal trend, potentially increasing overfishing risk. Further study is needed to find out the causes of this temporal shift of VAST estimates. Model 19.6 is like a sensitivity study, and the very high base </a:t>
            </a:r>
            <a:r>
              <a:rPr lang="en-US" sz="2000" i="1" dirty="0">
                <a:latin typeface="Arial" panose="020B0604020202020204" pitchFamily="34" charset="0"/>
                <a:cs typeface="Arial" panose="020B0604020202020204" pitchFamily="34" charset="0"/>
              </a:rPr>
              <a:t>M</a:t>
            </a:r>
            <a:r>
              <a:rPr lang="en-US" sz="2000" dirty="0">
                <a:latin typeface="Arial" panose="020B0604020202020204" pitchFamily="34" charset="0"/>
                <a:cs typeface="Arial" panose="020B0604020202020204" pitchFamily="34" charset="0"/>
              </a:rPr>
              <a:t> would result in an extremely high </a:t>
            </a:r>
            <a:r>
              <a:rPr lang="en-US" sz="2000" i="1" dirty="0">
                <a:latin typeface="Arial" panose="020B0604020202020204" pitchFamily="34" charset="0"/>
                <a:cs typeface="Arial" panose="020B0604020202020204" pitchFamily="34" charset="0"/>
              </a:rPr>
              <a:t>F</a:t>
            </a:r>
            <a:r>
              <a:rPr lang="en-US" sz="2000" i="1" baseline="-25000" dirty="0">
                <a:latin typeface="Arial" panose="020B0604020202020204" pitchFamily="34" charset="0"/>
                <a:cs typeface="Arial" panose="020B0604020202020204" pitchFamily="34" charset="0"/>
              </a:rPr>
              <a:t>35%</a:t>
            </a:r>
            <a:r>
              <a:rPr lang="en-US" sz="2000" baseline="-25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value. We suggest not adopting these three models for the time being. </a:t>
            </a:r>
          </a:p>
          <a:p>
            <a:pPr marL="457200" indent="-457200">
              <a:spcBef>
                <a:spcPts val="0"/>
              </a:spcBef>
              <a:spcAft>
                <a:spcPts val="1000"/>
              </a:spcAft>
              <a:buFont typeface="+mj-lt"/>
              <a:buAutoNum type="arabicParenR"/>
            </a:pPr>
            <a:r>
              <a:rPr lang="en-US" sz="2000" dirty="0">
                <a:latin typeface="Arial" panose="020B0604020202020204" pitchFamily="34" charset="0"/>
                <a:cs typeface="Arial" panose="020B0604020202020204" pitchFamily="34" charset="0"/>
              </a:rPr>
              <a:t>Overall, we recommend model 19.3d for overfishing definition determination in September 2021, and models 19.3c and 19.3e are viable alternatives. </a:t>
            </a:r>
            <a:endParaRPr lang="en-US" sz="2000" dirty="0"/>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297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600200"/>
            <a:ext cx="3868367" cy="1569660"/>
          </a:xfrm>
          <a:prstGeom prst="rect">
            <a:avLst/>
          </a:prstGeom>
          <a:noFill/>
        </p:spPr>
        <p:txBody>
          <a:bodyPr wrap="none" rtlCol="0">
            <a:spAutoFit/>
          </a:bodyPr>
          <a:lstStyle/>
          <a:p>
            <a:r>
              <a:rPr lang="en-US" sz="9600" dirty="0">
                <a:latin typeface="Harlow Solid Italic" pitchFamily="82" charset="0"/>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5552A0-5B0C-4D54-8327-3FBE4AF2C613}"/>
              </a:ext>
            </a:extLst>
          </p:cNvPr>
          <p:cNvPicPr>
            <a:picLocks noChangeAspect="1"/>
          </p:cNvPicPr>
          <p:nvPr/>
        </p:nvPicPr>
        <p:blipFill>
          <a:blip r:embed="rId2"/>
          <a:stretch>
            <a:fillRect/>
          </a:stretch>
        </p:blipFill>
        <p:spPr>
          <a:xfrm>
            <a:off x="328204" y="609600"/>
            <a:ext cx="8487591" cy="4191000"/>
          </a:xfrm>
          <a:prstGeom prst="rect">
            <a:avLst/>
          </a:prstGeom>
        </p:spPr>
      </p:pic>
      <p:sp>
        <p:nvSpPr>
          <p:cNvPr id="6" name="TextBox 5">
            <a:extLst>
              <a:ext uri="{FF2B5EF4-FFF2-40B4-BE49-F238E27FC236}">
                <a16:creationId xmlns:a16="http://schemas.microsoft.com/office/drawing/2014/main" id="{5236ABD0-5CB5-4077-B51B-DBE72FDD7024}"/>
              </a:ext>
            </a:extLst>
          </p:cNvPr>
          <p:cNvSpPr txBox="1"/>
          <p:nvPr/>
        </p:nvSpPr>
        <p:spPr>
          <a:xfrm>
            <a:off x="328204" y="4800600"/>
            <a:ext cx="8839200" cy="1631216"/>
          </a:xfrm>
          <a:prstGeom prst="rect">
            <a:avLst/>
          </a:prstGeom>
          <a:noFill/>
        </p:spPr>
        <p:txBody>
          <a:bodyPr wrap="square">
            <a:spAutoFit/>
          </a:bodyPr>
          <a:lstStyle/>
          <a:p>
            <a:r>
              <a:rPr kumimoji="0" lang="en-US" sz="2000" b="0" i="0" u="none" strike="noStrike" kern="1200" cap="none" spc="0" normalizeH="0" baseline="0" noProof="0" dirty="0">
                <a:ln>
                  <a:noFill/>
                </a:ln>
                <a:solidFill>
                  <a:srgbClr val="FF0000"/>
                </a:solidFill>
                <a:effectLst/>
                <a:uLnTx/>
                <a:uFillTx/>
                <a:latin typeface="Times New Roman"/>
                <a:ea typeface="Times New Roman"/>
                <a:cs typeface="+mn-cs"/>
              </a:rPr>
              <a:t>As shown in the table above with model 19.3d, increasing weight on sex ratio (forcing them close to 50% each year) has some minor impacts on recruitment estimates in the terminal year, while increasing penalty on annual variation seems not to affect the model results. Overall, changes in penalties on recruitment deviation and sex ratio have very minor impacts on terminal recruitment estimates. </a:t>
            </a:r>
            <a:endParaRPr lang="en-US" sz="2000" dirty="0"/>
          </a:p>
        </p:txBody>
      </p:sp>
    </p:spTree>
    <p:extLst>
      <p:ext uri="{BB962C8B-B14F-4D97-AF65-F5344CB8AC3E}">
        <p14:creationId xmlns:p14="http://schemas.microsoft.com/office/powerpoint/2010/main" val="379007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SSC Comments</a:t>
            </a:r>
            <a:r>
              <a:rPr lang="en-US" sz="4000" dirty="0"/>
              <a:t> </a:t>
            </a:r>
          </a:p>
        </p:txBody>
      </p:sp>
      <p:sp>
        <p:nvSpPr>
          <p:cNvPr id="3075" name="Rectangle 3"/>
          <p:cNvSpPr>
            <a:spLocks noGrp="1" noChangeArrowheads="1"/>
          </p:cNvSpPr>
          <p:nvPr>
            <p:ph type="body" idx="1"/>
          </p:nvPr>
        </p:nvSpPr>
        <p:spPr>
          <a:xfrm>
            <a:off x="446690" y="1292773"/>
            <a:ext cx="8458200" cy="5562599"/>
          </a:xfrm>
        </p:spPr>
        <p:txBody>
          <a:bodyPr>
            <a:normAutofit fontScale="62500" lnSpcReduction="20000"/>
          </a:bodyPr>
          <a:lstStyle/>
          <a:p>
            <a:pPr marL="0" marR="0" indent="0">
              <a:spcBef>
                <a:spcPts val="0"/>
              </a:spcBef>
              <a:spcAft>
                <a:spcPts val="1200"/>
              </a:spcAft>
              <a:buNone/>
            </a:pPr>
            <a:r>
              <a:rPr lang="en-US" i="1" dirty="0">
                <a:latin typeface="Times New Roman"/>
                <a:ea typeface="Times New Roman"/>
              </a:rPr>
              <a:t>Response to SSC Comments (from October 2020): </a:t>
            </a:r>
          </a:p>
          <a:p>
            <a:pPr marL="0" marR="0" indent="0">
              <a:spcBef>
                <a:spcPts val="0"/>
              </a:spcBef>
              <a:spcAft>
                <a:spcPts val="1200"/>
              </a:spcAft>
              <a:buNone/>
            </a:pPr>
            <a:r>
              <a:rPr lang="en-US" sz="2900" i="1" dirty="0">
                <a:latin typeface="Times New Roman"/>
                <a:ea typeface="Times New Roman"/>
              </a:rPr>
              <a:t>“Next year’s assessment should estimate the probability that the stock is currently in the overfished condition.”</a:t>
            </a:r>
            <a:endParaRPr lang="en-US" sz="2900" i="1" dirty="0">
              <a:solidFill>
                <a:prstClr val="black"/>
              </a:solidFill>
              <a:latin typeface="Times New Roman"/>
              <a:ea typeface="Times New Roman"/>
            </a:endParaRPr>
          </a:p>
          <a:p>
            <a:pPr marL="0" lvl="0" indent="0">
              <a:spcBef>
                <a:spcPts val="0"/>
              </a:spcBef>
              <a:spcAft>
                <a:spcPts val="1200"/>
              </a:spcAft>
              <a:buNone/>
            </a:pPr>
            <a:r>
              <a:rPr lang="en-US" sz="2900" dirty="0">
                <a:solidFill>
                  <a:srgbClr val="FF0000"/>
                </a:solidFill>
                <a:latin typeface="Times New Roman"/>
                <a:ea typeface="Times New Roman"/>
              </a:rPr>
              <a:t>Response: Included it in Figure 31. </a:t>
            </a:r>
            <a:endParaRPr lang="en-US" sz="2900" i="1" dirty="0">
              <a:latin typeface="Times New Roman"/>
              <a:ea typeface="Times New Roman"/>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1" u="none" strike="noStrike" kern="1200" cap="none" spc="0" normalizeH="0" baseline="0" noProof="0" dirty="0">
                <a:ln>
                  <a:noFill/>
                </a:ln>
                <a:solidFill>
                  <a:prstClr val="black"/>
                </a:solidFill>
                <a:effectLst/>
                <a:uLnTx/>
                <a:uFillTx/>
                <a:latin typeface="Times New Roman"/>
                <a:ea typeface="Times New Roman"/>
                <a:cs typeface="+mn-cs"/>
              </a:rPr>
              <a:t>“Information should be provided on the prevalence of crab bycatch excluders being used in the pot cod fishery, and whether the excluders influence the length composition of bycatch.”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0" u="none" strike="noStrike" kern="1200" cap="none" spc="0" normalizeH="0" baseline="0" noProof="0" dirty="0">
                <a:ln>
                  <a:noFill/>
                </a:ln>
                <a:solidFill>
                  <a:srgbClr val="FF0000"/>
                </a:solidFill>
                <a:effectLst/>
                <a:uLnTx/>
                <a:uFillTx/>
                <a:latin typeface="Times New Roman"/>
                <a:ea typeface="Times New Roman"/>
                <a:cs typeface="+mn-cs"/>
              </a:rPr>
              <a:t>Response: Will try to collect these data and analyze them in the future. Right now, very limited data are available.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Times New Roman"/>
                <a:ea typeface="Times New Roman"/>
                <a:cs typeface="+mn-cs"/>
              </a:rPr>
              <a:t>“The SSC also endorses the Alaska Bering Sea Crabber’s request to include raw numbers used for PSC limits in a table in the BBRKC SAFE consistent with EBS snow crab (see Table 11 in the EBS snow crab SAFE), if it is practical to do so.”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3200" b="0" i="0" u="none" strike="noStrike" kern="1200" cap="none" spc="0" normalizeH="0" baseline="0" noProof="0" dirty="0">
                <a:ln>
                  <a:noFill/>
                </a:ln>
                <a:solidFill>
                  <a:srgbClr val="FF0000"/>
                </a:solidFill>
                <a:effectLst/>
                <a:uLnTx/>
                <a:uFillTx/>
                <a:latin typeface="Times New Roman"/>
                <a:ea typeface="Times New Roman"/>
                <a:cs typeface="+mn-cs"/>
              </a:rPr>
              <a:t>Response: Included it in this report for years 2010-2020 in Table 8. </a:t>
            </a:r>
            <a:endParaRPr kumimoji="0" lang="en-US" sz="2900" b="0" i="1"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1" u="none" strike="noStrike" kern="1200" cap="none" spc="0" normalizeH="0" baseline="0" noProof="0" dirty="0">
                <a:ln>
                  <a:noFill/>
                </a:ln>
                <a:solidFill>
                  <a:prstClr val="black"/>
                </a:solidFill>
                <a:effectLst/>
                <a:uLnTx/>
                <a:uFillTx/>
                <a:latin typeface="Times New Roman"/>
                <a:ea typeface="Times New Roman"/>
                <a:cs typeface="+mn-cs"/>
              </a:rPr>
              <a:t>“The SSC looks forward to future analyses of the use of VAST estimates for this stock assessment including diagnostics and better-fitting error distributions.”</a:t>
            </a:r>
          </a:p>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2900" b="0" i="0" u="none" strike="noStrike" kern="1200" cap="none" spc="0" normalizeH="0" baseline="0" noProof="0" dirty="0">
                <a:ln>
                  <a:noFill/>
                </a:ln>
                <a:solidFill>
                  <a:srgbClr val="FF0000"/>
                </a:solidFill>
                <a:effectLst/>
                <a:uLnTx/>
                <a:uFillTx/>
                <a:latin typeface="Times New Roman"/>
                <a:ea typeface="Times New Roman"/>
                <a:cs typeface="+mn-cs"/>
              </a:rPr>
              <a:t>Response: Included VAST results and diagnostics in Appendix E and used VAST-estimated survey biomass in two model scenarios (model 19.3g and 19.3i) in May 2021.  </a:t>
            </a: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250664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sz="3600" b="1" dirty="0">
                <a:solidFill>
                  <a:srgbClr val="FF0000"/>
                </a:solidFill>
              </a:rPr>
              <a:t>Model Scenarios</a:t>
            </a:r>
            <a:r>
              <a:rPr lang="en-US" sz="4000" dirty="0"/>
              <a:t> </a:t>
            </a:r>
          </a:p>
        </p:txBody>
      </p:sp>
      <p:sp>
        <p:nvSpPr>
          <p:cNvPr id="3075" name="Rectangle 3"/>
          <p:cNvSpPr>
            <a:spLocks noGrp="1" noChangeArrowheads="1"/>
          </p:cNvSpPr>
          <p:nvPr>
            <p:ph type="body" idx="1"/>
          </p:nvPr>
        </p:nvSpPr>
        <p:spPr>
          <a:xfrm>
            <a:off x="304800" y="1143000"/>
            <a:ext cx="8686800" cy="5562600"/>
          </a:xfrm>
        </p:spPr>
        <p:txBody>
          <a:bodyPr>
            <a:normAutofit fontScale="85000" lnSpcReduction="10000"/>
          </a:bodyPr>
          <a:lstStyle/>
          <a:p>
            <a:pPr marL="0" indent="0">
              <a:spcAft>
                <a:spcPts val="600"/>
              </a:spcAft>
              <a:buNone/>
            </a:pPr>
            <a:r>
              <a:rPr lang="en-US" sz="2800" dirty="0">
                <a:latin typeface="Times New Roman" panose="02020603050405020304" pitchFamily="18" charset="0"/>
                <a:cs typeface="Times New Roman" panose="02020603050405020304" pitchFamily="18" charset="0"/>
              </a:rPr>
              <a:t>Eight models: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19.3</a:t>
            </a:r>
            <a:r>
              <a:rPr lang="en-US" sz="2400" dirty="0">
                <a:latin typeface="Times New Roman" panose="02020603050405020304" pitchFamily="18" charset="0"/>
                <a:cs typeface="Times New Roman" panose="02020603050405020304" pitchFamily="18" charset="0"/>
              </a:rPr>
              <a:t>: the base model adopted by the CPT and SSC in September 2020. This model has a constant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being estimated for males during 1980-1984, while maintaining a constant (base)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of 0.18 for males during other years, and an estimated constant multiplier being used to multiply male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for female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19.3c</a:t>
            </a:r>
            <a:r>
              <a:rPr lang="en-US" sz="2400" dirty="0">
                <a:latin typeface="Times New Roman" panose="02020603050405020304" pitchFamily="18" charset="0"/>
                <a:cs typeface="Times New Roman" panose="02020603050405020304" pitchFamily="18" charset="0"/>
              </a:rPr>
              <a:t>: the same as model 19.3 except for updating/standardizing the observer data in the directed pot and Tanner crab fisheries. Fishing effort data used to estimate red king crab bycatch in years before the observer data in the Tanner crab fishery were available are changed from east of 1630 W to east of 1660 W, which covers the whole Bristol Bay red king crab stock. Five more years of length composition data with relatively small observed sample sizes from the Tanner crab fishery are also included.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19.3d</a:t>
            </a:r>
            <a:r>
              <a:rPr lang="en-US" sz="2400" dirty="0">
                <a:latin typeface="Times New Roman" panose="02020603050405020304" pitchFamily="18" charset="0"/>
                <a:cs typeface="Times New Roman" panose="02020603050405020304" pitchFamily="18" charset="0"/>
              </a:rPr>
              <a:t>: the same as model 19.3c except for changing the maximum cap of effective sample size from 100 to 150 for the retained catch and total males in the directed pot fishery. The computed implied effective sample sizes for these two datasets in models 19.3 and 19.3c are close to 200 (Table 4).  </a:t>
            </a:r>
            <a:r>
              <a:rPr lang="en-US" sz="2400" dirty="0"/>
              <a:t> </a:t>
            </a:r>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64820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sz="3600" b="1" dirty="0">
                <a:solidFill>
                  <a:srgbClr val="FF0000"/>
                </a:solidFill>
              </a:rPr>
              <a:t>Model Scenarios</a:t>
            </a:r>
            <a:r>
              <a:rPr lang="en-US" sz="4000" dirty="0"/>
              <a:t> </a:t>
            </a:r>
          </a:p>
        </p:txBody>
      </p:sp>
      <mc:AlternateContent xmlns:mc="http://schemas.openxmlformats.org/markup-compatibility/2006" xmlns:a14="http://schemas.microsoft.com/office/drawing/2010/main">
        <mc:Choice Requires="a14">
          <p:sp>
            <p:nvSpPr>
              <p:cNvPr id="3075" name="Rectangle 3"/>
              <p:cNvSpPr>
                <a:spLocks noGrp="1" noChangeArrowheads="1"/>
              </p:cNvSpPr>
              <p:nvPr>
                <p:ph type="body" idx="1"/>
              </p:nvPr>
            </p:nvSpPr>
            <p:spPr>
              <a:xfrm>
                <a:off x="304800" y="1143000"/>
                <a:ext cx="8686800" cy="5562600"/>
              </a:xfrm>
            </p:spPr>
            <p:txBody>
              <a:bodyPr>
                <a:normAutofit/>
              </a:bodyPr>
              <a:lstStyle/>
              <a:p>
                <a:pPr marL="0" indent="0">
                  <a:spcAft>
                    <a:spcPts val="600"/>
                  </a:spcAft>
                  <a:buNone/>
                </a:pPr>
                <a:r>
                  <a:rPr lang="en-US" sz="2800" dirty="0">
                    <a:latin typeface="Times New Roman" panose="02020603050405020304" pitchFamily="18" charset="0"/>
                    <a:cs typeface="Times New Roman" panose="02020603050405020304" pitchFamily="18" charset="0"/>
                  </a:rPr>
                  <a:t>Eight models: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19.3e</a:t>
                </a:r>
                <a:r>
                  <a:rPr lang="en-US" sz="2400" dirty="0">
                    <a:latin typeface="Times New Roman" panose="02020603050405020304" pitchFamily="18" charset="0"/>
                    <a:cs typeface="Times New Roman" panose="02020603050405020304" pitchFamily="18" charset="0"/>
                  </a:rPr>
                  <a:t>: the same as model 19.3d except for males and females to have different NMFS trawl survey catchabilities.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19.3f</a:t>
                </a:r>
                <a:r>
                  <a:rPr lang="en-US" sz="2400" dirty="0">
                    <a:latin typeface="Times New Roman" panose="02020603050405020304" pitchFamily="18" charset="0"/>
                    <a:cs typeface="Times New Roman" panose="02020603050405020304" pitchFamily="18" charset="0"/>
                  </a:rPr>
                  <a:t>: the same as model 19.3e except for doubling the CV of the prior for trawl survey catchability.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19.3g</a:t>
                </a:r>
                <a:r>
                  <a:rPr lang="en-US" sz="2400" dirty="0">
                    <a:latin typeface="Times New Roman" panose="02020603050405020304" pitchFamily="18" charset="0"/>
                    <a:cs typeface="Times New Roman" panose="02020603050405020304" pitchFamily="18" charset="0"/>
                  </a:rPr>
                  <a:t>: the same as model 19.3d except for VAST-estimated NMFS survey trawl biomass and CV are used.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19.3i</a:t>
                </a:r>
                <a:r>
                  <a:rPr lang="en-US" sz="2400" dirty="0">
                    <a:latin typeface="Times New Roman" panose="02020603050405020304" pitchFamily="18" charset="0"/>
                    <a:cs typeface="Times New Roman" panose="02020603050405020304" pitchFamily="18" charset="0"/>
                  </a:rPr>
                  <a:t>: the same as model 19.3g except for an additional CV is estimated for NMFS trawl survey biomass.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19.6</a:t>
                </a:r>
                <a:r>
                  <a:rPr lang="en-US" sz="2400" dirty="0">
                    <a:latin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rPr>
                  <a:t>the same as model 19.3d except for base </a:t>
                </a:r>
                <a:r>
                  <a:rPr lang="en-US" sz="2400" i="1" dirty="0">
                    <a:solidFill>
                      <a:srgbClr val="000000"/>
                    </a:solidFill>
                    <a:effectLst/>
                    <a:latin typeface="Times New Roman" panose="02020603050405020304" pitchFamily="18" charset="0"/>
                    <a:ea typeface="Times New Roman" panose="02020603050405020304" pitchFamily="18" charset="0"/>
                  </a:rPr>
                  <a:t>M</a:t>
                </a:r>
                <a:r>
                  <a:rPr lang="en-US" sz="2400" dirty="0">
                    <a:solidFill>
                      <a:srgbClr val="000000"/>
                    </a:solidFill>
                    <a:effectLst/>
                    <a:latin typeface="Times New Roman" panose="02020603050405020304" pitchFamily="18" charset="0"/>
                    <a:ea typeface="Times New Roman" panose="02020603050405020304" pitchFamily="18" charset="0"/>
                  </a:rPr>
                  <a:t> is estimated from newly updated equation from Then et al. (2015) as 0.257 (</a:t>
                </a:r>
                <a14:m>
                  <m:oMath xmlns:m="http://schemas.openxmlformats.org/officeDocument/2006/math">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=4.899 </m:t>
                    </m:r>
                    <m:sSubSup>
                      <m:sSubSupPr>
                        <m:ctrlPr>
                          <a:rPr lang="en-US" sz="1600" i="1">
                            <a:solidFill>
                              <a:srgbClr val="000000"/>
                            </a:solidFill>
                            <a:effectLst/>
                            <a:latin typeface="Cambria Math" panose="02040503050406030204" pitchFamily="18" charset="0"/>
                          </a:rPr>
                        </m:ctrlPr>
                      </m:sSubSupPr>
                      <m:e>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up>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0.916</m:t>
                        </m:r>
                      </m:sup>
                    </m:sSubSup>
                  </m:oMath>
                </a14:m>
                <a:r>
                  <a:rPr lang="en-US" sz="2400" dirty="0">
                    <a:solidFill>
                      <a:srgbClr val="000000"/>
                    </a:solidFill>
                    <a:effectLst/>
                    <a:latin typeface="Times New Roman" panose="02020603050405020304" pitchFamily="18" charset="0"/>
                    <a:ea typeface="Times New Roman" panose="02020603050405020304" pitchFamily="18" charset="0"/>
                  </a:rPr>
                  <a:t> with max age </a:t>
                </a:r>
                <a:r>
                  <a:rPr lang="en-US" sz="2400" i="1" dirty="0" err="1">
                    <a:solidFill>
                      <a:srgbClr val="000000"/>
                    </a:solidFill>
                    <a:effectLst/>
                    <a:latin typeface="Times New Roman" panose="02020603050405020304" pitchFamily="18" charset="0"/>
                    <a:ea typeface="Times New Roman" panose="02020603050405020304" pitchFamily="18" charset="0"/>
                  </a:rPr>
                  <a:t>t</a:t>
                </a:r>
                <a:r>
                  <a:rPr lang="en-US" sz="2400" i="1" baseline="-25000" dirty="0" err="1">
                    <a:solidFill>
                      <a:srgbClr val="000000"/>
                    </a:solidFill>
                    <a:effectLst/>
                    <a:latin typeface="Times New Roman" panose="02020603050405020304" pitchFamily="18" charset="0"/>
                    <a:ea typeface="Times New Roman" panose="02020603050405020304" pitchFamily="18" charset="0"/>
                  </a:rPr>
                  <a:t>max</a:t>
                </a:r>
                <a:r>
                  <a:rPr lang="en-US" sz="2400" dirty="0">
                    <a:solidFill>
                      <a:srgbClr val="000000"/>
                    </a:solidFill>
                    <a:effectLst/>
                    <a:latin typeface="Times New Roman" panose="02020603050405020304" pitchFamily="18" charset="0"/>
                    <a:ea typeface="Times New Roman" panose="02020603050405020304" pitchFamily="18" charset="0"/>
                  </a:rPr>
                  <a:t> = 25). </a:t>
                </a:r>
                <a:r>
                  <a:rPr lang="en-US" sz="2400" dirty="0">
                    <a:latin typeface="Times New Roman" panose="02020603050405020304" pitchFamily="18" charset="0"/>
                    <a:cs typeface="Times New Roman" panose="02020603050405020304" pitchFamily="18" charset="0"/>
                  </a:rPr>
                  <a:t> </a:t>
                </a:r>
                <a:r>
                  <a:rPr lang="en-US" sz="2400" dirty="0"/>
                  <a:t> </a:t>
                </a:r>
              </a:p>
            </p:txBody>
          </p:sp>
        </mc:Choice>
        <mc:Fallback xmlns="">
          <p:sp>
            <p:nvSpPr>
              <p:cNvPr id="3075" name="Rectangle 3"/>
              <p:cNvSpPr>
                <a:spLocks noGrp="1" noRot="1" noChangeAspect="1" noMove="1" noResize="1" noEditPoints="1" noAdjustHandles="1" noChangeArrowheads="1" noChangeShapeType="1" noTextEdit="1"/>
              </p:cNvSpPr>
              <p:nvPr>
                <p:ph type="body" idx="1"/>
              </p:nvPr>
            </p:nvSpPr>
            <p:spPr>
              <a:xfrm>
                <a:off x="304800" y="1143000"/>
                <a:ext cx="8686800" cy="5562600"/>
              </a:xfrm>
              <a:blipFill>
                <a:blip r:embed="rId2"/>
                <a:stretch>
                  <a:fillRect l="-1404" t="-1206" r="-1263"/>
                </a:stretch>
              </a:blipFill>
            </p:spPr>
            <p:txBody>
              <a:bodyPr/>
              <a:lstStyle/>
              <a:p>
                <a:r>
                  <a:rPr lang="en-US">
                    <a:noFill/>
                  </a:rPr>
                  <a:t> </a:t>
                </a:r>
              </a:p>
            </p:txBody>
          </p:sp>
        </mc:Fallback>
      </mc:AlternateContent>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04136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37900</TotalTime>
  <Words>3599</Words>
  <Application>Microsoft Office PowerPoint</Application>
  <PresentationFormat>On-screen Show (4:3)</PresentationFormat>
  <Paragraphs>880</Paragraphs>
  <Slides>51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Cambria Math</vt:lpstr>
      <vt:lpstr>Harlow Solid Italic</vt:lpstr>
      <vt:lpstr>Times New Roman</vt:lpstr>
      <vt:lpstr>Office Theme</vt:lpstr>
      <vt:lpstr>Bristol Bay Red King Crab Assessment in Spring 2021</vt:lpstr>
      <vt:lpstr>Response to CPT Comments </vt:lpstr>
      <vt:lpstr>Response to CPT Comments </vt:lpstr>
      <vt:lpstr>Response to CPT Comments </vt:lpstr>
      <vt:lpstr>Response to CPT Comments </vt:lpstr>
      <vt:lpstr>PowerPoint Presentation</vt:lpstr>
      <vt:lpstr>Response to SSC Comments </vt:lpstr>
      <vt:lpstr>Model Scenarios </vt:lpstr>
      <vt:lpstr>Model Scenarios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Recommendations</vt:lpstr>
      <vt:lpstr>PowerPoint Presentation</vt:lpstr>
    </vt:vector>
  </TitlesOfParts>
  <Company>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REPLY TO CIE’S REVIEWS OF THE BRISTOL BAY RED KING CRAB MODEL</dc:title>
  <dc:creator>Shareef Siddeek</dc:creator>
  <cp:lastModifiedBy>Zheng, Jie (DFG)</cp:lastModifiedBy>
  <cp:revision>879</cp:revision>
  <dcterms:created xsi:type="dcterms:W3CDTF">2011-02-12T20:54:53Z</dcterms:created>
  <dcterms:modified xsi:type="dcterms:W3CDTF">2021-05-17T17:34:38Z</dcterms:modified>
</cp:coreProperties>
</file>