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59" r:id="rId4"/>
    <p:sldId id="270" r:id="rId5"/>
    <p:sldId id="263" r:id="rId6"/>
    <p:sldId id="267" r:id="rId7"/>
    <p:sldId id="266" r:id="rId8"/>
    <p:sldId id="262" r:id="rId9"/>
    <p:sldId id="273" r:id="rId10"/>
    <p:sldId id="268" r:id="rId11"/>
    <p:sldId id="264" r:id="rId12"/>
    <p:sldId id="281" r:id="rId13"/>
    <p:sldId id="282" r:id="rId14"/>
    <p:sldId id="280" r:id="rId15"/>
    <p:sldId id="269" r:id="rId16"/>
    <p:sldId id="265" r:id="rId17"/>
    <p:sldId id="277" r:id="rId18"/>
    <p:sldId id="279" r:id="rId19"/>
    <p:sldId id="283" r:id="rId20"/>
    <p:sldId id="284" r:id="rId21"/>
    <p:sldId id="289" r:id="rId22"/>
    <p:sldId id="261" r:id="rId23"/>
    <p:sldId id="271" r:id="rId24"/>
    <p:sldId id="256" r:id="rId25"/>
    <p:sldId id="276"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06"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sorterViewPr>
    <p:cViewPr varScale="1">
      <p:scale>
        <a:sx n="1" d="1"/>
        <a:sy n="1" d="1"/>
      </p:scale>
      <p:origin x="0" y="-1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A1A59A-C856-4417-AD2F-D9057748F96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15639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1A59A-C856-4417-AD2F-D9057748F96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1605682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1A59A-C856-4417-AD2F-D9057748F96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35659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1A59A-C856-4417-AD2F-D9057748F96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30694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A1A59A-C856-4417-AD2F-D9057748F962}"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134574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A1A59A-C856-4417-AD2F-D9057748F962}"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185590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A1A59A-C856-4417-AD2F-D9057748F962}"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39677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A1A59A-C856-4417-AD2F-D9057748F962}"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177966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1A59A-C856-4417-AD2F-D9057748F962}"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336228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A1A59A-C856-4417-AD2F-D9057748F962}"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394622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A1A59A-C856-4417-AD2F-D9057748F962}"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CF36F-B06B-4396-BEA6-A2EBDA5D1A4D}" type="slidenum">
              <a:rPr lang="en-US" smtClean="0"/>
              <a:t>‹#›</a:t>
            </a:fld>
            <a:endParaRPr lang="en-US"/>
          </a:p>
        </p:txBody>
      </p:sp>
    </p:spTree>
    <p:extLst>
      <p:ext uri="{BB962C8B-B14F-4D97-AF65-F5344CB8AC3E}">
        <p14:creationId xmlns:p14="http://schemas.microsoft.com/office/powerpoint/2010/main" val="158803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1A59A-C856-4417-AD2F-D9057748F962}" type="datetimeFigureOut">
              <a:rPr lang="en-US" smtClean="0"/>
              <a:t>11/17/2021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CF36F-B06B-4396-BEA6-A2EBDA5D1A4D}" type="slidenum">
              <a:rPr lang="en-US" smtClean="0"/>
              <a:t>‹#›</a:t>
            </a:fld>
            <a:endParaRPr lang="en-US"/>
          </a:p>
        </p:txBody>
      </p:sp>
    </p:spTree>
    <p:extLst>
      <p:ext uri="{BB962C8B-B14F-4D97-AF65-F5344CB8AC3E}">
        <p14:creationId xmlns:p14="http://schemas.microsoft.com/office/powerpoint/2010/main" val="3780979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9398" y="219715"/>
            <a:ext cx="5184689" cy="707886"/>
          </a:xfrm>
          <a:prstGeom prst="rect">
            <a:avLst/>
          </a:prstGeom>
          <a:noFill/>
        </p:spPr>
        <p:txBody>
          <a:bodyPr wrap="none" rtlCol="0">
            <a:spAutoFit/>
          </a:bodyPr>
          <a:lstStyle/>
          <a:p>
            <a:r>
              <a:rPr lang="en-US" sz="4000" b="1" dirty="0"/>
              <a:t>BSAI Alaska plaice 2021</a:t>
            </a:r>
          </a:p>
        </p:txBody>
      </p:sp>
      <p:sp>
        <p:nvSpPr>
          <p:cNvPr id="6" name="TextBox 5"/>
          <p:cNvSpPr txBox="1"/>
          <p:nvPr/>
        </p:nvSpPr>
        <p:spPr>
          <a:xfrm>
            <a:off x="1811339" y="5554910"/>
            <a:ext cx="5521320" cy="923330"/>
          </a:xfrm>
          <a:prstGeom prst="rect">
            <a:avLst/>
          </a:prstGeom>
          <a:noFill/>
        </p:spPr>
        <p:txBody>
          <a:bodyPr wrap="none" rtlCol="0">
            <a:spAutoFit/>
          </a:bodyPr>
          <a:lstStyle/>
          <a:p>
            <a:pPr algn="ctr"/>
            <a:r>
              <a:rPr lang="en-US" b="1" dirty="0"/>
              <a:t>Olav A. Ormseth</a:t>
            </a:r>
          </a:p>
          <a:p>
            <a:pPr algn="ctr"/>
            <a:r>
              <a:rPr lang="en-US" b="1" dirty="0"/>
              <a:t>Alaska Fisheries Science Center</a:t>
            </a:r>
          </a:p>
          <a:p>
            <a:pPr algn="ctr"/>
            <a:r>
              <a:rPr lang="en-US" b="1" dirty="0"/>
              <a:t>NPFMC Groundfish Plan Team meeting, November 2021</a:t>
            </a:r>
          </a:p>
        </p:txBody>
      </p:sp>
      <p:pic>
        <p:nvPicPr>
          <p:cNvPr id="3" name="Picture 2"/>
          <p:cNvPicPr>
            <a:picLocks noChangeAspect="1"/>
          </p:cNvPicPr>
          <p:nvPr/>
        </p:nvPicPr>
        <p:blipFill rotWithShape="1">
          <a:blip r:embed="rId2"/>
          <a:srcRect l="13099" t="6466" r="14820" b="10001"/>
          <a:stretch/>
        </p:blipFill>
        <p:spPr>
          <a:xfrm>
            <a:off x="2453001" y="848030"/>
            <a:ext cx="3898520" cy="4517910"/>
          </a:xfrm>
          <a:prstGeom prst="rect">
            <a:avLst/>
          </a:prstGeom>
        </p:spPr>
      </p:pic>
    </p:spTree>
    <p:extLst>
      <p:ext uri="{BB962C8B-B14F-4D97-AF65-F5344CB8AC3E}">
        <p14:creationId xmlns:p14="http://schemas.microsoft.com/office/powerpoint/2010/main" val="262166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6793" y="851704"/>
            <a:ext cx="7376689" cy="5350966"/>
          </a:xfrm>
          <a:prstGeom prst="rect">
            <a:avLst/>
          </a:prstGeom>
        </p:spPr>
      </p:pic>
      <p:sp>
        <p:nvSpPr>
          <p:cNvPr id="4" name="TextBox 3"/>
          <p:cNvSpPr txBox="1"/>
          <p:nvPr/>
        </p:nvSpPr>
        <p:spPr>
          <a:xfrm>
            <a:off x="2767463" y="178274"/>
            <a:ext cx="3298532" cy="584775"/>
          </a:xfrm>
          <a:prstGeom prst="rect">
            <a:avLst/>
          </a:prstGeom>
          <a:noFill/>
        </p:spPr>
        <p:txBody>
          <a:bodyPr wrap="none" rtlCol="0">
            <a:spAutoFit/>
          </a:bodyPr>
          <a:lstStyle/>
          <a:p>
            <a:pPr algn="ctr"/>
            <a:r>
              <a:rPr lang="en-US" sz="3200" b="1" dirty="0"/>
              <a:t>survey biomass fit</a:t>
            </a:r>
          </a:p>
        </p:txBody>
      </p:sp>
    </p:spTree>
    <p:extLst>
      <p:ext uri="{BB962C8B-B14F-4D97-AF65-F5344CB8AC3E}">
        <p14:creationId xmlns:p14="http://schemas.microsoft.com/office/powerpoint/2010/main" val="200788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030" y="801435"/>
            <a:ext cx="2862320" cy="3487214"/>
          </a:xfrm>
          <a:prstGeom prst="rect">
            <a:avLst/>
          </a:prstGeom>
        </p:spPr>
      </p:pic>
      <p:pic>
        <p:nvPicPr>
          <p:cNvPr id="4" name="Picture 3"/>
          <p:cNvPicPr>
            <a:picLocks noChangeAspect="1"/>
          </p:cNvPicPr>
          <p:nvPr/>
        </p:nvPicPr>
        <p:blipFill>
          <a:blip r:embed="rId3"/>
          <a:stretch>
            <a:fillRect/>
          </a:stretch>
        </p:blipFill>
        <p:spPr>
          <a:xfrm>
            <a:off x="2889835" y="843882"/>
            <a:ext cx="2914141" cy="3554276"/>
          </a:xfrm>
          <a:prstGeom prst="rect">
            <a:avLst/>
          </a:prstGeom>
        </p:spPr>
      </p:pic>
      <p:pic>
        <p:nvPicPr>
          <p:cNvPr id="5" name="Picture 4"/>
          <p:cNvPicPr>
            <a:picLocks noChangeAspect="1"/>
          </p:cNvPicPr>
          <p:nvPr/>
        </p:nvPicPr>
        <p:blipFill>
          <a:blip r:embed="rId4"/>
          <a:stretch>
            <a:fillRect/>
          </a:stretch>
        </p:blipFill>
        <p:spPr>
          <a:xfrm>
            <a:off x="5752155" y="913992"/>
            <a:ext cx="2874513" cy="3414056"/>
          </a:xfrm>
          <a:prstGeom prst="rect">
            <a:avLst/>
          </a:prstGeom>
        </p:spPr>
      </p:pic>
      <p:sp>
        <p:nvSpPr>
          <p:cNvPr id="6" name="TextBox 5"/>
          <p:cNvSpPr txBox="1"/>
          <p:nvPr/>
        </p:nvSpPr>
        <p:spPr>
          <a:xfrm>
            <a:off x="2300184" y="178274"/>
            <a:ext cx="4233083" cy="584775"/>
          </a:xfrm>
          <a:prstGeom prst="rect">
            <a:avLst/>
          </a:prstGeom>
          <a:noFill/>
        </p:spPr>
        <p:txBody>
          <a:bodyPr wrap="none" rtlCol="0">
            <a:spAutoFit/>
          </a:bodyPr>
          <a:lstStyle/>
          <a:p>
            <a:pPr algn="ctr"/>
            <a:r>
              <a:rPr lang="en-US" sz="3200" b="1" dirty="0"/>
              <a:t>survey age composition</a:t>
            </a:r>
          </a:p>
        </p:txBody>
      </p:sp>
      <p:pic>
        <p:nvPicPr>
          <p:cNvPr id="2" name="Picture 1"/>
          <p:cNvPicPr>
            <a:picLocks noChangeAspect="1"/>
          </p:cNvPicPr>
          <p:nvPr/>
        </p:nvPicPr>
        <p:blipFill rotWithShape="1">
          <a:blip r:embed="rId5"/>
          <a:srcRect l="51907" t="50763" b="25341"/>
          <a:stretch/>
        </p:blipFill>
        <p:spPr>
          <a:xfrm>
            <a:off x="922700" y="4473441"/>
            <a:ext cx="3452183" cy="2039450"/>
          </a:xfrm>
          <a:prstGeom prst="rect">
            <a:avLst/>
          </a:prstGeom>
        </p:spPr>
      </p:pic>
      <p:pic>
        <p:nvPicPr>
          <p:cNvPr id="7" name="Picture 6"/>
          <p:cNvPicPr>
            <a:picLocks noChangeAspect="1"/>
          </p:cNvPicPr>
          <p:nvPr/>
        </p:nvPicPr>
        <p:blipFill rotWithShape="1">
          <a:blip r:embed="rId5"/>
          <a:srcRect l="51907" t="74846"/>
          <a:stretch/>
        </p:blipFill>
        <p:spPr>
          <a:xfrm>
            <a:off x="4659606" y="4549101"/>
            <a:ext cx="3365038" cy="2092619"/>
          </a:xfrm>
          <a:prstGeom prst="rect">
            <a:avLst/>
          </a:prstGeom>
        </p:spPr>
      </p:pic>
    </p:spTree>
    <p:extLst>
      <p:ext uri="{BB962C8B-B14F-4D97-AF65-F5344CB8AC3E}">
        <p14:creationId xmlns:p14="http://schemas.microsoft.com/office/powerpoint/2010/main" val="398895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53" y="580095"/>
            <a:ext cx="4065607" cy="5935690"/>
          </a:xfrm>
          <a:prstGeom prst="rect">
            <a:avLst/>
          </a:prstGeom>
        </p:spPr>
      </p:pic>
      <p:sp>
        <p:nvSpPr>
          <p:cNvPr id="6" name="TextBox 5"/>
          <p:cNvSpPr txBox="1"/>
          <p:nvPr/>
        </p:nvSpPr>
        <p:spPr>
          <a:xfrm>
            <a:off x="2074257" y="178274"/>
            <a:ext cx="4684937" cy="584775"/>
          </a:xfrm>
          <a:prstGeom prst="rect">
            <a:avLst/>
          </a:prstGeom>
          <a:noFill/>
        </p:spPr>
        <p:txBody>
          <a:bodyPr wrap="none" rtlCol="0">
            <a:spAutoFit/>
          </a:bodyPr>
          <a:lstStyle/>
          <a:p>
            <a:pPr algn="ctr"/>
            <a:r>
              <a:rPr lang="en-US" sz="3200" b="1" dirty="0"/>
              <a:t>survey length composition</a:t>
            </a:r>
          </a:p>
        </p:txBody>
      </p:sp>
      <p:pic>
        <p:nvPicPr>
          <p:cNvPr id="7" name="Picture 6"/>
          <p:cNvPicPr>
            <a:picLocks noChangeAspect="1"/>
          </p:cNvPicPr>
          <p:nvPr/>
        </p:nvPicPr>
        <p:blipFill>
          <a:blip r:embed="rId3"/>
          <a:stretch>
            <a:fillRect/>
          </a:stretch>
        </p:blipFill>
        <p:spPr>
          <a:xfrm>
            <a:off x="4061882" y="667701"/>
            <a:ext cx="2127866" cy="6052596"/>
          </a:xfrm>
          <a:prstGeom prst="rect">
            <a:avLst/>
          </a:prstGeom>
        </p:spPr>
      </p:pic>
      <p:pic>
        <p:nvPicPr>
          <p:cNvPr id="5" name="Picture 4"/>
          <p:cNvPicPr>
            <a:picLocks noChangeAspect="1"/>
          </p:cNvPicPr>
          <p:nvPr/>
        </p:nvPicPr>
        <p:blipFill rotWithShape="1">
          <a:blip r:embed="rId3"/>
          <a:srcRect l="13007" t="77548" r="2830" b="2714"/>
          <a:stretch/>
        </p:blipFill>
        <p:spPr>
          <a:xfrm>
            <a:off x="6189748" y="2310639"/>
            <a:ext cx="2913877" cy="1943785"/>
          </a:xfrm>
          <a:prstGeom prst="rect">
            <a:avLst/>
          </a:prstGeom>
        </p:spPr>
      </p:pic>
    </p:spTree>
    <p:extLst>
      <p:ext uri="{BB962C8B-B14F-4D97-AF65-F5344CB8AC3E}">
        <p14:creationId xmlns:p14="http://schemas.microsoft.com/office/powerpoint/2010/main" val="228140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6796" y="178274"/>
            <a:ext cx="4879862" cy="584775"/>
          </a:xfrm>
          <a:prstGeom prst="rect">
            <a:avLst/>
          </a:prstGeom>
          <a:noFill/>
        </p:spPr>
        <p:txBody>
          <a:bodyPr wrap="none" rtlCol="0">
            <a:spAutoFit/>
          </a:bodyPr>
          <a:lstStyle/>
          <a:p>
            <a:pPr algn="ctr"/>
            <a:r>
              <a:rPr lang="en-US" sz="3200" b="1" dirty="0"/>
              <a:t>fishery  length composition</a:t>
            </a:r>
          </a:p>
        </p:txBody>
      </p:sp>
      <p:pic>
        <p:nvPicPr>
          <p:cNvPr id="3" name="Picture 2"/>
          <p:cNvPicPr>
            <a:picLocks noChangeAspect="1"/>
          </p:cNvPicPr>
          <p:nvPr/>
        </p:nvPicPr>
        <p:blipFill>
          <a:blip r:embed="rId2"/>
          <a:stretch>
            <a:fillRect/>
          </a:stretch>
        </p:blipFill>
        <p:spPr>
          <a:xfrm>
            <a:off x="1096574" y="748399"/>
            <a:ext cx="3955281" cy="5913485"/>
          </a:xfrm>
          <a:prstGeom prst="rect">
            <a:avLst/>
          </a:prstGeom>
        </p:spPr>
      </p:pic>
      <p:pic>
        <p:nvPicPr>
          <p:cNvPr id="4" name="Picture 3"/>
          <p:cNvPicPr>
            <a:picLocks noChangeAspect="1"/>
          </p:cNvPicPr>
          <p:nvPr/>
        </p:nvPicPr>
        <p:blipFill>
          <a:blip r:embed="rId3"/>
          <a:stretch>
            <a:fillRect/>
          </a:stretch>
        </p:blipFill>
        <p:spPr>
          <a:xfrm>
            <a:off x="4842084" y="812367"/>
            <a:ext cx="2193569" cy="5849517"/>
          </a:xfrm>
          <a:prstGeom prst="rect">
            <a:avLst/>
          </a:prstGeom>
        </p:spPr>
      </p:pic>
    </p:spTree>
    <p:extLst>
      <p:ext uri="{BB962C8B-B14F-4D97-AF65-F5344CB8AC3E}">
        <p14:creationId xmlns:p14="http://schemas.microsoft.com/office/powerpoint/2010/main" val="382917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2950" y="874074"/>
            <a:ext cx="7437405" cy="5396685"/>
          </a:xfrm>
          <a:prstGeom prst="rect">
            <a:avLst/>
          </a:prstGeom>
        </p:spPr>
      </p:pic>
      <p:sp>
        <p:nvSpPr>
          <p:cNvPr id="3" name="Rectangle 2"/>
          <p:cNvSpPr/>
          <p:nvPr/>
        </p:nvSpPr>
        <p:spPr>
          <a:xfrm>
            <a:off x="3699163" y="6316062"/>
            <a:ext cx="1861728" cy="369332"/>
          </a:xfrm>
          <a:prstGeom prst="rect">
            <a:avLst/>
          </a:prstGeom>
        </p:spPr>
        <p:txBody>
          <a:bodyPr wrap="none">
            <a:spAutoFit/>
          </a:bodyPr>
          <a:lstStyle/>
          <a:p>
            <a:r>
              <a:rPr lang="en-US" dirty="0" err="1"/>
              <a:t>Mohn’s</a:t>
            </a:r>
            <a:r>
              <a:rPr lang="en-US" dirty="0"/>
              <a:t> ρ = -0.01.</a:t>
            </a:r>
          </a:p>
        </p:txBody>
      </p:sp>
      <p:sp>
        <p:nvSpPr>
          <p:cNvPr id="4" name="TextBox 3"/>
          <p:cNvSpPr txBox="1"/>
          <p:nvPr/>
        </p:nvSpPr>
        <p:spPr>
          <a:xfrm>
            <a:off x="768559" y="178274"/>
            <a:ext cx="7296357" cy="584775"/>
          </a:xfrm>
          <a:prstGeom prst="rect">
            <a:avLst/>
          </a:prstGeom>
          <a:noFill/>
        </p:spPr>
        <p:txBody>
          <a:bodyPr wrap="none" rtlCol="0">
            <a:spAutoFit/>
          </a:bodyPr>
          <a:lstStyle/>
          <a:p>
            <a:pPr algn="ctr"/>
            <a:r>
              <a:rPr lang="en-US" sz="3200" b="1" dirty="0"/>
              <a:t>retrospective – female spawning biomass</a:t>
            </a:r>
          </a:p>
        </p:txBody>
      </p:sp>
    </p:spTree>
    <p:extLst>
      <p:ext uri="{BB962C8B-B14F-4D97-AF65-F5344CB8AC3E}">
        <p14:creationId xmlns:p14="http://schemas.microsoft.com/office/powerpoint/2010/main" val="105871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958" y="763049"/>
            <a:ext cx="4480357" cy="3250455"/>
          </a:xfrm>
          <a:prstGeom prst="rect">
            <a:avLst/>
          </a:prstGeom>
        </p:spPr>
      </p:pic>
      <p:pic>
        <p:nvPicPr>
          <p:cNvPr id="3" name="Picture 2"/>
          <p:cNvPicPr>
            <a:picLocks noChangeAspect="1"/>
          </p:cNvPicPr>
          <p:nvPr/>
        </p:nvPicPr>
        <p:blipFill>
          <a:blip r:embed="rId3"/>
          <a:stretch>
            <a:fillRect/>
          </a:stretch>
        </p:blipFill>
        <p:spPr>
          <a:xfrm>
            <a:off x="4539695" y="3451922"/>
            <a:ext cx="4426079" cy="3209822"/>
          </a:xfrm>
          <a:prstGeom prst="rect">
            <a:avLst/>
          </a:prstGeom>
        </p:spPr>
      </p:pic>
      <p:sp>
        <p:nvSpPr>
          <p:cNvPr id="4" name="TextBox 3"/>
          <p:cNvSpPr txBox="1"/>
          <p:nvPr/>
        </p:nvSpPr>
        <p:spPr>
          <a:xfrm>
            <a:off x="2855856" y="178274"/>
            <a:ext cx="3121753" cy="584775"/>
          </a:xfrm>
          <a:prstGeom prst="rect">
            <a:avLst/>
          </a:prstGeom>
          <a:noFill/>
        </p:spPr>
        <p:txBody>
          <a:bodyPr wrap="none" rtlCol="0">
            <a:spAutoFit/>
          </a:bodyPr>
          <a:lstStyle/>
          <a:p>
            <a:pPr algn="ctr"/>
            <a:r>
              <a:rPr lang="en-US" sz="3200" b="1" dirty="0"/>
              <a:t>results - biomass</a:t>
            </a:r>
          </a:p>
        </p:txBody>
      </p:sp>
    </p:spTree>
    <p:extLst>
      <p:ext uri="{BB962C8B-B14F-4D97-AF65-F5344CB8AC3E}">
        <p14:creationId xmlns:p14="http://schemas.microsoft.com/office/powerpoint/2010/main" val="257452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0795" y="1171707"/>
            <a:ext cx="6799339" cy="4934096"/>
          </a:xfrm>
          <a:prstGeom prst="rect">
            <a:avLst/>
          </a:prstGeom>
        </p:spPr>
      </p:pic>
      <p:sp>
        <p:nvSpPr>
          <p:cNvPr id="4" name="TextBox 3"/>
          <p:cNvSpPr txBox="1"/>
          <p:nvPr/>
        </p:nvSpPr>
        <p:spPr>
          <a:xfrm>
            <a:off x="2586040" y="178274"/>
            <a:ext cx="3661388" cy="584775"/>
          </a:xfrm>
          <a:prstGeom prst="rect">
            <a:avLst/>
          </a:prstGeom>
          <a:noFill/>
        </p:spPr>
        <p:txBody>
          <a:bodyPr wrap="none" rtlCol="0">
            <a:spAutoFit/>
          </a:bodyPr>
          <a:lstStyle/>
          <a:p>
            <a:pPr algn="ctr"/>
            <a:r>
              <a:rPr lang="en-US" sz="3200" b="1" dirty="0"/>
              <a:t>results - recruitment</a:t>
            </a:r>
          </a:p>
        </p:txBody>
      </p:sp>
    </p:spTree>
    <p:extLst>
      <p:ext uri="{BB962C8B-B14F-4D97-AF65-F5344CB8AC3E}">
        <p14:creationId xmlns:p14="http://schemas.microsoft.com/office/powerpoint/2010/main" val="262202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623" y="833413"/>
            <a:ext cx="8036227" cy="5831014"/>
          </a:xfrm>
          <a:prstGeom prst="rect">
            <a:avLst/>
          </a:prstGeom>
        </p:spPr>
      </p:pic>
      <p:sp>
        <p:nvSpPr>
          <p:cNvPr id="3" name="TextBox 2"/>
          <p:cNvSpPr txBox="1"/>
          <p:nvPr/>
        </p:nvSpPr>
        <p:spPr>
          <a:xfrm>
            <a:off x="2033521" y="178274"/>
            <a:ext cx="4766433" cy="584775"/>
          </a:xfrm>
          <a:prstGeom prst="rect">
            <a:avLst/>
          </a:prstGeom>
          <a:noFill/>
        </p:spPr>
        <p:txBody>
          <a:bodyPr wrap="none" rtlCol="0">
            <a:spAutoFit/>
          </a:bodyPr>
          <a:lstStyle/>
          <a:p>
            <a:pPr algn="ctr"/>
            <a:r>
              <a:rPr lang="en-US" sz="3200" b="1" dirty="0"/>
              <a:t>catch &amp; biomass trajectory</a:t>
            </a:r>
          </a:p>
        </p:txBody>
      </p:sp>
    </p:spTree>
    <p:extLst>
      <p:ext uri="{BB962C8B-B14F-4D97-AF65-F5344CB8AC3E}">
        <p14:creationId xmlns:p14="http://schemas.microsoft.com/office/powerpoint/2010/main" val="78954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0520" y="925351"/>
            <a:ext cx="7767769" cy="5289117"/>
          </a:xfrm>
          <a:prstGeom prst="rect">
            <a:avLst/>
          </a:prstGeom>
        </p:spPr>
      </p:pic>
      <p:sp>
        <p:nvSpPr>
          <p:cNvPr id="3" name="TextBox 2"/>
          <p:cNvSpPr txBox="1"/>
          <p:nvPr/>
        </p:nvSpPr>
        <p:spPr>
          <a:xfrm>
            <a:off x="2074173" y="178274"/>
            <a:ext cx="4685130" cy="584775"/>
          </a:xfrm>
          <a:prstGeom prst="rect">
            <a:avLst/>
          </a:prstGeom>
          <a:noFill/>
        </p:spPr>
        <p:txBody>
          <a:bodyPr wrap="none" rtlCol="0">
            <a:spAutoFit/>
          </a:bodyPr>
          <a:lstStyle/>
          <a:p>
            <a:pPr algn="ctr"/>
            <a:r>
              <a:rPr lang="en-US" sz="3200" b="1" dirty="0"/>
              <a:t>harvest recommendations</a:t>
            </a:r>
          </a:p>
        </p:txBody>
      </p:sp>
    </p:spTree>
    <p:extLst>
      <p:ext uri="{BB962C8B-B14F-4D97-AF65-F5344CB8AC3E}">
        <p14:creationId xmlns:p14="http://schemas.microsoft.com/office/powerpoint/2010/main" val="150545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5414" y="262822"/>
            <a:ext cx="1753172" cy="584775"/>
          </a:xfrm>
          <a:prstGeom prst="rect">
            <a:avLst/>
          </a:prstGeom>
          <a:noFill/>
        </p:spPr>
        <p:txBody>
          <a:bodyPr wrap="none" rtlCol="0">
            <a:spAutoFit/>
          </a:bodyPr>
          <a:lstStyle/>
          <a:p>
            <a:pPr algn="ctr"/>
            <a:r>
              <a:rPr lang="en-US" sz="3200" b="1" dirty="0"/>
              <a:t>risk table</a:t>
            </a:r>
          </a:p>
        </p:txBody>
      </p:sp>
      <p:pic>
        <p:nvPicPr>
          <p:cNvPr id="7" name="Picture 6"/>
          <p:cNvPicPr>
            <a:picLocks noChangeAspect="1"/>
          </p:cNvPicPr>
          <p:nvPr/>
        </p:nvPicPr>
        <p:blipFill>
          <a:blip r:embed="rId2"/>
          <a:stretch>
            <a:fillRect/>
          </a:stretch>
        </p:blipFill>
        <p:spPr>
          <a:xfrm>
            <a:off x="481936" y="1648079"/>
            <a:ext cx="8158345" cy="3038905"/>
          </a:xfrm>
          <a:prstGeom prst="rect">
            <a:avLst/>
          </a:prstGeom>
        </p:spPr>
      </p:pic>
    </p:spTree>
    <p:extLst>
      <p:ext uri="{BB962C8B-B14F-4D97-AF65-F5344CB8AC3E}">
        <p14:creationId xmlns:p14="http://schemas.microsoft.com/office/powerpoint/2010/main" val="187699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6896" y="1666846"/>
            <a:ext cx="4560039" cy="2677656"/>
          </a:xfrm>
          <a:prstGeom prst="rect">
            <a:avLst/>
          </a:prstGeom>
          <a:noFill/>
        </p:spPr>
        <p:txBody>
          <a:bodyPr wrap="square" rtlCol="0">
            <a:spAutoFit/>
          </a:bodyPr>
          <a:lstStyle/>
          <a:p>
            <a:pPr marL="342900" indent="-342900">
              <a:buAutoNum type="arabicParenR"/>
            </a:pPr>
            <a:r>
              <a:rPr lang="en-US" sz="2400" b="1" dirty="0"/>
              <a:t>summary of results</a:t>
            </a:r>
          </a:p>
          <a:p>
            <a:pPr marL="342900" indent="-342900">
              <a:buAutoNum type="arabicParenR"/>
            </a:pPr>
            <a:endParaRPr lang="en-US" sz="2400" b="1" dirty="0"/>
          </a:p>
          <a:p>
            <a:pPr marL="342900" indent="-342900">
              <a:buAutoNum type="arabicParenR"/>
            </a:pPr>
            <a:r>
              <a:rPr lang="en-US" sz="2400" b="1" dirty="0"/>
              <a:t>model overview &amp; inputs</a:t>
            </a:r>
          </a:p>
          <a:p>
            <a:pPr marL="342900" indent="-342900">
              <a:buAutoNum type="arabicParenR"/>
            </a:pPr>
            <a:endParaRPr lang="en-US" sz="2400" b="1" dirty="0"/>
          </a:p>
          <a:p>
            <a:pPr marL="342900" indent="-342900">
              <a:buAutoNum type="arabicParenR"/>
            </a:pPr>
            <a:r>
              <a:rPr lang="en-US" sz="2400" b="1" dirty="0"/>
              <a:t>model evaluation &amp; results</a:t>
            </a:r>
          </a:p>
          <a:p>
            <a:pPr marL="342900" indent="-342900">
              <a:buAutoNum type="arabicParenR"/>
            </a:pPr>
            <a:endParaRPr lang="en-US" sz="2400" b="1" dirty="0"/>
          </a:p>
          <a:p>
            <a:pPr marL="342900" indent="-342900">
              <a:buAutoNum type="arabicParenR"/>
            </a:pPr>
            <a:r>
              <a:rPr lang="en-US" sz="2400" b="1" dirty="0"/>
              <a:t>harvest recommendations </a:t>
            </a:r>
          </a:p>
        </p:txBody>
      </p:sp>
      <p:sp>
        <p:nvSpPr>
          <p:cNvPr id="3" name="TextBox 2"/>
          <p:cNvSpPr txBox="1"/>
          <p:nvPr/>
        </p:nvSpPr>
        <p:spPr>
          <a:xfrm>
            <a:off x="3538210" y="178274"/>
            <a:ext cx="1757020" cy="584775"/>
          </a:xfrm>
          <a:prstGeom prst="rect">
            <a:avLst/>
          </a:prstGeom>
          <a:noFill/>
        </p:spPr>
        <p:txBody>
          <a:bodyPr wrap="none" rtlCol="0">
            <a:spAutoFit/>
          </a:bodyPr>
          <a:lstStyle/>
          <a:p>
            <a:pPr algn="ctr"/>
            <a:r>
              <a:rPr lang="en-US" sz="3200" b="1" dirty="0"/>
              <a:t>overview</a:t>
            </a:r>
          </a:p>
        </p:txBody>
      </p:sp>
    </p:spTree>
    <p:extLst>
      <p:ext uri="{BB962C8B-B14F-4D97-AF65-F5344CB8AC3E}">
        <p14:creationId xmlns:p14="http://schemas.microsoft.com/office/powerpoint/2010/main" val="78564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066" y="1593356"/>
            <a:ext cx="8199424" cy="3539430"/>
          </a:xfrm>
          <a:prstGeom prst="rect">
            <a:avLst/>
          </a:prstGeom>
          <a:noFill/>
        </p:spPr>
        <p:txBody>
          <a:bodyPr wrap="none" rtlCol="0">
            <a:spAutoFit/>
          </a:bodyPr>
          <a:lstStyle/>
          <a:p>
            <a:pPr algn="ctr"/>
            <a:r>
              <a:rPr lang="en-US" sz="3200" b="1" dirty="0"/>
              <a:t>end main AK plaice presentation</a:t>
            </a:r>
          </a:p>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a:p>
            <a:pPr algn="ctr"/>
            <a:r>
              <a:rPr lang="en-US" sz="3200" b="1" dirty="0"/>
              <a:t>the following slides are for discussion purposes</a:t>
            </a:r>
          </a:p>
        </p:txBody>
      </p:sp>
    </p:spTree>
    <p:extLst>
      <p:ext uri="{BB962C8B-B14F-4D97-AF65-F5344CB8AC3E}">
        <p14:creationId xmlns:p14="http://schemas.microsoft.com/office/powerpoint/2010/main" val="153350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754" y="1853001"/>
            <a:ext cx="6398761" cy="1077218"/>
          </a:xfrm>
          <a:prstGeom prst="rect">
            <a:avLst/>
          </a:prstGeom>
          <a:noFill/>
        </p:spPr>
        <p:txBody>
          <a:bodyPr wrap="square" rtlCol="0">
            <a:spAutoFit/>
          </a:bodyPr>
          <a:lstStyle/>
          <a:p>
            <a:pPr algn="ctr"/>
            <a:r>
              <a:rPr lang="en-US" sz="3200" b="1" dirty="0"/>
              <a:t>the following slides are “as needed” Alaska plaice slides</a:t>
            </a:r>
          </a:p>
        </p:txBody>
      </p:sp>
    </p:spTree>
    <p:extLst>
      <p:ext uri="{BB962C8B-B14F-4D97-AF65-F5344CB8AC3E}">
        <p14:creationId xmlns:p14="http://schemas.microsoft.com/office/powerpoint/2010/main" val="10142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264" y="337063"/>
            <a:ext cx="8766194" cy="4801314"/>
          </a:xfrm>
          <a:prstGeom prst="rect">
            <a:avLst/>
          </a:prstGeom>
        </p:spPr>
        <p:txBody>
          <a:bodyPr wrap="square">
            <a:spAutoFit/>
          </a:bodyPr>
          <a:lstStyle/>
          <a:p>
            <a:endParaRPr lang="en-US" sz="1400" dirty="0">
              <a:latin typeface="Times New Roman" panose="02020603050405020304" pitchFamily="18" charset="0"/>
              <a:ea typeface="Times New Roman" panose="02020603050405020304" pitchFamily="18" charset="0"/>
            </a:endParaRPr>
          </a:p>
          <a:p>
            <a:r>
              <a:rPr lang="en-US" sz="2000" b="1" dirty="0">
                <a:latin typeface="Arial" panose="020B0604020202020204" pitchFamily="34" charset="0"/>
              </a:rPr>
              <a:t>Responses to SSC and Plan Team Comments Specific to this Assessment</a:t>
            </a:r>
          </a:p>
          <a:p>
            <a:r>
              <a:rPr lang="en-US" i="1"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u="sng" dirty="0">
                <a:latin typeface="Times New Roman" panose="02020603050405020304" pitchFamily="18" charset="0"/>
                <a:ea typeface="Times New Roman" panose="02020603050405020304" pitchFamily="18" charset="0"/>
              </a:rPr>
              <a:t>From the December 2019 SSC minutes:</a:t>
            </a:r>
            <a:endParaRPr lang="en-US" sz="1400" dirty="0">
              <a:latin typeface="Times New Roman" panose="02020603050405020304" pitchFamily="18" charset="0"/>
              <a:ea typeface="Times New Roman" panose="02020603050405020304" pitchFamily="18" charset="0"/>
            </a:endParaRPr>
          </a:p>
          <a:p>
            <a:r>
              <a:rPr lang="en-US" i="1" dirty="0">
                <a:latin typeface="Times New Roman" panose="02020603050405020304" pitchFamily="18" charset="0"/>
                <a:ea typeface="Times New Roman" panose="02020603050405020304" pitchFamily="18" charset="0"/>
              </a:rPr>
              <a:t>The SSC … recommends continuing to track survey biomass trends in the NBS. The assessment indicates that sampling in the NBS in 2017 by a NPRB project showed differential age-at-maturity and size-at-age compared to the EBS. For the next full assessment, the SSC requests that the authors investigate differences in length composition and sex ratios between the NBS and EBS surveys. In addition, the SSC recommends analysis of genetic information to inform whether there is evidence of stock structure between the survey regions.</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u="sng" dirty="0">
                <a:latin typeface="Times New Roman" panose="02020603050405020304" pitchFamily="18" charset="0"/>
                <a:ea typeface="Times New Roman" panose="02020603050405020304" pitchFamily="18" charset="0"/>
              </a:rPr>
              <a:t>Response</a:t>
            </a:r>
            <a:r>
              <a:rPr lang="en-US" dirty="0">
                <a:latin typeface="Times New Roman" panose="02020603050405020304" pitchFamily="18" charset="0"/>
                <a:ea typeface="Times New Roman" panose="02020603050405020304" pitchFamily="18" charset="0"/>
              </a:rPr>
              <a:t>: The assessment includes updated information on and discussion of Alaska plaice in the NBS. The assessment now also includes a comparison of EBS and NBS size compositions, which reveals the persistent presence of small Alaska plaice that are not present in the EBS. No progress has been made on developing genetic analysis of population structure.</a:t>
            </a:r>
            <a:endParaRPr lang="en-US" dirty="0"/>
          </a:p>
        </p:txBody>
      </p:sp>
    </p:spTree>
    <p:extLst>
      <p:ext uri="{BB962C8B-B14F-4D97-AF65-F5344CB8AC3E}">
        <p14:creationId xmlns:p14="http://schemas.microsoft.com/office/powerpoint/2010/main" val="259819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1991" y="941737"/>
            <a:ext cx="7549475" cy="5478449"/>
          </a:xfrm>
          <a:prstGeom prst="rect">
            <a:avLst/>
          </a:prstGeom>
        </p:spPr>
      </p:pic>
      <p:sp>
        <p:nvSpPr>
          <p:cNvPr id="3" name="TextBox 2"/>
          <p:cNvSpPr txBox="1"/>
          <p:nvPr/>
        </p:nvSpPr>
        <p:spPr>
          <a:xfrm>
            <a:off x="3461980" y="178274"/>
            <a:ext cx="1909498" cy="584775"/>
          </a:xfrm>
          <a:prstGeom prst="rect">
            <a:avLst/>
          </a:prstGeom>
          <a:noFill/>
        </p:spPr>
        <p:txBody>
          <a:bodyPr wrap="none" rtlCol="0">
            <a:spAutoFit/>
          </a:bodyPr>
          <a:lstStyle/>
          <a:p>
            <a:pPr algn="ctr"/>
            <a:r>
              <a:rPr lang="en-US" sz="3200" b="1" dirty="0"/>
              <a:t>selectivity</a:t>
            </a:r>
          </a:p>
        </p:txBody>
      </p:sp>
    </p:spTree>
    <p:extLst>
      <p:ext uri="{BB962C8B-B14F-4D97-AF65-F5344CB8AC3E}">
        <p14:creationId xmlns:p14="http://schemas.microsoft.com/office/powerpoint/2010/main" val="2789444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355" y="399025"/>
            <a:ext cx="8797290" cy="6059949"/>
          </a:xfrm>
          <a:prstGeom prst="rect">
            <a:avLst/>
          </a:prstGeom>
        </p:spPr>
      </p:pic>
      <p:sp>
        <p:nvSpPr>
          <p:cNvPr id="5" name="TextBox 4"/>
          <p:cNvSpPr txBox="1"/>
          <p:nvPr/>
        </p:nvSpPr>
        <p:spPr>
          <a:xfrm>
            <a:off x="870596" y="881547"/>
            <a:ext cx="917880" cy="369332"/>
          </a:xfrm>
          <a:prstGeom prst="rect">
            <a:avLst/>
          </a:prstGeom>
          <a:noFill/>
        </p:spPr>
        <p:txBody>
          <a:bodyPr wrap="none" rtlCol="0">
            <a:spAutoFit/>
          </a:bodyPr>
          <a:lstStyle/>
          <a:p>
            <a:r>
              <a:rPr lang="en-US" dirty="0"/>
              <a:t>females</a:t>
            </a:r>
          </a:p>
        </p:txBody>
      </p:sp>
      <p:sp>
        <p:nvSpPr>
          <p:cNvPr id="6" name="TextBox 5"/>
          <p:cNvSpPr txBox="1"/>
          <p:nvPr/>
        </p:nvSpPr>
        <p:spPr>
          <a:xfrm>
            <a:off x="2683535" y="178274"/>
            <a:ext cx="3466398" cy="584775"/>
          </a:xfrm>
          <a:prstGeom prst="rect">
            <a:avLst/>
          </a:prstGeom>
          <a:noFill/>
        </p:spPr>
        <p:txBody>
          <a:bodyPr wrap="none" rtlCol="0">
            <a:spAutoFit/>
          </a:bodyPr>
          <a:lstStyle/>
          <a:p>
            <a:pPr algn="ctr"/>
            <a:r>
              <a:rPr lang="en-US" sz="3200" b="1" dirty="0"/>
              <a:t>results – size at age</a:t>
            </a:r>
          </a:p>
        </p:txBody>
      </p:sp>
    </p:spTree>
    <p:extLst>
      <p:ext uri="{BB962C8B-B14F-4D97-AF65-F5344CB8AC3E}">
        <p14:creationId xmlns:p14="http://schemas.microsoft.com/office/powerpoint/2010/main" val="309374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570" y="1301311"/>
            <a:ext cx="5864860" cy="4255377"/>
          </a:xfrm>
          <a:prstGeom prst="rect">
            <a:avLst/>
          </a:prstGeom>
        </p:spPr>
      </p:pic>
      <p:sp>
        <p:nvSpPr>
          <p:cNvPr id="4" name="TextBox 3"/>
          <p:cNvSpPr txBox="1"/>
          <p:nvPr/>
        </p:nvSpPr>
        <p:spPr>
          <a:xfrm>
            <a:off x="3505169" y="178274"/>
            <a:ext cx="1823127" cy="584775"/>
          </a:xfrm>
          <a:prstGeom prst="rect">
            <a:avLst/>
          </a:prstGeom>
          <a:noFill/>
        </p:spPr>
        <p:txBody>
          <a:bodyPr wrap="none" rtlCol="0">
            <a:spAutoFit/>
          </a:bodyPr>
          <a:lstStyle/>
          <a:p>
            <a:pPr algn="ctr"/>
            <a:r>
              <a:rPr lang="en-US" sz="3200" b="1" dirty="0"/>
              <a:t>results - F</a:t>
            </a:r>
          </a:p>
        </p:txBody>
      </p:sp>
    </p:spTree>
    <p:extLst>
      <p:ext uri="{BB962C8B-B14F-4D97-AF65-F5344CB8AC3E}">
        <p14:creationId xmlns:p14="http://schemas.microsoft.com/office/powerpoint/2010/main" val="144840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6103" y="856558"/>
            <a:ext cx="7421113" cy="5387406"/>
          </a:xfrm>
          <a:prstGeom prst="rect">
            <a:avLst/>
          </a:prstGeom>
        </p:spPr>
      </p:pic>
      <p:sp>
        <p:nvSpPr>
          <p:cNvPr id="3" name="TextBox 2"/>
          <p:cNvSpPr txBox="1"/>
          <p:nvPr/>
        </p:nvSpPr>
        <p:spPr>
          <a:xfrm>
            <a:off x="1933816" y="178274"/>
            <a:ext cx="4965848" cy="584775"/>
          </a:xfrm>
          <a:prstGeom prst="rect">
            <a:avLst/>
          </a:prstGeom>
          <a:noFill/>
        </p:spPr>
        <p:txBody>
          <a:bodyPr wrap="none" rtlCol="0">
            <a:spAutoFit/>
          </a:bodyPr>
          <a:lstStyle/>
          <a:p>
            <a:pPr algn="ctr"/>
            <a:r>
              <a:rPr lang="en-US" sz="3200" b="1" dirty="0"/>
              <a:t>posterior distribution of FSB</a:t>
            </a:r>
          </a:p>
        </p:txBody>
      </p:sp>
    </p:spTree>
    <p:extLst>
      <p:ext uri="{BB962C8B-B14F-4D97-AF65-F5344CB8AC3E}">
        <p14:creationId xmlns:p14="http://schemas.microsoft.com/office/powerpoint/2010/main" val="24259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001" y="1674736"/>
            <a:ext cx="8415766" cy="3970318"/>
          </a:xfrm>
          <a:prstGeom prst="rect">
            <a:avLst/>
          </a:prstGeom>
        </p:spPr>
        <p:txBody>
          <a:bodyPr wrap="square">
            <a:spAutoFit/>
          </a:bodyPr>
          <a:lstStyle/>
          <a:p>
            <a:pPr marL="342900" indent="-342900">
              <a:buAutoNum type="arabicParenR"/>
            </a:pPr>
            <a:r>
              <a:rPr lang="en-US" dirty="0"/>
              <a:t>2021 survey biomass estimate 9% lower than 2019; lowest value in time series</a:t>
            </a:r>
          </a:p>
          <a:p>
            <a:pPr marL="342900" indent="-342900">
              <a:buAutoNum type="arabicParenR"/>
            </a:pPr>
            <a:endParaRPr lang="en-US" dirty="0"/>
          </a:p>
          <a:p>
            <a:pPr marL="342900" indent="-342900">
              <a:buAutoNum type="arabicParenR"/>
            </a:pPr>
            <a:r>
              <a:rPr lang="en-US" dirty="0"/>
              <a:t>Model estimates of female spawning biomass continued their decline since 2013</a:t>
            </a:r>
          </a:p>
          <a:p>
            <a:pPr marL="342900" indent="-342900">
              <a:buAutoNum type="arabicParenR"/>
            </a:pPr>
            <a:endParaRPr lang="en-US" dirty="0"/>
          </a:p>
          <a:p>
            <a:pPr marL="342900" indent="-342900">
              <a:buAutoNum type="arabicParenR"/>
            </a:pPr>
            <a:r>
              <a:rPr lang="en-US" dirty="0"/>
              <a:t>Model estimates of total biomass increased relative to 2019</a:t>
            </a:r>
          </a:p>
          <a:p>
            <a:pPr marL="342900" indent="-342900">
              <a:buAutoNum type="arabicParenR"/>
            </a:pPr>
            <a:endParaRPr lang="en-US" dirty="0"/>
          </a:p>
          <a:p>
            <a:pPr marL="342900" indent="-342900">
              <a:buAutoNum type="arabicParenR"/>
            </a:pPr>
            <a:r>
              <a:rPr lang="en-US" dirty="0"/>
              <a:t>Model estimates relatively strong recruitment since 2017, a pattern which began to emerge in the 2019 assessment</a:t>
            </a:r>
          </a:p>
          <a:p>
            <a:pPr marL="342900" indent="-342900">
              <a:buAutoNum type="arabicParenR"/>
            </a:pPr>
            <a:endParaRPr lang="en-US" dirty="0"/>
          </a:p>
          <a:p>
            <a:pPr marL="342900" indent="-342900">
              <a:buAutoNum type="arabicParenR"/>
            </a:pPr>
            <a:r>
              <a:rPr lang="en-US" dirty="0"/>
              <a:t>Slightly higher reference fishing mortality rates and total biomass result in slightly increased OFL and ABC</a:t>
            </a:r>
          </a:p>
          <a:p>
            <a:pPr marL="342900" indent="-342900">
              <a:buAutoNum type="arabicParenR"/>
            </a:pPr>
            <a:endParaRPr lang="en-US" dirty="0"/>
          </a:p>
          <a:p>
            <a:pPr marL="342900" indent="-342900">
              <a:buAutoNum type="arabicParenR"/>
            </a:pPr>
            <a:r>
              <a:rPr lang="en-US" dirty="0"/>
              <a:t>Alaska plaice continue to be found in high abundance in the NBS; 2021 NBS estimate of exceeded EBS estimate for the first time</a:t>
            </a:r>
          </a:p>
        </p:txBody>
      </p:sp>
      <p:sp>
        <p:nvSpPr>
          <p:cNvPr id="3" name="Rectangle 2"/>
          <p:cNvSpPr/>
          <p:nvPr/>
        </p:nvSpPr>
        <p:spPr>
          <a:xfrm>
            <a:off x="2788210" y="495659"/>
            <a:ext cx="3567580" cy="584775"/>
          </a:xfrm>
          <a:prstGeom prst="rect">
            <a:avLst/>
          </a:prstGeom>
        </p:spPr>
        <p:txBody>
          <a:bodyPr wrap="none">
            <a:spAutoFit/>
          </a:bodyPr>
          <a:lstStyle/>
          <a:p>
            <a:r>
              <a:rPr lang="en-US" sz="3200" b="1" dirty="0"/>
              <a:t>Summary of Results</a:t>
            </a:r>
          </a:p>
        </p:txBody>
      </p:sp>
    </p:spTree>
    <p:extLst>
      <p:ext uri="{BB962C8B-B14F-4D97-AF65-F5344CB8AC3E}">
        <p14:creationId xmlns:p14="http://schemas.microsoft.com/office/powerpoint/2010/main" val="32270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2186" y="487315"/>
            <a:ext cx="2932021" cy="584775"/>
          </a:xfrm>
          <a:prstGeom prst="rect">
            <a:avLst/>
          </a:prstGeom>
          <a:noFill/>
        </p:spPr>
        <p:txBody>
          <a:bodyPr wrap="none" rtlCol="0">
            <a:spAutoFit/>
          </a:bodyPr>
          <a:lstStyle/>
          <a:p>
            <a:r>
              <a:rPr lang="en-US" sz="3200" b="1" dirty="0"/>
              <a:t>model overview</a:t>
            </a:r>
          </a:p>
        </p:txBody>
      </p:sp>
      <p:sp>
        <p:nvSpPr>
          <p:cNvPr id="4" name="TextBox 3"/>
          <p:cNvSpPr txBox="1"/>
          <p:nvPr/>
        </p:nvSpPr>
        <p:spPr>
          <a:xfrm>
            <a:off x="969155" y="1680964"/>
            <a:ext cx="7066999" cy="3785652"/>
          </a:xfrm>
          <a:prstGeom prst="rect">
            <a:avLst/>
          </a:prstGeom>
          <a:noFill/>
        </p:spPr>
        <p:txBody>
          <a:bodyPr wrap="none" rtlCol="0">
            <a:spAutoFit/>
          </a:bodyPr>
          <a:lstStyle/>
          <a:p>
            <a:r>
              <a:rPr lang="en-US" sz="2000" u="sng" dirty="0"/>
              <a:t>structure</a:t>
            </a:r>
          </a:p>
          <a:p>
            <a:pPr marL="285750" indent="-285750">
              <a:buFont typeface="Arial" panose="020B0604020202020204" pitchFamily="34" charset="0"/>
              <a:buChar char="•"/>
            </a:pPr>
            <a:r>
              <a:rPr lang="en-US" sz="2000" dirty="0"/>
              <a:t>same model that has been used since 2011 (2011.1)</a:t>
            </a:r>
          </a:p>
          <a:p>
            <a:pPr marL="285750" indent="-285750">
              <a:buFont typeface="Arial" panose="020B0604020202020204" pitchFamily="34" charset="0"/>
              <a:buChar char="•"/>
            </a:pPr>
            <a:r>
              <a:rPr lang="en-US" sz="2000" dirty="0"/>
              <a:t>2 sexes, 1 fishery</a:t>
            </a:r>
          </a:p>
          <a:p>
            <a:pPr marL="285750" indent="-285750">
              <a:buFont typeface="Arial" panose="020B0604020202020204" pitchFamily="34" charset="0"/>
              <a:buChar char="•"/>
            </a:pPr>
            <a:r>
              <a:rPr lang="en-US" sz="2000" dirty="0"/>
              <a:t>catchability fixed at 1.2 (herding experiments)</a:t>
            </a:r>
          </a:p>
          <a:p>
            <a:endParaRPr lang="en-US" sz="2000" dirty="0"/>
          </a:p>
          <a:p>
            <a:endParaRPr lang="en-US" sz="2000" dirty="0"/>
          </a:p>
          <a:p>
            <a:r>
              <a:rPr lang="en-US" sz="2000" u="sng" dirty="0"/>
              <a:t>data</a:t>
            </a:r>
          </a:p>
          <a:p>
            <a:pPr marL="285750" indent="-285750">
              <a:buFont typeface="Arial" panose="020B0604020202020204" pitchFamily="34" charset="0"/>
              <a:buChar char="•"/>
            </a:pPr>
            <a:r>
              <a:rPr lang="en-US" sz="2000" dirty="0"/>
              <a:t>EBS shelf bottom trawl survey (no NBS data; catches are in EBS)</a:t>
            </a:r>
          </a:p>
          <a:p>
            <a:pPr marL="285750" indent="-285750">
              <a:buFont typeface="Arial" panose="020B0604020202020204" pitchFamily="34" charset="0"/>
              <a:buChar char="•"/>
            </a:pPr>
            <a:r>
              <a:rPr lang="en-US" sz="2000" dirty="0"/>
              <a:t>all available survey age comps</a:t>
            </a:r>
          </a:p>
          <a:p>
            <a:pPr marL="285750" indent="-285750">
              <a:buFont typeface="Arial" panose="020B0604020202020204" pitchFamily="34" charset="0"/>
              <a:buChar char="•"/>
            </a:pPr>
            <a:r>
              <a:rPr lang="en-US" sz="2000" dirty="0"/>
              <a:t>survey length comps when age not available</a:t>
            </a:r>
          </a:p>
          <a:p>
            <a:pPr marL="285750" indent="-285750">
              <a:buFont typeface="Arial" panose="020B0604020202020204" pitchFamily="34" charset="0"/>
              <a:buChar char="•"/>
            </a:pPr>
            <a:r>
              <a:rPr lang="en-US" sz="2000" dirty="0"/>
              <a:t>fishery length comps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97960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85" y="958223"/>
            <a:ext cx="7624099" cy="5536274"/>
          </a:xfrm>
          <a:prstGeom prst="rect">
            <a:avLst/>
          </a:prstGeom>
          <a:noFill/>
        </p:spPr>
      </p:pic>
      <p:sp>
        <p:nvSpPr>
          <p:cNvPr id="3" name="TextBox 2"/>
          <p:cNvSpPr txBox="1"/>
          <p:nvPr/>
        </p:nvSpPr>
        <p:spPr>
          <a:xfrm>
            <a:off x="2071757" y="178274"/>
            <a:ext cx="4689937" cy="584775"/>
          </a:xfrm>
          <a:prstGeom prst="rect">
            <a:avLst/>
          </a:prstGeom>
          <a:noFill/>
        </p:spPr>
        <p:txBody>
          <a:bodyPr wrap="none" rtlCol="0">
            <a:spAutoFit/>
          </a:bodyPr>
          <a:lstStyle/>
          <a:p>
            <a:pPr algn="ctr"/>
            <a:r>
              <a:rPr lang="en-US" sz="3200" b="1" dirty="0"/>
              <a:t>EBS &amp; NBS survey biomass</a:t>
            </a:r>
          </a:p>
        </p:txBody>
      </p:sp>
    </p:spTree>
    <p:extLst>
      <p:ext uri="{BB962C8B-B14F-4D97-AF65-F5344CB8AC3E}">
        <p14:creationId xmlns:p14="http://schemas.microsoft.com/office/powerpoint/2010/main" val="321961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3. Distribution and relative abundance (in kg/ha) of Alaska plaice (Pleuronectes quadrituberculatus) during 2010, 2017, 2019, and 2021 NBS and EBS surveys."/>
          <p:cNvPicPr>
            <a:picLocks noChangeAspect="1"/>
          </p:cNvPicPr>
          <p:nvPr/>
        </p:nvPicPr>
        <p:blipFill rotWithShape="1">
          <a:blip r:embed="rId2" cstate="print">
            <a:extLst>
              <a:ext uri="{28A0092B-C50C-407E-A947-70E740481C1C}">
                <a14:useLocalDpi xmlns:a14="http://schemas.microsoft.com/office/drawing/2010/main" val="0"/>
              </a:ext>
            </a:extLst>
          </a:blip>
          <a:srcRect l="22712" t="83703" r="14976" b="1027"/>
          <a:stretch/>
        </p:blipFill>
        <p:spPr bwMode="auto">
          <a:xfrm>
            <a:off x="6481941" y="3759218"/>
            <a:ext cx="2445387" cy="599240"/>
          </a:xfrm>
          <a:prstGeom prst="rect">
            <a:avLst/>
          </a:prstGeom>
          <a:noFill/>
          <a:ln>
            <a:noFill/>
          </a:ln>
          <a:extLst>
            <a:ext uri="{53640926-AAD7-44D8-BBD7-CCE9431645EC}">
              <a14:shadowObscured xmlns:a14="http://schemas.microsoft.com/office/drawing/2010/main"/>
            </a:ext>
          </a:extLst>
        </p:spPr>
      </p:pic>
      <p:pic>
        <p:nvPicPr>
          <p:cNvPr id="4" name="Picture 3" descr="Figure 13. Distribution and relative abundance (in kg/ha) of Alaska plaice (Pleuronectes quadrituberculatus) during 2010, 2017, 2019, and 2021 NBS and EBS surveys."/>
          <p:cNvPicPr>
            <a:picLocks noChangeAspect="1"/>
          </p:cNvPicPr>
          <p:nvPr/>
        </p:nvPicPr>
        <p:blipFill rotWithShape="1">
          <a:blip r:embed="rId3" cstate="print">
            <a:extLst>
              <a:ext uri="{28A0092B-C50C-407E-A947-70E740481C1C}">
                <a14:useLocalDpi xmlns:a14="http://schemas.microsoft.com/office/drawing/2010/main" val="0"/>
              </a:ext>
            </a:extLst>
          </a:blip>
          <a:srcRect l="11574" r="11575" b="23629"/>
          <a:stretch/>
        </p:blipFill>
        <p:spPr bwMode="auto">
          <a:xfrm>
            <a:off x="-132305" y="96142"/>
            <a:ext cx="6614246" cy="657295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6564139" y="1448579"/>
            <a:ext cx="2280991" cy="1569660"/>
          </a:xfrm>
          <a:prstGeom prst="rect">
            <a:avLst/>
          </a:prstGeom>
        </p:spPr>
        <p:txBody>
          <a:bodyPr wrap="square">
            <a:spAutoFit/>
          </a:bodyPr>
          <a:lstStyle/>
          <a:p>
            <a:pPr algn="ctr"/>
            <a:r>
              <a:rPr lang="en-US" sz="3200" b="1" dirty="0"/>
              <a:t>EBS &amp; NBS spatial distribution</a:t>
            </a:r>
            <a:endParaRPr lang="en-US" sz="3200" dirty="0"/>
          </a:p>
        </p:txBody>
      </p:sp>
      <p:cxnSp>
        <p:nvCxnSpPr>
          <p:cNvPr id="7" name="Straight Connector 6"/>
          <p:cNvCxnSpPr/>
          <p:nvPr/>
        </p:nvCxnSpPr>
        <p:spPr>
          <a:xfrm>
            <a:off x="2425624" y="1812374"/>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454150" y="796925"/>
            <a:ext cx="1416050" cy="1050925"/>
          </a:xfrm>
          <a:custGeom>
            <a:avLst/>
            <a:gdLst>
              <a:gd name="connsiteX0" fmla="*/ 955675 w 1416050"/>
              <a:gd name="connsiteY0" fmla="*/ 1035050 h 1050925"/>
              <a:gd name="connsiteX1" fmla="*/ 476250 w 1416050"/>
              <a:gd name="connsiteY1" fmla="*/ 1050925 h 1050925"/>
              <a:gd name="connsiteX2" fmla="*/ 473075 w 1416050"/>
              <a:gd name="connsiteY2" fmla="*/ 923925 h 1050925"/>
              <a:gd name="connsiteX3" fmla="*/ 260350 w 1416050"/>
              <a:gd name="connsiteY3" fmla="*/ 901700 h 1050925"/>
              <a:gd name="connsiteX4" fmla="*/ 244475 w 1416050"/>
              <a:gd name="connsiteY4" fmla="*/ 685800 h 1050925"/>
              <a:gd name="connsiteX5" fmla="*/ 0 w 1416050"/>
              <a:gd name="connsiteY5" fmla="*/ 666750 h 1050925"/>
              <a:gd name="connsiteX6" fmla="*/ 676275 w 1416050"/>
              <a:gd name="connsiteY6" fmla="*/ 0 h 1050925"/>
              <a:gd name="connsiteX7" fmla="*/ 831850 w 1416050"/>
              <a:gd name="connsiteY7" fmla="*/ 12700 h 1050925"/>
              <a:gd name="connsiteX8" fmla="*/ 923925 w 1416050"/>
              <a:gd name="connsiteY8" fmla="*/ 196850 h 1050925"/>
              <a:gd name="connsiteX9" fmla="*/ 1377950 w 1416050"/>
              <a:gd name="connsiteY9" fmla="*/ 158750 h 1050925"/>
              <a:gd name="connsiteX10" fmla="*/ 1416050 w 1416050"/>
              <a:gd name="connsiteY10" fmla="*/ 349250 h 1050925"/>
              <a:gd name="connsiteX11" fmla="*/ 920750 w 1416050"/>
              <a:gd name="connsiteY11" fmla="*/ 555625 h 1050925"/>
              <a:gd name="connsiteX12" fmla="*/ 955675 w 1416050"/>
              <a:gd name="connsiteY12" fmla="*/ 1035050 h 10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6050" h="1050925">
                <a:moveTo>
                  <a:pt x="955675" y="1035050"/>
                </a:moveTo>
                <a:lnTo>
                  <a:pt x="476250" y="1050925"/>
                </a:lnTo>
                <a:cubicBezTo>
                  <a:pt x="475192" y="1008592"/>
                  <a:pt x="474133" y="966258"/>
                  <a:pt x="473075" y="923925"/>
                </a:cubicBezTo>
                <a:lnTo>
                  <a:pt x="260350" y="901700"/>
                </a:lnTo>
                <a:lnTo>
                  <a:pt x="244475" y="685800"/>
                </a:lnTo>
                <a:lnTo>
                  <a:pt x="0" y="666750"/>
                </a:lnTo>
                <a:lnTo>
                  <a:pt x="676275" y="0"/>
                </a:lnTo>
                <a:lnTo>
                  <a:pt x="831850" y="12700"/>
                </a:lnTo>
                <a:lnTo>
                  <a:pt x="923925" y="196850"/>
                </a:lnTo>
                <a:lnTo>
                  <a:pt x="1377950" y="158750"/>
                </a:lnTo>
                <a:lnTo>
                  <a:pt x="1416050" y="349250"/>
                </a:lnTo>
                <a:lnTo>
                  <a:pt x="920750" y="555625"/>
                </a:lnTo>
                <a:lnTo>
                  <a:pt x="955675" y="1035050"/>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1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6165" y="906717"/>
            <a:ext cx="8665795" cy="5662278"/>
          </a:xfrm>
          <a:prstGeom prst="rect">
            <a:avLst/>
          </a:prstGeom>
          <a:noFill/>
        </p:spPr>
      </p:pic>
      <p:sp>
        <p:nvSpPr>
          <p:cNvPr id="3" name="TextBox 2"/>
          <p:cNvSpPr txBox="1"/>
          <p:nvPr/>
        </p:nvSpPr>
        <p:spPr>
          <a:xfrm>
            <a:off x="1620836" y="178274"/>
            <a:ext cx="5591787" cy="584775"/>
          </a:xfrm>
          <a:prstGeom prst="rect">
            <a:avLst/>
          </a:prstGeom>
          <a:noFill/>
        </p:spPr>
        <p:txBody>
          <a:bodyPr wrap="none" rtlCol="0">
            <a:spAutoFit/>
          </a:bodyPr>
          <a:lstStyle/>
          <a:p>
            <a:pPr algn="ctr"/>
            <a:r>
              <a:rPr lang="en-US" sz="3200" b="1" dirty="0"/>
              <a:t>EBS vs NBS length composition</a:t>
            </a:r>
          </a:p>
        </p:txBody>
      </p:sp>
    </p:spTree>
    <p:extLst>
      <p:ext uri="{BB962C8B-B14F-4D97-AF65-F5344CB8AC3E}">
        <p14:creationId xmlns:p14="http://schemas.microsoft.com/office/powerpoint/2010/main" val="309786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02931" y="940047"/>
            <a:ext cx="7690989" cy="5580707"/>
          </a:xfrm>
          <a:prstGeom prst="rect">
            <a:avLst/>
          </a:prstGeom>
          <a:noFill/>
        </p:spPr>
      </p:pic>
      <p:sp>
        <p:nvSpPr>
          <p:cNvPr id="3" name="TextBox 2"/>
          <p:cNvSpPr txBox="1"/>
          <p:nvPr/>
        </p:nvSpPr>
        <p:spPr>
          <a:xfrm>
            <a:off x="933172" y="205651"/>
            <a:ext cx="7230506" cy="584775"/>
          </a:xfrm>
          <a:prstGeom prst="rect">
            <a:avLst/>
          </a:prstGeom>
          <a:noFill/>
        </p:spPr>
        <p:txBody>
          <a:bodyPr wrap="none" rtlCol="0">
            <a:spAutoFit/>
          </a:bodyPr>
          <a:lstStyle/>
          <a:p>
            <a:pPr algn="ctr"/>
            <a:r>
              <a:rPr lang="en-US" sz="3200" b="1" dirty="0"/>
              <a:t>Alaska plaice catch (mainly in YFS fishery)</a:t>
            </a:r>
          </a:p>
        </p:txBody>
      </p:sp>
      <p:sp>
        <p:nvSpPr>
          <p:cNvPr id="4" name="TextBox 3"/>
          <p:cNvSpPr txBox="1"/>
          <p:nvPr/>
        </p:nvSpPr>
        <p:spPr>
          <a:xfrm>
            <a:off x="7076521" y="3361068"/>
            <a:ext cx="1087157" cy="369332"/>
          </a:xfrm>
          <a:prstGeom prst="rect">
            <a:avLst/>
          </a:prstGeom>
          <a:noFill/>
        </p:spPr>
        <p:txBody>
          <a:bodyPr wrap="none" rtlCol="0">
            <a:spAutoFit/>
          </a:bodyPr>
          <a:lstStyle/>
          <a:p>
            <a:r>
              <a:rPr lang="en-US" b="1" dirty="0">
                <a:solidFill>
                  <a:srgbClr val="C00000"/>
                </a:solidFill>
              </a:rPr>
              <a:t>2022 ABC</a:t>
            </a:r>
          </a:p>
        </p:txBody>
      </p:sp>
    </p:spTree>
    <p:extLst>
      <p:ext uri="{BB962C8B-B14F-4D97-AF65-F5344CB8AC3E}">
        <p14:creationId xmlns:p14="http://schemas.microsoft.com/office/powerpoint/2010/main" val="163657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5916" y="2710347"/>
            <a:ext cx="4770473" cy="584775"/>
          </a:xfrm>
          <a:prstGeom prst="rect">
            <a:avLst/>
          </a:prstGeom>
          <a:noFill/>
        </p:spPr>
        <p:txBody>
          <a:bodyPr wrap="none" rtlCol="0">
            <a:spAutoFit/>
          </a:bodyPr>
          <a:lstStyle/>
          <a:p>
            <a:r>
              <a:rPr lang="en-US" sz="3200" b="1" dirty="0"/>
              <a:t>model evaluation &amp; results</a:t>
            </a:r>
          </a:p>
        </p:txBody>
      </p:sp>
    </p:spTree>
    <p:extLst>
      <p:ext uri="{BB962C8B-B14F-4D97-AF65-F5344CB8AC3E}">
        <p14:creationId xmlns:p14="http://schemas.microsoft.com/office/powerpoint/2010/main" val="4231877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TotalTime>
  <Words>462</Words>
  <Application>Microsoft Office PowerPoint</Application>
  <PresentationFormat>On-screen Show (4:3)</PresentationFormat>
  <Paragraphs>73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 - Alaska Fisheries Science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plaice 2021</dc:title>
  <dc:creator>Olav Ormseth</dc:creator>
  <cp:lastModifiedBy>Diana Stram</cp:lastModifiedBy>
  <cp:revision>27</cp:revision>
  <dcterms:created xsi:type="dcterms:W3CDTF">2021-11-03T04:56:31Z</dcterms:created>
  <dcterms:modified xsi:type="dcterms:W3CDTF">2021-11-18T06:14:36Z</dcterms:modified>
</cp:coreProperties>
</file>