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2" r:id="rId1"/>
    <p:sldMasterId id="2147483688" r:id="rId2"/>
  </p:sldMasterIdLst>
  <p:notesMasterIdLst>
    <p:notesMasterId r:id="rId47"/>
  </p:notesMasterIdLst>
  <p:handoutMasterIdLst>
    <p:handoutMasterId r:id="rId48"/>
  </p:handoutMasterIdLst>
  <p:sldIdLst>
    <p:sldId id="323" r:id="rId3"/>
    <p:sldId id="549" r:id="rId4"/>
    <p:sldId id="372" r:id="rId5"/>
    <p:sldId id="570" r:id="rId6"/>
    <p:sldId id="509" r:id="rId7"/>
    <p:sldId id="373" r:id="rId8"/>
    <p:sldId id="507" r:id="rId9"/>
    <p:sldId id="538" r:id="rId10"/>
    <p:sldId id="382" r:id="rId11"/>
    <p:sldId id="508" r:id="rId12"/>
    <p:sldId id="511" r:id="rId13"/>
    <p:sldId id="512" r:id="rId14"/>
    <p:sldId id="537" r:id="rId15"/>
    <p:sldId id="376" r:id="rId16"/>
    <p:sldId id="377" r:id="rId17"/>
    <p:sldId id="516" r:id="rId18"/>
    <p:sldId id="553" r:id="rId19"/>
    <p:sldId id="518" r:id="rId20"/>
    <p:sldId id="555" r:id="rId21"/>
    <p:sldId id="556" r:id="rId22"/>
    <p:sldId id="557" r:id="rId23"/>
    <p:sldId id="558" r:id="rId24"/>
    <p:sldId id="554" r:id="rId25"/>
    <p:sldId id="526" r:id="rId26"/>
    <p:sldId id="529" r:id="rId27"/>
    <p:sldId id="530" r:id="rId28"/>
    <p:sldId id="531" r:id="rId29"/>
    <p:sldId id="533" r:id="rId30"/>
    <p:sldId id="563" r:id="rId31"/>
    <p:sldId id="559" r:id="rId32"/>
    <p:sldId id="571" r:id="rId33"/>
    <p:sldId id="565" r:id="rId34"/>
    <p:sldId id="566" r:id="rId35"/>
    <p:sldId id="560" r:id="rId36"/>
    <p:sldId id="561" r:id="rId37"/>
    <p:sldId id="546" r:id="rId38"/>
    <p:sldId id="567" r:id="rId39"/>
    <p:sldId id="562" r:id="rId40"/>
    <p:sldId id="536" r:id="rId41"/>
    <p:sldId id="550" r:id="rId42"/>
    <p:sldId id="524" r:id="rId43"/>
    <p:sldId id="552" r:id="rId44"/>
    <p:sldId id="569" r:id="rId45"/>
    <p:sldId id="568" r:id="rId46"/>
  </p:sldIdLst>
  <p:sldSz cx="9144000" cy="6858000" type="screen4x3"/>
  <p:notesSz cx="6934200" cy="9220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4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7886" autoAdjust="0"/>
    <p:restoredTop sz="86486" autoAdjust="0"/>
  </p:normalViewPr>
  <p:slideViewPr>
    <p:cSldViewPr>
      <p:cViewPr varScale="1">
        <p:scale>
          <a:sx n="101" d="100"/>
          <a:sy n="101" d="100"/>
        </p:scale>
        <p:origin x="1536" y="96"/>
      </p:cViewPr>
      <p:guideLst/>
    </p:cSldViewPr>
  </p:slideViewPr>
  <p:notesTextViewPr>
    <p:cViewPr>
      <p:scale>
        <a:sx n="1" d="1"/>
        <a:sy n="1" d="1"/>
      </p:scale>
      <p:origin x="0" y="0"/>
    </p:cViewPr>
  </p:notesTextViewPr>
  <p:sorterViewPr>
    <p:cViewPr>
      <p:scale>
        <a:sx n="82" d="100"/>
        <a:sy n="82" d="100"/>
      </p:scale>
      <p:origin x="0" y="-21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346" cy="460379"/>
          </a:xfrm>
          <a:prstGeom prst="rect">
            <a:avLst/>
          </a:prstGeom>
        </p:spPr>
        <p:txBody>
          <a:bodyPr vert="horz" lIns="90791" tIns="45395" rIns="90791" bIns="45395" rtlCol="0"/>
          <a:lstStyle>
            <a:lvl1pPr algn="l">
              <a:defRPr sz="1200"/>
            </a:lvl1pPr>
          </a:lstStyle>
          <a:p>
            <a:endParaRPr lang="en-US"/>
          </a:p>
        </p:txBody>
      </p:sp>
      <p:sp>
        <p:nvSpPr>
          <p:cNvPr id="3" name="Date Placeholder 2"/>
          <p:cNvSpPr>
            <a:spLocks noGrp="1"/>
          </p:cNvSpPr>
          <p:nvPr>
            <p:ph type="dt" sz="quarter" idx="1"/>
          </p:nvPr>
        </p:nvSpPr>
        <p:spPr>
          <a:xfrm>
            <a:off x="3927279" y="0"/>
            <a:ext cx="3005346" cy="460379"/>
          </a:xfrm>
          <a:prstGeom prst="rect">
            <a:avLst/>
          </a:prstGeom>
        </p:spPr>
        <p:txBody>
          <a:bodyPr vert="horz" lIns="90791" tIns="45395" rIns="90791" bIns="45395" rtlCol="0"/>
          <a:lstStyle>
            <a:lvl1pPr algn="r">
              <a:defRPr sz="1200"/>
            </a:lvl1pPr>
          </a:lstStyle>
          <a:p>
            <a:fld id="{6F1158A6-0DF6-4525-BFAD-14783405E41E}" type="datetimeFigureOut">
              <a:rPr lang="en-US" smtClean="0"/>
              <a:pPr/>
              <a:t>11/16/2022</a:t>
            </a:fld>
            <a:endParaRPr lang="en-US"/>
          </a:p>
        </p:txBody>
      </p:sp>
      <p:sp>
        <p:nvSpPr>
          <p:cNvPr id="4" name="Footer Placeholder 3"/>
          <p:cNvSpPr>
            <a:spLocks noGrp="1"/>
          </p:cNvSpPr>
          <p:nvPr>
            <p:ph type="ftr" sz="quarter" idx="2"/>
          </p:nvPr>
        </p:nvSpPr>
        <p:spPr>
          <a:xfrm>
            <a:off x="0" y="8758245"/>
            <a:ext cx="3005346" cy="460379"/>
          </a:xfrm>
          <a:prstGeom prst="rect">
            <a:avLst/>
          </a:prstGeom>
        </p:spPr>
        <p:txBody>
          <a:bodyPr vert="horz" lIns="90791" tIns="45395" rIns="90791" bIns="45395" rtlCol="0" anchor="b"/>
          <a:lstStyle>
            <a:lvl1pPr algn="l">
              <a:defRPr sz="1200"/>
            </a:lvl1pPr>
          </a:lstStyle>
          <a:p>
            <a:endParaRPr lang="en-US"/>
          </a:p>
        </p:txBody>
      </p:sp>
      <p:sp>
        <p:nvSpPr>
          <p:cNvPr id="5" name="Slide Number Placeholder 4"/>
          <p:cNvSpPr>
            <a:spLocks noGrp="1"/>
          </p:cNvSpPr>
          <p:nvPr>
            <p:ph type="sldNum" sz="quarter" idx="3"/>
          </p:nvPr>
        </p:nvSpPr>
        <p:spPr>
          <a:xfrm>
            <a:off x="3927279" y="8758245"/>
            <a:ext cx="3005346" cy="460379"/>
          </a:xfrm>
          <a:prstGeom prst="rect">
            <a:avLst/>
          </a:prstGeom>
        </p:spPr>
        <p:txBody>
          <a:bodyPr vert="horz" lIns="90791" tIns="45395" rIns="90791" bIns="45395" rtlCol="0" anchor="b"/>
          <a:lstStyle>
            <a:lvl1pPr algn="r">
              <a:defRPr sz="1200"/>
            </a:lvl1pPr>
          </a:lstStyle>
          <a:p>
            <a:fld id="{5C846350-B401-4959-94CD-27BFF3634D7E}" type="slidenum">
              <a:rPr lang="en-US" smtClean="0"/>
              <a:pPr/>
              <a:t>‹#›</a:t>
            </a:fld>
            <a:endParaRPr lang="en-US"/>
          </a:p>
        </p:txBody>
      </p:sp>
    </p:spTree>
    <p:extLst>
      <p:ext uri="{BB962C8B-B14F-4D97-AF65-F5344CB8AC3E}">
        <p14:creationId xmlns:p14="http://schemas.microsoft.com/office/powerpoint/2010/main" val="185299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1"/>
            <a:ext cx="3004820" cy="461009"/>
          </a:xfrm>
          <a:prstGeom prst="rect">
            <a:avLst/>
          </a:prstGeom>
          <a:noFill/>
          <a:ln>
            <a:noFill/>
          </a:ln>
        </p:spPr>
        <p:txBody>
          <a:bodyPr lIns="87299" tIns="87299" rIns="87299" bIns="87299" anchor="t" anchorCtr="0"/>
          <a:lstStyle>
            <a:lvl1pPr marL="0" marR="0" indent="0" algn="l"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3" name="Shape 3"/>
          <p:cNvSpPr txBox="1">
            <a:spLocks noGrp="1"/>
          </p:cNvSpPr>
          <p:nvPr>
            <p:ph type="dt" idx="10"/>
          </p:nvPr>
        </p:nvSpPr>
        <p:spPr>
          <a:xfrm>
            <a:off x="3927775" y="1"/>
            <a:ext cx="3004820" cy="461009"/>
          </a:xfrm>
          <a:prstGeom prst="rect">
            <a:avLst/>
          </a:prstGeom>
          <a:noFill/>
          <a:ln>
            <a:noFill/>
          </a:ln>
        </p:spPr>
        <p:txBody>
          <a:bodyPr lIns="87299" tIns="87299" rIns="87299" bIns="87299" anchor="t" anchorCtr="0"/>
          <a:lstStyle>
            <a:lvl1pPr marL="0" marR="0" indent="0" algn="r"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4" name="Shape 4"/>
          <p:cNvSpPr>
            <a:spLocks noGrp="1" noRot="1" noChangeAspect="1"/>
          </p:cNvSpPr>
          <p:nvPr>
            <p:ph type="sldImg" idx="3"/>
          </p:nvPr>
        </p:nvSpPr>
        <p:spPr>
          <a:xfrm>
            <a:off x="1162050" y="690563"/>
            <a:ext cx="4610100" cy="3457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93421" y="4379596"/>
            <a:ext cx="5547359" cy="4149089"/>
          </a:xfrm>
          <a:prstGeom prst="rect">
            <a:avLst/>
          </a:prstGeom>
          <a:noFill/>
          <a:ln>
            <a:noFill/>
          </a:ln>
        </p:spPr>
        <p:txBody>
          <a:bodyPr lIns="87299" tIns="87299" rIns="87299" bIns="87299"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757592"/>
            <a:ext cx="3004820" cy="461009"/>
          </a:xfrm>
          <a:prstGeom prst="rect">
            <a:avLst/>
          </a:prstGeom>
          <a:noFill/>
          <a:ln>
            <a:noFill/>
          </a:ln>
        </p:spPr>
        <p:txBody>
          <a:bodyPr lIns="87299" tIns="87299" rIns="87299" bIns="87299" anchor="b" anchorCtr="0"/>
          <a:lstStyle>
            <a:lvl1pPr marL="0" marR="0" indent="0" algn="l"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
        <p:nvSpPr>
          <p:cNvPr id="7" name="Shape 7"/>
          <p:cNvSpPr txBox="1">
            <a:spLocks noGrp="1"/>
          </p:cNvSpPr>
          <p:nvPr>
            <p:ph type="sldNum" idx="12"/>
          </p:nvPr>
        </p:nvSpPr>
        <p:spPr>
          <a:xfrm>
            <a:off x="3927775" y="8757592"/>
            <a:ext cx="3004820" cy="461009"/>
          </a:xfrm>
          <a:prstGeom prst="rect">
            <a:avLst/>
          </a:prstGeom>
          <a:noFill/>
          <a:ln>
            <a:noFill/>
          </a:ln>
        </p:spPr>
        <p:txBody>
          <a:bodyPr lIns="87299" tIns="87299" rIns="87299" bIns="87299" anchor="b" anchorCtr="0"/>
          <a:lstStyle>
            <a:lvl1pPr marL="0" marR="0" indent="0" algn="r" rtl="0">
              <a:spcBef>
                <a:spcPts val="0"/>
              </a:spcBef>
              <a:defRPr/>
            </a:lvl1pPr>
            <a:lvl2pPr marL="436567" marR="0" indent="0" algn="l" rtl="0">
              <a:spcBef>
                <a:spcPts val="0"/>
              </a:spcBef>
              <a:defRPr/>
            </a:lvl2pPr>
            <a:lvl3pPr marL="873134" marR="0" indent="0" algn="l" rtl="0">
              <a:spcBef>
                <a:spcPts val="0"/>
              </a:spcBef>
              <a:defRPr/>
            </a:lvl3pPr>
            <a:lvl4pPr marL="1309703" marR="0" indent="0" algn="l" rtl="0">
              <a:spcBef>
                <a:spcPts val="0"/>
              </a:spcBef>
              <a:defRPr/>
            </a:lvl4pPr>
            <a:lvl5pPr marL="1746270" marR="0" indent="0" algn="l" rtl="0">
              <a:spcBef>
                <a:spcPts val="0"/>
              </a:spcBef>
              <a:defRPr/>
            </a:lvl5pPr>
            <a:lvl6pPr marL="2182837" marR="0" indent="0" algn="l" rtl="0">
              <a:spcBef>
                <a:spcPts val="0"/>
              </a:spcBef>
              <a:defRPr/>
            </a:lvl6pPr>
            <a:lvl7pPr marL="2619404" marR="0" indent="0" algn="l" rtl="0">
              <a:spcBef>
                <a:spcPts val="0"/>
              </a:spcBef>
              <a:defRPr/>
            </a:lvl7pPr>
            <a:lvl8pPr marL="3055972" marR="0" indent="0" algn="l" rtl="0">
              <a:spcBef>
                <a:spcPts val="0"/>
              </a:spcBef>
              <a:defRPr/>
            </a:lvl8pPr>
            <a:lvl9pPr marL="3492540" marR="0" indent="0" algn="l" rtl="0">
              <a:spcBef>
                <a:spcPts val="0"/>
              </a:spcBef>
              <a:defRPr/>
            </a:lvl9pPr>
          </a:lstStyle>
          <a:p>
            <a:endParaRPr/>
          </a:p>
        </p:txBody>
      </p:sp>
    </p:spTree>
    <p:extLst>
      <p:ext uri="{BB962C8B-B14F-4D97-AF65-F5344CB8AC3E}">
        <p14:creationId xmlns:p14="http://schemas.microsoft.com/office/powerpoint/2010/main" val="30399663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latin typeface="Calibri"/>
              </a:rPr>
              <a:pPr/>
              <a:t>0</a:t>
            </a:fld>
            <a:endParaRPr lang="en-US" dirty="0">
              <a:solidFill>
                <a:prstClr val="black"/>
              </a:solidFill>
              <a:latin typeface="Calibri"/>
            </a:endParaRPr>
          </a:p>
        </p:txBody>
      </p:sp>
    </p:spTree>
    <p:extLst>
      <p:ext uri="{BB962C8B-B14F-4D97-AF65-F5344CB8AC3E}">
        <p14:creationId xmlns:p14="http://schemas.microsoft.com/office/powerpoint/2010/main" val="125585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3976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90956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00731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27969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6785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6393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prstClr val="white"/>
              </a:solidFill>
            </a:endParaRPr>
          </a:p>
        </p:txBody>
      </p:sp>
    </p:spTree>
    <p:extLst>
      <p:ext uri="{BB962C8B-B14F-4D97-AF65-F5344CB8AC3E}">
        <p14:creationId xmlns:p14="http://schemas.microsoft.com/office/powerpoint/2010/main" val="51144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pPr defTabSz="457200"/>
            <a:r>
              <a:rPr lang="en-US" kern="1200" dirty="0" smtClean="0">
                <a:latin typeface="Arial Narrow"/>
                <a:ea typeface="+mn-ea"/>
                <a:cs typeface="+mn-cs"/>
              </a:rPr>
              <a:t>U.S. Department of Commerce | National Oceanic and Atmospheric Administration | NOAA Fisheries | Page </a:t>
            </a:r>
            <a:fld id="{632D3AEB-7CBE-3049-91AC-335C6B4F5BF6}" type="slidenum">
              <a:rPr lang="en-US" kern="1200" smtClean="0">
                <a:latin typeface="Arial Narrow"/>
                <a:ea typeface="+mn-ea"/>
                <a:cs typeface="+mn-cs"/>
              </a:rPr>
              <a:pPr defTabSz="457200"/>
              <a:t>‹#›</a:t>
            </a:fld>
            <a:endParaRPr lang="en-US" kern="1200" dirty="0">
              <a:latin typeface="Arial Narrow"/>
              <a:ea typeface="+mn-ea"/>
              <a:cs typeface="+mn-cs"/>
            </a:endParaRPr>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a:solidFill>
                <a:prstClr val="white"/>
              </a:solidFill>
            </a:endParaRPr>
          </a:p>
        </p:txBody>
      </p:sp>
      <p:pic>
        <p:nvPicPr>
          <p:cNvPr id="8" name="Picture 7" descr="NOAA-Fisheries-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1182447160"/>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prstClr val="white"/>
              </a:solidFill>
            </a:endParaRPr>
          </a:p>
        </p:txBody>
      </p:sp>
    </p:spTree>
    <p:extLst>
      <p:ext uri="{BB962C8B-B14F-4D97-AF65-F5344CB8AC3E}">
        <p14:creationId xmlns:p14="http://schemas.microsoft.com/office/powerpoint/2010/main" val="15436295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719" y="1375592"/>
            <a:ext cx="6909881" cy="1208140"/>
          </a:xfrm>
        </p:spPr>
        <p:txBody>
          <a:bodyPr/>
          <a:lstStyle/>
          <a:p>
            <a:pPr algn="ctr"/>
            <a:r>
              <a:rPr lang="en-US" sz="3600" b="0" dirty="0" smtClean="0"/>
              <a:t>2022 </a:t>
            </a:r>
            <a:r>
              <a:rPr lang="en-US" sz="3600" b="0" dirty="0"/>
              <a:t>BSAI </a:t>
            </a:r>
            <a:r>
              <a:rPr lang="en-US" sz="3600" b="0" dirty="0" smtClean="0"/>
              <a:t>Blackspotted/</a:t>
            </a:r>
            <a:r>
              <a:rPr lang="en-US" sz="3600" b="0" dirty="0" err="1" smtClean="0"/>
              <a:t>Rougheye</a:t>
            </a:r>
            <a:r>
              <a:rPr lang="en-US" sz="3600" b="0" dirty="0" smtClean="0"/>
              <a:t> Rockfish Assessment</a:t>
            </a:r>
            <a:r>
              <a:rPr lang="en-US" sz="3600" b="0" dirty="0"/>
              <a:t/>
            </a:r>
            <a:br>
              <a:rPr lang="en-US" sz="3600" b="0" dirty="0"/>
            </a:br>
            <a:r>
              <a:rPr lang="en-US" sz="3600" dirty="0" smtClean="0"/>
              <a:t/>
            </a:r>
            <a:br>
              <a:rPr lang="en-US" sz="3600" dirty="0" smtClean="0"/>
            </a:br>
            <a:r>
              <a:rPr lang="en-US" sz="3600" dirty="0" smtClean="0"/>
              <a:t/>
            </a:r>
            <a:br>
              <a:rPr lang="en-US" sz="3600" dirty="0" smtClean="0"/>
            </a:br>
            <a:r>
              <a:rPr lang="en-US" sz="3200" dirty="0" smtClean="0"/>
              <a:t>Paul Spencer, Jim </a:t>
            </a:r>
            <a:r>
              <a:rPr lang="en-US" sz="3200" dirty="0" err="1" smtClean="0"/>
              <a:t>Ianelli</a:t>
            </a:r>
            <a:r>
              <a:rPr lang="en-US" sz="3200" dirty="0" smtClean="0"/>
              <a:t>, and Ned </a:t>
            </a:r>
            <a:r>
              <a:rPr lang="en-US" sz="3200" dirty="0" err="1" smtClean="0"/>
              <a:t>Laman</a:t>
            </a:r>
            <a:r>
              <a:rPr lang="en-US" sz="3200" dirty="0" smtClean="0"/>
              <a:t/>
            </a:r>
            <a:br>
              <a:rPr lang="en-US" sz="3200" dirty="0" smtClean="0"/>
            </a:br>
            <a:r>
              <a:rPr lang="en-US" sz="3200" dirty="0" smtClean="0"/>
              <a:t/>
            </a:r>
            <a:br>
              <a:rPr lang="en-US" sz="3200" dirty="0" smtClean="0"/>
            </a:br>
            <a:r>
              <a:rPr lang="en-US" sz="3200" dirty="0" smtClean="0"/>
              <a:t>Alaska Fisheries Science Center</a:t>
            </a:r>
            <a:r>
              <a:rPr lang="en-US" sz="3600" dirty="0" smtClean="0"/>
              <a:t/>
            </a:r>
            <a:br>
              <a:rPr lang="en-US" sz="3600" dirty="0" smtClean="0"/>
            </a:br>
            <a:r>
              <a:rPr lang="en-US" sz="3600" dirty="0" smtClean="0"/>
              <a:t/>
            </a:r>
            <a:br>
              <a:rPr lang="en-US" sz="3600" dirty="0" smtClean="0"/>
            </a:br>
            <a:r>
              <a:rPr lang="en-US" sz="3600" dirty="0" smtClean="0"/>
              <a:t> </a:t>
            </a:r>
            <a:br>
              <a:rPr lang="en-US" sz="3600" dirty="0" smtClean="0"/>
            </a:b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7988300" y="165100"/>
            <a:ext cx="1320800" cy="990600"/>
          </a:xfrm>
          <a:prstGeom prst="rect">
            <a:avLst/>
          </a:prstGeom>
        </p:spPr>
      </p:pic>
    </p:spTree>
    <p:extLst>
      <p:ext uri="{BB962C8B-B14F-4D97-AF65-F5344CB8AC3E}">
        <p14:creationId xmlns:p14="http://schemas.microsoft.com/office/powerpoint/2010/main" val="117659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in mean size caught in the fishery</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pic>
        <p:nvPicPr>
          <p:cNvPr id="3" name="Picture 2"/>
          <p:cNvPicPr>
            <a:picLocks noChangeAspect="1"/>
          </p:cNvPicPr>
          <p:nvPr/>
        </p:nvPicPr>
        <p:blipFill>
          <a:blip r:embed="rId2"/>
          <a:stretch>
            <a:fillRect/>
          </a:stretch>
        </p:blipFill>
        <p:spPr>
          <a:xfrm>
            <a:off x="1562476" y="1514714"/>
            <a:ext cx="6019048" cy="3828571"/>
          </a:xfrm>
          <a:prstGeom prst="rect">
            <a:avLst/>
          </a:prstGeom>
        </p:spPr>
      </p:pic>
    </p:spTree>
    <p:extLst>
      <p:ext uri="{BB962C8B-B14F-4D97-AF65-F5344CB8AC3E}">
        <p14:creationId xmlns:p14="http://schemas.microsoft.com/office/powerpoint/2010/main" val="31919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 of older fish in recent AI surveys</a:t>
            </a:r>
            <a:endParaRPr lang="en-US" dirty="0"/>
          </a:p>
        </p:txBody>
      </p:sp>
      <p:pic>
        <p:nvPicPr>
          <p:cNvPr id="4" name="Picture 3"/>
          <p:cNvPicPr>
            <a:picLocks noChangeAspect="1"/>
          </p:cNvPicPr>
          <p:nvPr/>
        </p:nvPicPr>
        <p:blipFill>
          <a:blip r:embed="rId2"/>
          <a:stretch>
            <a:fillRect/>
          </a:stretch>
        </p:blipFill>
        <p:spPr>
          <a:xfrm>
            <a:off x="838200" y="1371600"/>
            <a:ext cx="5943600" cy="4048125"/>
          </a:xfrm>
          <a:prstGeom prst="rect">
            <a:avLst/>
          </a:prstGeom>
        </p:spPr>
      </p:pic>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3678534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Decline of older fish, and increase of younger fish</a:t>
            </a:r>
            <a:endParaRPr lang="en-US" dirty="0"/>
          </a:p>
        </p:txBody>
      </p:sp>
      <p:pic>
        <p:nvPicPr>
          <p:cNvPr id="5" name="Picture 4"/>
          <p:cNvPicPr>
            <a:picLocks noChangeAspect="1"/>
          </p:cNvPicPr>
          <p:nvPr/>
        </p:nvPicPr>
        <p:blipFill>
          <a:blip r:embed="rId2"/>
          <a:stretch>
            <a:fillRect/>
          </a:stretch>
        </p:blipFill>
        <p:spPr>
          <a:xfrm>
            <a:off x="4953000" y="1382151"/>
            <a:ext cx="3143250" cy="3752850"/>
          </a:xfrm>
          <a:prstGeom prst="rect">
            <a:avLst/>
          </a:prstGeom>
        </p:spPr>
      </p:pic>
      <p:pic>
        <p:nvPicPr>
          <p:cNvPr id="6" name="Picture 5"/>
          <p:cNvPicPr>
            <a:picLocks noChangeAspect="1"/>
          </p:cNvPicPr>
          <p:nvPr/>
        </p:nvPicPr>
        <p:blipFill>
          <a:blip r:embed="rId3"/>
          <a:stretch>
            <a:fillRect/>
          </a:stretch>
        </p:blipFill>
        <p:spPr>
          <a:xfrm>
            <a:off x="685800" y="1382151"/>
            <a:ext cx="3405805" cy="4404360"/>
          </a:xfrm>
          <a:prstGeom prst="rect">
            <a:avLst/>
          </a:prstGeom>
        </p:spPr>
      </p:pic>
      <p:sp>
        <p:nvSpPr>
          <p:cNvPr id="7" name="Slide Number Placeholder 6"/>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spTree>
    <p:extLst>
      <p:ext uri="{BB962C8B-B14F-4D97-AF65-F5344CB8AC3E}">
        <p14:creationId xmlns:p14="http://schemas.microsoft.com/office/powerpoint/2010/main" val="1508358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Reductions in fish size and age in AI survey</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pic>
        <p:nvPicPr>
          <p:cNvPr id="3" name="Picture 2"/>
          <p:cNvPicPr>
            <a:picLocks noChangeAspect="1"/>
          </p:cNvPicPr>
          <p:nvPr/>
        </p:nvPicPr>
        <p:blipFill>
          <a:blip r:embed="rId2"/>
          <a:stretch>
            <a:fillRect/>
          </a:stretch>
        </p:blipFill>
        <p:spPr>
          <a:xfrm>
            <a:off x="1600200" y="1133214"/>
            <a:ext cx="4771657" cy="4918359"/>
          </a:xfrm>
          <a:prstGeom prst="rect">
            <a:avLst/>
          </a:prstGeom>
        </p:spPr>
      </p:pic>
    </p:spTree>
    <p:extLst>
      <p:ext uri="{BB962C8B-B14F-4D97-AF65-F5344CB8AC3E}">
        <p14:creationId xmlns:p14="http://schemas.microsoft.com/office/powerpoint/2010/main" val="953361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69" y="222946"/>
            <a:ext cx="8229600" cy="676014"/>
          </a:xfrm>
        </p:spPr>
        <p:txBody>
          <a:bodyPr>
            <a:normAutofit fontScale="90000"/>
          </a:bodyPr>
          <a:lstStyle/>
          <a:p>
            <a:r>
              <a:rPr lang="en-US" b="0" dirty="0" smtClean="0"/>
              <a:t>AI survey CPUE, 2014 </a:t>
            </a:r>
            <a:r>
              <a:rPr lang="en-US" b="0" dirty="0"/>
              <a:t>– </a:t>
            </a:r>
            <a:r>
              <a:rPr lang="en-US" b="0" dirty="0" smtClean="0"/>
              <a:t>2022 </a:t>
            </a:r>
            <a:r>
              <a:rPr lang="en-US" b="0" dirty="0"/>
              <a:t>AI surveys</a:t>
            </a:r>
            <a:br>
              <a:rPr lang="en-US" b="0" dirty="0"/>
            </a:br>
            <a:endParaRPr lang="en-US" dirty="0"/>
          </a:p>
        </p:txBody>
      </p:sp>
      <p:sp>
        <p:nvSpPr>
          <p:cNvPr id="5" name="TextBox 4"/>
          <p:cNvSpPr txBox="1"/>
          <p:nvPr/>
        </p:nvSpPr>
        <p:spPr>
          <a:xfrm>
            <a:off x="5243504" y="3160227"/>
            <a:ext cx="3900496" cy="369332"/>
          </a:xfrm>
          <a:prstGeom prst="rect">
            <a:avLst/>
          </a:prstGeom>
          <a:noFill/>
        </p:spPr>
        <p:txBody>
          <a:bodyPr wrap="square" rtlCol="0">
            <a:spAutoFit/>
          </a:bodyPr>
          <a:lstStyle/>
          <a:p>
            <a:r>
              <a:rPr lang="en-US" sz="1800" b="0" dirty="0" smtClean="0">
                <a:solidFill>
                  <a:schemeClr val="accent1"/>
                </a:solidFill>
              </a:rPr>
              <a:t>Survey biomass estimates and CVs</a:t>
            </a:r>
            <a:endParaRPr lang="en-US" sz="1800" b="0" dirty="0">
              <a:solidFill>
                <a:schemeClr val="accent1"/>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573010" y="744774"/>
            <a:ext cx="4689232" cy="5200238"/>
          </a:xfrm>
          <a:prstGeom prst="rect">
            <a:avLst/>
          </a:prstGeom>
        </p:spPr>
      </p:pic>
      <p:pic>
        <p:nvPicPr>
          <p:cNvPr id="6" name="Picture 5"/>
          <p:cNvPicPr>
            <a:picLocks noChangeAspect="1"/>
          </p:cNvPicPr>
          <p:nvPr/>
        </p:nvPicPr>
        <p:blipFill>
          <a:blip r:embed="rId3"/>
          <a:stretch>
            <a:fillRect/>
          </a:stretch>
        </p:blipFill>
        <p:spPr>
          <a:xfrm>
            <a:off x="4184597" y="3735724"/>
            <a:ext cx="4502203" cy="697244"/>
          </a:xfrm>
          <a:prstGeom prst="rect">
            <a:avLst/>
          </a:prstGeom>
        </p:spPr>
      </p:pic>
    </p:spTree>
    <p:extLst>
      <p:ext uri="{BB962C8B-B14F-4D97-AF65-F5344CB8AC3E}">
        <p14:creationId xmlns:p14="http://schemas.microsoft.com/office/powerpoint/2010/main" val="574889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6014"/>
          </a:xfrm>
        </p:spPr>
        <p:txBody>
          <a:bodyPr>
            <a:normAutofit fontScale="90000"/>
          </a:bodyPr>
          <a:lstStyle/>
          <a:p>
            <a:r>
              <a:rPr lang="en-US" b="0" dirty="0"/>
              <a:t>Smoothed survey biomass estimates</a:t>
            </a:r>
            <a:br>
              <a:rPr lang="en-US" b="0" dirty="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914400" y="914400"/>
            <a:ext cx="4855984" cy="5105009"/>
          </a:xfrm>
          <a:prstGeom prst="rect">
            <a:avLst/>
          </a:prstGeom>
        </p:spPr>
      </p:pic>
    </p:spTree>
    <p:extLst>
      <p:ext uri="{BB962C8B-B14F-4D97-AF65-F5344CB8AC3E}">
        <p14:creationId xmlns:p14="http://schemas.microsoft.com/office/powerpoint/2010/main" val="178210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considered</a:t>
            </a:r>
            <a:endParaRPr lang="en-US" dirty="0"/>
          </a:p>
        </p:txBody>
      </p:sp>
      <p:sp>
        <p:nvSpPr>
          <p:cNvPr id="3" name="Content Placeholder 2"/>
          <p:cNvSpPr>
            <a:spLocks noGrp="1"/>
          </p:cNvSpPr>
          <p:nvPr>
            <p:ph idx="1"/>
          </p:nvPr>
        </p:nvSpPr>
        <p:spPr>
          <a:xfrm>
            <a:off x="457200" y="1207293"/>
            <a:ext cx="8229600" cy="1002507"/>
          </a:xfrm>
        </p:spPr>
        <p:txBody>
          <a:bodyPr>
            <a:normAutofit fontScale="92500" lnSpcReduction="20000"/>
          </a:bodyPr>
          <a:lstStyle/>
          <a:p>
            <a:r>
              <a:rPr lang="en-US" dirty="0" smtClean="0"/>
              <a:t>Model 20 (2022) run, has updated data</a:t>
            </a:r>
          </a:p>
          <a:p>
            <a:r>
              <a:rPr lang="en-US" dirty="0" smtClean="0"/>
              <a:t>Model 22 has time-varying fishery selectivity </a:t>
            </a:r>
            <a:endParaRPr lang="en-US" dirty="0"/>
          </a:p>
          <a:p>
            <a:pPr marL="0" indent="0">
              <a:buNone/>
            </a:pPr>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045034379"/>
              </p:ext>
            </p:extLst>
          </p:nvPr>
        </p:nvGraphicFramePr>
        <p:xfrm>
          <a:off x="1066800" y="2743200"/>
          <a:ext cx="7010400" cy="2199640"/>
        </p:xfrm>
        <a:graphic>
          <a:graphicData uri="http://schemas.openxmlformats.org/drawingml/2006/table">
            <a:tbl>
              <a:tblPr firstRow="1" bandRow="1"/>
              <a:tblGrid>
                <a:gridCol w="1752600">
                  <a:extLst>
                    <a:ext uri="{9D8B030D-6E8A-4147-A177-3AD203B41FA5}">
                      <a16:colId xmlns:a16="http://schemas.microsoft.com/office/drawing/2014/main" val="3619629432"/>
                    </a:ext>
                  </a:extLst>
                </a:gridCol>
                <a:gridCol w="5257800">
                  <a:extLst>
                    <a:ext uri="{9D8B030D-6E8A-4147-A177-3AD203B41FA5}">
                      <a16:colId xmlns:a16="http://schemas.microsoft.com/office/drawing/2014/main" val="3525396681"/>
                    </a:ext>
                  </a:extLst>
                </a:gridCol>
              </a:tblGrid>
              <a:tr h="370840">
                <a:tc>
                  <a:txBody>
                    <a:bodyPr/>
                    <a:lstStyle/>
                    <a:p>
                      <a:r>
                        <a:rPr lang="en-US" dirty="0" smtClean="0"/>
                        <a:t>Model</a:t>
                      </a:r>
                      <a:endParaRPr lang="en-US" dirty="0"/>
                    </a:p>
                  </a:txBody>
                  <a:tcPr/>
                </a:tc>
                <a:tc>
                  <a:txBody>
                    <a:bodyPr/>
                    <a:lstStyle/>
                    <a:p>
                      <a:r>
                        <a:rPr lang="en-US" dirty="0" smtClean="0"/>
                        <a:t>Differences</a:t>
                      </a:r>
                      <a:r>
                        <a:rPr lang="en-US" baseline="0" dirty="0" smtClean="0"/>
                        <a:t> from 2020 model</a:t>
                      </a:r>
                      <a:endParaRPr lang="en-US" dirty="0"/>
                    </a:p>
                  </a:txBody>
                  <a:tcPr/>
                </a:tc>
                <a:extLst>
                  <a:ext uri="{0D108BD9-81ED-4DB2-BD59-A6C34878D82A}">
                    <a16:rowId xmlns:a16="http://schemas.microsoft.com/office/drawing/2014/main" val="1286762283"/>
                  </a:ext>
                </a:extLst>
              </a:tr>
              <a:tr h="370840">
                <a:tc>
                  <a:txBody>
                    <a:bodyPr/>
                    <a:lstStyle/>
                    <a:p>
                      <a:r>
                        <a:rPr lang="en-US" dirty="0" smtClean="0"/>
                        <a:t>Model 20 (2022)</a:t>
                      </a:r>
                      <a:endParaRPr lang="en-US" dirty="0"/>
                    </a:p>
                  </a:txBody>
                  <a:tcPr/>
                </a:tc>
                <a:tc>
                  <a:txBody>
                    <a:bodyPr/>
                    <a:lstStyle/>
                    <a:p>
                      <a:r>
                        <a:rPr lang="en-US" sz="1800" kern="1200" dirty="0" smtClean="0">
                          <a:solidFill>
                            <a:schemeClr val="tx1"/>
                          </a:solidFill>
                          <a:effectLst/>
                          <a:latin typeface="+mn-lt"/>
                          <a:ea typeface="+mn-ea"/>
                          <a:cs typeface="+mn-cs"/>
                        </a:rPr>
                        <a:t>No modeling differences</a:t>
                      </a:r>
                      <a:r>
                        <a:rPr lang="en-US" sz="1800" kern="1200" baseline="0" dirty="0" smtClean="0">
                          <a:solidFill>
                            <a:schemeClr val="tx1"/>
                          </a:solidFill>
                          <a:effectLst/>
                          <a:latin typeface="+mn-lt"/>
                          <a:ea typeface="+mn-ea"/>
                          <a:cs typeface="+mn-cs"/>
                        </a:rPr>
                        <a:t>, model fishery selectivity with time-invariant selectivity curve</a:t>
                      </a:r>
                      <a:endParaRPr lang="en-US" dirty="0"/>
                    </a:p>
                  </a:txBody>
                  <a:tcPr/>
                </a:tc>
                <a:extLst>
                  <a:ext uri="{0D108BD9-81ED-4DB2-BD59-A6C34878D82A}">
                    <a16:rowId xmlns:a16="http://schemas.microsoft.com/office/drawing/2014/main" val="3409586772"/>
                  </a:ext>
                </a:extLst>
              </a:tr>
              <a:tr h="370840">
                <a:tc>
                  <a:txBody>
                    <a:bodyPr/>
                    <a:lstStyle/>
                    <a:p>
                      <a:r>
                        <a:rPr lang="en-US" dirty="0" smtClean="0"/>
                        <a:t>Model 22</a:t>
                      </a:r>
                      <a:endParaRPr lang="en-US" dirty="0"/>
                    </a:p>
                  </a:txBody>
                  <a:tcPr/>
                </a:tc>
                <a:tc>
                  <a:txBody>
                    <a:bodyPr/>
                    <a:lstStyle/>
                    <a:p>
                      <a:r>
                        <a:rPr lang="en-US" sz="1800" kern="1200" dirty="0" smtClean="0">
                          <a:solidFill>
                            <a:schemeClr val="tx1"/>
                          </a:solidFill>
                          <a:effectLst/>
                          <a:latin typeface="+mn-lt"/>
                          <a:ea typeface="+mn-ea"/>
                          <a:cs typeface="+mn-cs"/>
                        </a:rPr>
                        <a:t>Model fishery selectivity with a cubic spline, using 5 age nodes and 5 year nodes and setting the parameters controlling variability for temporal variability and smoothness to 100. </a:t>
                      </a:r>
                      <a:endParaRPr lang="en-US" dirty="0"/>
                    </a:p>
                  </a:txBody>
                  <a:tcPr/>
                </a:tc>
                <a:extLst>
                  <a:ext uri="{0D108BD9-81ED-4DB2-BD59-A6C34878D82A}">
                    <a16:rowId xmlns:a16="http://schemas.microsoft.com/office/drawing/2014/main" val="3380498302"/>
                  </a:ext>
                </a:extLst>
              </a:tr>
            </a:tbl>
          </a:graphicData>
        </a:graphic>
      </p:graphicFrame>
    </p:spTree>
    <p:extLst>
      <p:ext uri="{BB962C8B-B14F-4D97-AF65-F5344CB8AC3E}">
        <p14:creationId xmlns:p14="http://schemas.microsoft.com/office/powerpoint/2010/main" val="97256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Selectivity Curves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810022" y="1367697"/>
            <a:ext cx="2951953" cy="2329124"/>
          </a:xfrm>
          <a:prstGeom prst="rect">
            <a:avLst/>
          </a:prstGeom>
        </p:spPr>
      </p:pic>
      <p:pic>
        <p:nvPicPr>
          <p:cNvPr id="6" name="Picture 5"/>
          <p:cNvPicPr>
            <a:picLocks noChangeAspect="1"/>
          </p:cNvPicPr>
          <p:nvPr/>
        </p:nvPicPr>
        <p:blipFill>
          <a:blip r:embed="rId3"/>
          <a:stretch>
            <a:fillRect/>
          </a:stretch>
        </p:blipFill>
        <p:spPr>
          <a:xfrm>
            <a:off x="810023" y="4130015"/>
            <a:ext cx="2951953" cy="1915553"/>
          </a:xfrm>
          <a:prstGeom prst="rect">
            <a:avLst/>
          </a:prstGeom>
        </p:spPr>
      </p:pic>
      <p:sp>
        <p:nvSpPr>
          <p:cNvPr id="7" name="TextBox 6"/>
          <p:cNvSpPr txBox="1"/>
          <p:nvPr/>
        </p:nvSpPr>
        <p:spPr>
          <a:xfrm>
            <a:off x="4572000" y="1905000"/>
            <a:ext cx="920445" cy="307777"/>
          </a:xfrm>
          <a:prstGeom prst="rect">
            <a:avLst/>
          </a:prstGeom>
          <a:noFill/>
        </p:spPr>
        <p:txBody>
          <a:bodyPr wrap="none" rtlCol="0">
            <a:spAutoFit/>
          </a:bodyPr>
          <a:lstStyle/>
          <a:p>
            <a:r>
              <a:rPr lang="en-US" dirty="0" smtClean="0"/>
              <a:t>Model 22</a:t>
            </a:r>
            <a:endParaRPr lang="en-US" dirty="0"/>
          </a:p>
        </p:txBody>
      </p:sp>
      <p:sp>
        <p:nvSpPr>
          <p:cNvPr id="8" name="TextBox 7"/>
          <p:cNvSpPr txBox="1"/>
          <p:nvPr/>
        </p:nvSpPr>
        <p:spPr>
          <a:xfrm>
            <a:off x="4572000" y="3976126"/>
            <a:ext cx="3733800" cy="2031325"/>
          </a:xfrm>
          <a:prstGeom prst="rect">
            <a:avLst/>
          </a:prstGeom>
          <a:noFill/>
        </p:spPr>
        <p:txBody>
          <a:bodyPr wrap="square" rtlCol="0">
            <a:spAutoFit/>
          </a:bodyPr>
          <a:lstStyle/>
          <a:p>
            <a:r>
              <a:rPr lang="en-US" dirty="0" smtClean="0"/>
              <a:t>Selectivity in Model 22 averaged within shorter time periods</a:t>
            </a:r>
          </a:p>
          <a:p>
            <a:endParaRPr lang="en-US" dirty="0"/>
          </a:p>
          <a:p>
            <a:r>
              <a:rPr lang="en-US" dirty="0" smtClean="0"/>
              <a:t>Recent years have higher number of observations and are weighted more heavily in the time-invariant model 20 (2022)</a:t>
            </a:r>
          </a:p>
          <a:p>
            <a:endParaRPr lang="en-US" dirty="0"/>
          </a:p>
          <a:p>
            <a:r>
              <a:rPr lang="en-US" dirty="0" smtClean="0"/>
              <a:t>The two models have similar selectivity at the younger age in recent years</a:t>
            </a:r>
            <a:endParaRPr lang="en-US" dirty="0"/>
          </a:p>
        </p:txBody>
      </p:sp>
    </p:spTree>
    <p:extLst>
      <p:ext uri="{BB962C8B-B14F-4D97-AF65-F5344CB8AC3E}">
        <p14:creationId xmlns:p14="http://schemas.microsoft.com/office/powerpoint/2010/main" val="1408852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Fits to fishery age compositions across the two models</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pic>
        <p:nvPicPr>
          <p:cNvPr id="3" name="Picture 2"/>
          <p:cNvPicPr>
            <a:picLocks noChangeAspect="1"/>
          </p:cNvPicPr>
          <p:nvPr/>
        </p:nvPicPr>
        <p:blipFill>
          <a:blip r:embed="rId2"/>
          <a:stretch>
            <a:fillRect/>
          </a:stretch>
        </p:blipFill>
        <p:spPr>
          <a:xfrm>
            <a:off x="1028022" y="1450820"/>
            <a:ext cx="3543978" cy="4588997"/>
          </a:xfrm>
          <a:prstGeom prst="rect">
            <a:avLst/>
          </a:prstGeom>
        </p:spPr>
      </p:pic>
    </p:spTree>
    <p:extLst>
      <p:ext uri="{BB962C8B-B14F-4D97-AF65-F5344CB8AC3E}">
        <p14:creationId xmlns:p14="http://schemas.microsoft.com/office/powerpoint/2010/main" val="3311309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Fits to survey age compositions across the two models</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dirty="0"/>
          </a:p>
        </p:txBody>
      </p:sp>
      <p:pic>
        <p:nvPicPr>
          <p:cNvPr id="4" name="Picture 3"/>
          <p:cNvPicPr>
            <a:picLocks noChangeAspect="1"/>
          </p:cNvPicPr>
          <p:nvPr/>
        </p:nvPicPr>
        <p:blipFill>
          <a:blip r:embed="rId2"/>
          <a:stretch>
            <a:fillRect/>
          </a:stretch>
        </p:blipFill>
        <p:spPr>
          <a:xfrm>
            <a:off x="1905000" y="1221105"/>
            <a:ext cx="3965145" cy="5133975"/>
          </a:xfrm>
          <a:prstGeom prst="rect">
            <a:avLst/>
          </a:prstGeom>
        </p:spPr>
      </p:pic>
    </p:spTree>
    <p:extLst>
      <p:ext uri="{BB962C8B-B14F-4D97-AF65-F5344CB8AC3E}">
        <p14:creationId xmlns:p14="http://schemas.microsoft.com/office/powerpoint/2010/main" val="2478108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Unusually large increase in 2010 year class (with high uncertainty), which affects the estimate of </a:t>
            </a:r>
            <a:r>
              <a:rPr lang="en-US" i="1" dirty="0" smtClean="0"/>
              <a:t>B</a:t>
            </a:r>
            <a:r>
              <a:rPr lang="en-US" i="1" baseline="-25000" dirty="0" smtClean="0"/>
              <a:t>40%</a:t>
            </a:r>
            <a:r>
              <a:rPr lang="en-US" dirty="0" smtClean="0"/>
              <a:t>, perceived stock depletion, and </a:t>
            </a:r>
            <a:r>
              <a:rPr lang="en-US" i="1" dirty="0" err="1" smtClean="0"/>
              <a:t>F</a:t>
            </a:r>
            <a:r>
              <a:rPr lang="en-US" i="1" baseline="-25000" dirty="0" err="1" smtClean="0"/>
              <a:t>abc</a:t>
            </a:r>
            <a:endParaRPr lang="en-US" i="1" baseline="-25000" dirty="0" smtClean="0"/>
          </a:p>
          <a:p>
            <a:r>
              <a:rPr lang="en-US" dirty="0" smtClean="0"/>
              <a:t>An alternative model with time-varying fishery selectivity was considered, and also showed </a:t>
            </a:r>
            <a:r>
              <a:rPr lang="en-US" dirty="0"/>
              <a:t>a</a:t>
            </a:r>
            <a:r>
              <a:rPr lang="en-US" dirty="0" smtClean="0"/>
              <a:t> large estimate of the 2010 year class</a:t>
            </a:r>
          </a:p>
          <a:p>
            <a:r>
              <a:rPr lang="en-US" dirty="0" smtClean="0"/>
              <a:t>We recommend setting the 2010 year class to the next largest value for the purpose of stabilizing </a:t>
            </a:r>
            <a:r>
              <a:rPr lang="en-US" i="1" dirty="0"/>
              <a:t>B</a:t>
            </a:r>
            <a:r>
              <a:rPr lang="en-US" i="1" baseline="-25000" dirty="0"/>
              <a:t>40%</a:t>
            </a:r>
            <a:r>
              <a:rPr lang="en-US" dirty="0" smtClean="0"/>
              <a:t> and obtaining the maximum ABC   </a:t>
            </a:r>
          </a:p>
          <a:p>
            <a:r>
              <a:rPr lang="en-US" dirty="0" smtClean="0"/>
              <a:t>The recommended ABC is reduced from the maximum for several reasons, including not increasing the harvest based on an unusually large and uncertain 2010 year class. </a:t>
            </a:r>
          </a:p>
          <a:p>
            <a:r>
              <a:rPr lang="en-US" dirty="0" smtClean="0"/>
              <a:t>Several concerns noted in risk table.</a:t>
            </a:r>
          </a:p>
          <a:p>
            <a:r>
              <a:rPr lang="en-US" dirty="0" smtClean="0"/>
              <a:t>Spatially disproportionate harvesting has continued, and the SSC has noted that this is a concern. </a:t>
            </a:r>
          </a:p>
          <a:p>
            <a:pPr marL="457200" lvl="1"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a:t>
            </a:fld>
            <a:endParaRPr lang="en-US" dirty="0"/>
          </a:p>
        </p:txBody>
      </p:sp>
    </p:spTree>
    <p:extLst>
      <p:ext uri="{BB962C8B-B14F-4D97-AF65-F5344CB8AC3E}">
        <p14:creationId xmlns:p14="http://schemas.microsoft.com/office/powerpoint/2010/main" val="1832788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 to the AI survey biomass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1600200" y="1576387"/>
            <a:ext cx="5943600" cy="3705225"/>
          </a:xfrm>
          <a:prstGeom prst="rect">
            <a:avLst/>
          </a:prstGeom>
        </p:spPr>
      </p:pic>
    </p:spTree>
    <p:extLst>
      <p:ext uri="{BB962C8B-B14F-4D97-AF65-F5344CB8AC3E}">
        <p14:creationId xmlns:p14="http://schemas.microsoft.com/office/powerpoint/2010/main" val="26836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6014"/>
          </a:xfrm>
        </p:spPr>
        <p:txBody>
          <a:bodyPr/>
          <a:lstStyle/>
          <a:p>
            <a:r>
              <a:rPr lang="en-US" dirty="0" smtClean="0"/>
              <a:t>Retrospective pattern in SSB</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914400" y="1133214"/>
            <a:ext cx="3886200" cy="5149895"/>
          </a:xfrm>
          <a:prstGeom prst="rect">
            <a:avLst/>
          </a:prstGeom>
        </p:spPr>
      </p:pic>
    </p:spTree>
    <p:extLst>
      <p:ext uri="{BB962C8B-B14F-4D97-AF65-F5344CB8AC3E}">
        <p14:creationId xmlns:p14="http://schemas.microsoft.com/office/powerpoint/2010/main" val="318515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Retrospective pattern in estimated recruitments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1600200" y="1543050"/>
            <a:ext cx="5943600" cy="3771900"/>
          </a:xfrm>
          <a:prstGeom prst="rect">
            <a:avLst/>
          </a:prstGeom>
        </p:spPr>
      </p:pic>
    </p:spTree>
    <p:extLst>
      <p:ext uri="{BB962C8B-B14F-4D97-AF65-F5344CB8AC3E}">
        <p14:creationId xmlns:p14="http://schemas.microsoft.com/office/powerpoint/2010/main" val="1265672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Selection</a:t>
            </a:r>
            <a:endParaRPr lang="en-US" dirty="0"/>
          </a:p>
        </p:txBody>
      </p:sp>
      <p:sp>
        <p:nvSpPr>
          <p:cNvPr id="3" name="Content Placeholder 2"/>
          <p:cNvSpPr>
            <a:spLocks noGrp="1"/>
          </p:cNvSpPr>
          <p:nvPr>
            <p:ph idx="1"/>
          </p:nvPr>
        </p:nvSpPr>
        <p:spPr/>
        <p:txBody>
          <a:bodyPr/>
          <a:lstStyle/>
          <a:p>
            <a:r>
              <a:rPr lang="en-US" dirty="0" smtClean="0"/>
              <a:t>Modeling of time-varying selectivity did not account for the increased number of small/young fish seen in the fishery, and did not improve the model. </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22</a:t>
            </a:fld>
            <a:endParaRPr lang="en-US" dirty="0"/>
          </a:p>
        </p:txBody>
      </p:sp>
    </p:spTree>
    <p:extLst>
      <p:ext uri="{BB962C8B-B14F-4D97-AF65-F5344CB8AC3E}">
        <p14:creationId xmlns:p14="http://schemas.microsoft.com/office/powerpoint/2010/main" val="411542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050507"/>
          </a:xfrm>
        </p:spPr>
        <p:txBody>
          <a:bodyPr>
            <a:normAutofit fontScale="85000" lnSpcReduction="20000"/>
          </a:bodyPr>
          <a:lstStyle/>
          <a:p>
            <a:r>
              <a:rPr lang="en-US" dirty="0" smtClean="0"/>
              <a:t>Assessment considerations: “</a:t>
            </a:r>
            <a:r>
              <a:rPr lang="en-US" dirty="0"/>
              <a:t>data-inputs: biased ages, </a:t>
            </a:r>
            <a:r>
              <a:rPr lang="en-US" dirty="0">
                <a:solidFill>
                  <a:srgbClr val="FF0000"/>
                </a:solidFill>
              </a:rPr>
              <a:t>skipped surveys</a:t>
            </a:r>
            <a:r>
              <a:rPr lang="en-US" dirty="0"/>
              <a:t>, lack of fishery-independent trend data; model fits: </a:t>
            </a:r>
            <a:r>
              <a:rPr lang="en-US" dirty="0">
                <a:solidFill>
                  <a:srgbClr val="FF0000"/>
                </a:solidFill>
              </a:rPr>
              <a:t>poor fits to fits to fishery or survey data</a:t>
            </a:r>
            <a:r>
              <a:rPr lang="en-US" dirty="0"/>
              <a:t>, </a:t>
            </a:r>
            <a:r>
              <a:rPr lang="en-US" dirty="0">
                <a:solidFill>
                  <a:srgbClr val="FF0000"/>
                </a:solidFill>
              </a:rPr>
              <a:t>inability to simultaneously fit multiple data inputs</a:t>
            </a:r>
            <a:r>
              <a:rPr lang="en-US" dirty="0"/>
              <a:t>; model performance: poor model convergence, multiple minima in the likelihood surface, parameters hitting bounds; estimation uncertainty: </a:t>
            </a:r>
            <a:r>
              <a:rPr lang="en-US" dirty="0">
                <a:solidFill>
                  <a:srgbClr val="FF0000"/>
                </a:solidFill>
              </a:rPr>
              <a:t>poorly-estimated but influential year classes</a:t>
            </a:r>
            <a:r>
              <a:rPr lang="en-US" dirty="0"/>
              <a:t>; </a:t>
            </a:r>
            <a:r>
              <a:rPr lang="en-US" dirty="0">
                <a:solidFill>
                  <a:srgbClr val="FF0000"/>
                </a:solidFill>
              </a:rPr>
              <a:t>retrospective bias in biomass estimates</a:t>
            </a:r>
            <a:r>
              <a:rPr lang="en-US" dirty="0" smtClean="0">
                <a:solidFill>
                  <a:srgbClr val="FF0000"/>
                </a:solidFill>
              </a:rPr>
              <a:t>.</a:t>
            </a:r>
          </a:p>
          <a:p>
            <a:pPr marL="0" indent="0">
              <a:buNone/>
            </a:pPr>
            <a:endParaRPr lang="en-US" dirty="0">
              <a:solidFill>
                <a:srgbClr val="FF0000"/>
              </a:solidFill>
            </a:endParaRPr>
          </a:p>
          <a:p>
            <a:r>
              <a:rPr lang="en-US" dirty="0"/>
              <a:t>Level 3: Major </a:t>
            </a:r>
            <a:r>
              <a:rPr lang="en-US" dirty="0" smtClean="0"/>
              <a:t>Concern. </a:t>
            </a:r>
            <a:r>
              <a:rPr lang="en-US" dirty="0">
                <a:solidFill>
                  <a:srgbClr val="FF0000"/>
                </a:solidFill>
              </a:rPr>
              <a:t>V</a:t>
            </a:r>
            <a:r>
              <a:rPr lang="en-US" dirty="0" smtClean="0">
                <a:solidFill>
                  <a:srgbClr val="FF0000"/>
                </a:solidFill>
              </a:rPr>
              <a:t>ery </a:t>
            </a:r>
            <a:r>
              <a:rPr lang="en-US" dirty="0">
                <a:solidFill>
                  <a:srgbClr val="FF0000"/>
                </a:solidFill>
              </a:rPr>
              <a:t>poor fits to data</a:t>
            </a:r>
            <a:r>
              <a:rPr lang="en-US" dirty="0"/>
              <a:t>; </a:t>
            </a:r>
            <a:r>
              <a:rPr lang="en-US" dirty="0">
                <a:solidFill>
                  <a:srgbClr val="FF0000"/>
                </a:solidFill>
              </a:rPr>
              <a:t>high level of uncertainty</a:t>
            </a:r>
            <a:r>
              <a:rPr lang="en-US" dirty="0"/>
              <a:t>; </a:t>
            </a:r>
            <a:r>
              <a:rPr lang="en-US" dirty="0">
                <a:solidFill>
                  <a:srgbClr val="FF0000"/>
                </a:solidFill>
              </a:rPr>
              <a:t>strong retrospective bias.</a:t>
            </a:r>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23</a:t>
            </a:fld>
            <a:endParaRPr lang="en-US" dirty="0"/>
          </a:p>
        </p:txBody>
      </p:sp>
    </p:spTree>
    <p:extLst>
      <p:ext uri="{BB962C8B-B14F-4D97-AF65-F5344CB8AC3E}">
        <p14:creationId xmlns:p14="http://schemas.microsoft.com/office/powerpoint/2010/main" val="65240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050507"/>
          </a:xfrm>
        </p:spPr>
        <p:txBody>
          <a:bodyPr>
            <a:normAutofit fontScale="85000" lnSpcReduction="10000"/>
          </a:bodyPr>
          <a:lstStyle/>
          <a:p>
            <a:r>
              <a:rPr lang="en-US" dirty="0" smtClean="0"/>
              <a:t>Population dynamics considerations: “</a:t>
            </a:r>
            <a:r>
              <a:rPr lang="en-US" dirty="0"/>
              <a:t>decreasing biomass trend, poor recent recruitment, inability of the stock to rebuild, </a:t>
            </a:r>
            <a:r>
              <a:rPr lang="en-US" dirty="0">
                <a:solidFill>
                  <a:srgbClr val="FF0000"/>
                </a:solidFill>
              </a:rPr>
              <a:t>abrupt increase or decrease in stock abundance</a:t>
            </a:r>
            <a:r>
              <a:rPr lang="en-US" dirty="0" smtClean="0"/>
              <a:t>.</a:t>
            </a:r>
            <a:endParaRPr lang="en-US" dirty="0" smtClean="0">
              <a:solidFill>
                <a:srgbClr val="FF0000"/>
              </a:solidFill>
            </a:endParaRPr>
          </a:p>
          <a:p>
            <a:pPr marL="0" indent="0">
              <a:buNone/>
            </a:pPr>
            <a:endParaRPr lang="en-US" dirty="0">
              <a:solidFill>
                <a:srgbClr val="FF0000"/>
              </a:solidFill>
            </a:endParaRPr>
          </a:p>
          <a:p>
            <a:r>
              <a:rPr lang="en-US" dirty="0"/>
              <a:t>Level </a:t>
            </a:r>
            <a:r>
              <a:rPr lang="en-US" dirty="0" smtClean="0"/>
              <a:t>2: Substantially increased concerns. </a:t>
            </a:r>
            <a:r>
              <a:rPr lang="en-US" dirty="0">
                <a:solidFill>
                  <a:srgbClr val="FF0000"/>
                </a:solidFill>
              </a:rPr>
              <a:t>Stock trends are unusual; abundance increasing or decreasing faster than has been seen recently, or recruitment pattern is atypical</a:t>
            </a:r>
            <a:r>
              <a:rPr lang="en-US" dirty="0" smtClean="0">
                <a:solidFill>
                  <a:srgbClr val="FF0000"/>
                </a:solidFill>
              </a:rPr>
              <a:t>.</a:t>
            </a:r>
            <a:r>
              <a:rPr lang="en-US" dirty="0" smtClean="0"/>
              <a:t> </a:t>
            </a:r>
          </a:p>
          <a:p>
            <a:pPr marL="0" indent="0">
              <a:buNone/>
            </a:pPr>
            <a:r>
              <a:rPr lang="en-US" dirty="0"/>
              <a:t>	</a:t>
            </a:r>
            <a:r>
              <a:rPr lang="en-US" dirty="0" smtClean="0"/>
              <a:t>Also, existing spatial management measures are generally 	inconsistent with the relatively smaller spatial structure of 	Pacific rockfish </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24</a:t>
            </a:fld>
            <a:endParaRPr lang="en-US" dirty="0"/>
          </a:p>
        </p:txBody>
      </p:sp>
    </p:spTree>
    <p:extLst>
      <p:ext uri="{BB962C8B-B14F-4D97-AF65-F5344CB8AC3E}">
        <p14:creationId xmlns:p14="http://schemas.microsoft.com/office/powerpoint/2010/main" val="3630229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660107"/>
          </a:xfrm>
        </p:spPr>
        <p:txBody>
          <a:bodyPr>
            <a:normAutofit fontScale="85000" lnSpcReduction="10000"/>
          </a:bodyPr>
          <a:lstStyle/>
          <a:p>
            <a:r>
              <a:rPr lang="en-US" dirty="0" smtClean="0"/>
              <a:t>Environmental/ecosyste</a:t>
            </a:r>
            <a:r>
              <a:rPr lang="en-US" dirty="0"/>
              <a:t>m</a:t>
            </a:r>
            <a:r>
              <a:rPr lang="en-US" dirty="0" smtClean="0"/>
              <a:t> considerations: “</a:t>
            </a:r>
            <a:r>
              <a:rPr lang="en-US" i="1" dirty="0"/>
              <a:t>adverse trends in environmental/ecosystem indicators, ecosystem model results, decreases in ecosystem productivity, decreases in prey abundance or availability, increases or increases in predator abundance or </a:t>
            </a:r>
            <a:r>
              <a:rPr lang="en-US" i="1" dirty="0" smtClean="0"/>
              <a:t>productivity.</a:t>
            </a:r>
            <a:r>
              <a:rPr lang="en-US" dirty="0" smtClean="0"/>
              <a:t>”</a:t>
            </a:r>
            <a:endParaRPr lang="en-US" dirty="0" smtClean="0">
              <a:solidFill>
                <a:srgbClr val="FF0000"/>
              </a:solidFill>
            </a:endParaRPr>
          </a:p>
          <a:p>
            <a:pPr marL="0" indent="0">
              <a:buNone/>
            </a:pPr>
            <a:endParaRPr lang="en-US" dirty="0">
              <a:solidFill>
                <a:srgbClr val="FF0000"/>
              </a:solidFill>
            </a:endParaRPr>
          </a:p>
          <a:p>
            <a:r>
              <a:rPr lang="en-US" dirty="0"/>
              <a:t>Level 1</a:t>
            </a:r>
            <a:r>
              <a:rPr lang="en-US" dirty="0" smtClean="0"/>
              <a:t>: Normal. “</a:t>
            </a:r>
            <a:r>
              <a:rPr lang="en-US" i="1" dirty="0"/>
              <a:t>W</a:t>
            </a:r>
            <a:r>
              <a:rPr lang="en-US" i="1" dirty="0" smtClean="0"/>
              <a:t>e </a:t>
            </a:r>
            <a:r>
              <a:rPr lang="en-US" i="1" dirty="0"/>
              <a:t>rank the environmental/ecosystem considerations as a 1 (</a:t>
            </a:r>
            <a:r>
              <a:rPr lang="en-US" dirty="0"/>
              <a:t>Normal; No apparent environmental/ecosystem concerns</a:t>
            </a:r>
            <a:r>
              <a:rPr lang="en-US" i="1" dirty="0"/>
              <a:t>) aside from the recent stretch of increased temperatures.</a:t>
            </a:r>
            <a:r>
              <a:rPr lang="en-US" dirty="0"/>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25</a:t>
            </a:fld>
            <a:endParaRPr lang="en-US" dirty="0"/>
          </a:p>
        </p:txBody>
      </p:sp>
    </p:spTree>
    <p:extLst>
      <p:ext uri="{BB962C8B-B14F-4D97-AF65-F5344CB8AC3E}">
        <p14:creationId xmlns:p14="http://schemas.microsoft.com/office/powerpoint/2010/main" val="2676334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considerations</a:t>
            </a:r>
            <a:endParaRPr lang="en-US" dirty="0"/>
          </a:p>
        </p:txBody>
      </p:sp>
      <p:sp>
        <p:nvSpPr>
          <p:cNvPr id="3" name="Content Placeholder 2"/>
          <p:cNvSpPr>
            <a:spLocks noGrp="1"/>
          </p:cNvSpPr>
          <p:nvPr>
            <p:ph idx="1"/>
          </p:nvPr>
        </p:nvSpPr>
        <p:spPr>
          <a:xfrm>
            <a:off x="457200" y="1207293"/>
            <a:ext cx="8229600" cy="4583907"/>
          </a:xfrm>
        </p:spPr>
        <p:txBody>
          <a:bodyPr>
            <a:normAutofit fontScale="70000" lnSpcReduction="20000"/>
          </a:bodyPr>
          <a:lstStyle/>
          <a:p>
            <a:r>
              <a:rPr lang="en-US" dirty="0" smtClean="0"/>
              <a:t>Fishery performance considerations: “</a:t>
            </a:r>
            <a:r>
              <a:rPr lang="en-US" dirty="0">
                <a:solidFill>
                  <a:srgbClr val="FF0000"/>
                </a:solidFill>
              </a:rPr>
              <a:t>fishery CPUE is showing a contrasting pattern from the stock biomass trend</a:t>
            </a:r>
            <a:r>
              <a:rPr lang="en-US" dirty="0"/>
              <a:t>, unusual spatial pattern of fishing, </a:t>
            </a:r>
            <a:r>
              <a:rPr lang="en-US" dirty="0">
                <a:solidFill>
                  <a:srgbClr val="FF0000"/>
                </a:solidFill>
              </a:rPr>
              <a:t>changes in the percent of TAC taken</a:t>
            </a:r>
            <a:r>
              <a:rPr lang="en-US" dirty="0"/>
              <a:t>, changes in the duration of fishery openings</a:t>
            </a:r>
            <a:r>
              <a:rPr lang="en-US" dirty="0" smtClean="0"/>
              <a:t>.”</a:t>
            </a:r>
          </a:p>
          <a:p>
            <a:endParaRPr lang="en-US" dirty="0"/>
          </a:p>
          <a:p>
            <a:r>
              <a:rPr lang="en-US" dirty="0" smtClean="0"/>
              <a:t>For a bycatch stock, fishery performance can be evaluated with respect to how well the target fishery can avoid bycatch.   </a:t>
            </a:r>
          </a:p>
          <a:p>
            <a:pPr marL="0" indent="0">
              <a:buNone/>
            </a:pPr>
            <a:endParaRPr lang="en-US" dirty="0">
              <a:solidFill>
                <a:srgbClr val="FF0000"/>
              </a:solidFill>
            </a:endParaRPr>
          </a:p>
          <a:p>
            <a:r>
              <a:rPr lang="en-US" dirty="0"/>
              <a:t>Level </a:t>
            </a:r>
            <a:r>
              <a:rPr lang="en-US" dirty="0" smtClean="0"/>
              <a:t>2: Substantially increased concerns. Fishery CPUE in the WAI subarea are larger than would be expected based on the spatial distribution of survey biomass estimates. Also, the WAI catches have consistently exceeded the MSSC, and these overages have increased over time. The catches in the WAI/CAI subarea have also exceeded the subarea ABC from  2019 – 2022, and the BSAI ABC in 2021.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26</a:t>
            </a:fld>
            <a:endParaRPr lang="en-US" dirty="0"/>
          </a:p>
        </p:txBody>
      </p:sp>
    </p:spTree>
    <p:extLst>
      <p:ext uri="{BB962C8B-B14F-4D97-AF65-F5344CB8AC3E}">
        <p14:creationId xmlns:p14="http://schemas.microsoft.com/office/powerpoint/2010/main" val="69600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CPUE by subarea</a:t>
            </a:r>
            <a:endParaRPr lang="en-US" dirty="0"/>
          </a:p>
        </p:txBody>
      </p:sp>
      <p:sp>
        <p:nvSpPr>
          <p:cNvPr id="5" name="TextBox 4"/>
          <p:cNvSpPr txBox="1"/>
          <p:nvPr/>
        </p:nvSpPr>
        <p:spPr>
          <a:xfrm>
            <a:off x="5105400" y="1568340"/>
            <a:ext cx="3352800" cy="1692771"/>
          </a:xfrm>
          <a:prstGeom prst="rect">
            <a:avLst/>
          </a:prstGeom>
          <a:noFill/>
        </p:spPr>
        <p:txBody>
          <a:bodyPr wrap="square" rtlCol="0">
            <a:spAutoFit/>
          </a:bodyPr>
          <a:lstStyle/>
          <a:p>
            <a:r>
              <a:rPr lang="en-US" sz="1800" dirty="0" smtClean="0">
                <a:solidFill>
                  <a:schemeClr val="tx2"/>
                </a:solidFill>
                <a:latin typeface="Arial" pitchFamily="34" charset="0"/>
                <a:cs typeface="Arial" pitchFamily="34" charset="0"/>
              </a:rPr>
              <a:t>Tons/</a:t>
            </a:r>
            <a:r>
              <a:rPr lang="en-US" sz="1800" dirty="0" err="1" smtClean="0">
                <a:solidFill>
                  <a:schemeClr val="tx2"/>
                </a:solidFill>
                <a:latin typeface="Arial" pitchFamily="34" charset="0"/>
                <a:cs typeface="Arial" pitchFamily="34" charset="0"/>
              </a:rPr>
              <a:t>hr</a:t>
            </a:r>
            <a:r>
              <a:rPr lang="en-US" sz="1800" dirty="0" smtClean="0">
                <a:solidFill>
                  <a:schemeClr val="tx2"/>
                </a:solidFill>
                <a:latin typeface="Arial" pitchFamily="34" charset="0"/>
                <a:cs typeface="Arial" pitchFamily="34" charset="0"/>
              </a:rPr>
              <a:t>, from tows targeting POP based on haul species composition. Source: North Pacific </a:t>
            </a:r>
            <a:r>
              <a:rPr lang="en-US" sz="1800" dirty="0" err="1" smtClean="0">
                <a:solidFill>
                  <a:schemeClr val="tx2"/>
                </a:solidFill>
                <a:latin typeface="Arial" pitchFamily="34" charset="0"/>
                <a:cs typeface="Arial" pitchFamily="34" charset="0"/>
              </a:rPr>
              <a:t>Groundfish</a:t>
            </a:r>
            <a:r>
              <a:rPr lang="en-US" sz="1800" dirty="0" smtClean="0">
                <a:solidFill>
                  <a:schemeClr val="tx2"/>
                </a:solidFill>
                <a:latin typeface="Arial" pitchFamily="34" charset="0"/>
                <a:cs typeface="Arial" pitchFamily="34" charset="0"/>
              </a:rPr>
              <a:t> Observer Program.  </a:t>
            </a:r>
            <a:endParaRPr lang="en-US" sz="1800" dirty="0">
              <a:solidFill>
                <a:schemeClr val="tx2"/>
              </a:solidFill>
              <a:latin typeface="Arial" pitchFamily="34" charset="0"/>
              <a:cs typeface="Arial" pitchFamily="34" charset="0"/>
            </a:endParaRPr>
          </a:p>
          <a:p>
            <a:endParaRPr lang="en-US" dirty="0"/>
          </a:p>
        </p:txBody>
      </p:sp>
      <p:sp>
        <p:nvSpPr>
          <p:cNvPr id="6" name="TextBox 5"/>
          <p:cNvSpPr txBox="1"/>
          <p:nvPr/>
        </p:nvSpPr>
        <p:spPr>
          <a:xfrm>
            <a:off x="5105400" y="3810000"/>
            <a:ext cx="3352800" cy="1415772"/>
          </a:xfrm>
          <a:prstGeom prst="rect">
            <a:avLst/>
          </a:prstGeom>
          <a:noFill/>
        </p:spPr>
        <p:txBody>
          <a:bodyPr wrap="square" rtlCol="0">
            <a:spAutoFit/>
          </a:bodyPr>
          <a:lstStyle/>
          <a:p>
            <a:r>
              <a:rPr lang="en-US" sz="1800" dirty="0" smtClean="0">
                <a:solidFill>
                  <a:schemeClr val="tx2"/>
                </a:solidFill>
                <a:latin typeface="Arial" pitchFamily="34" charset="0"/>
                <a:cs typeface="Arial" pitchFamily="34" charset="0"/>
              </a:rPr>
              <a:t>Fishery CPUEs are higher in the WAI than one would expect from the distribution of survey biomass</a:t>
            </a:r>
            <a:endParaRPr lang="en-US" sz="1800" dirty="0">
              <a:solidFill>
                <a:schemeClr val="tx2"/>
              </a:solidFill>
              <a:latin typeface="Arial" pitchFamily="34" charset="0"/>
              <a:cs typeface="Arial" pitchFamily="34" charset="0"/>
            </a:endParaRPr>
          </a:p>
          <a:p>
            <a:endParaRPr lang="en-US" dirty="0"/>
          </a:p>
        </p:txBody>
      </p:sp>
      <p:sp>
        <p:nvSpPr>
          <p:cNvPr id="8" name="Slide Number Placeholder 7"/>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27</a:t>
            </a:fld>
            <a:endParaRPr lang="en-US" dirty="0"/>
          </a:p>
        </p:txBody>
      </p:sp>
      <p:pic>
        <p:nvPicPr>
          <p:cNvPr id="3" name="Picture 2"/>
          <p:cNvPicPr>
            <a:picLocks noChangeAspect="1"/>
          </p:cNvPicPr>
          <p:nvPr/>
        </p:nvPicPr>
        <p:blipFill>
          <a:blip r:embed="rId2"/>
          <a:stretch>
            <a:fillRect/>
          </a:stretch>
        </p:blipFill>
        <p:spPr>
          <a:xfrm>
            <a:off x="927923" y="1371601"/>
            <a:ext cx="3932555" cy="1962870"/>
          </a:xfrm>
          <a:prstGeom prst="rect">
            <a:avLst/>
          </a:prstGeom>
        </p:spPr>
      </p:pic>
      <p:pic>
        <p:nvPicPr>
          <p:cNvPr id="10" name="Picture 9"/>
          <p:cNvPicPr>
            <a:picLocks noChangeAspect="1"/>
          </p:cNvPicPr>
          <p:nvPr/>
        </p:nvPicPr>
        <p:blipFill>
          <a:blip r:embed="rId3"/>
          <a:stretch>
            <a:fillRect/>
          </a:stretch>
        </p:blipFill>
        <p:spPr>
          <a:xfrm>
            <a:off x="944879" y="3505200"/>
            <a:ext cx="3848473" cy="2436391"/>
          </a:xfrm>
          <a:prstGeom prst="rect">
            <a:avLst/>
          </a:prstGeom>
        </p:spPr>
      </p:pic>
    </p:spTree>
    <p:extLst>
      <p:ext uri="{BB962C8B-B14F-4D97-AF65-F5344CB8AC3E}">
        <p14:creationId xmlns:p14="http://schemas.microsoft.com/office/powerpoint/2010/main" val="103886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83" y="198908"/>
            <a:ext cx="8229600" cy="676014"/>
          </a:xfrm>
        </p:spPr>
        <p:txBody>
          <a:bodyPr/>
          <a:lstStyle/>
          <a:p>
            <a:r>
              <a:rPr lang="en-US" dirty="0" smtClean="0"/>
              <a:t>Monitoring of WAI catch relative to MSSC</a:t>
            </a:r>
            <a:endParaRPr lang="en-US" dirty="0"/>
          </a:p>
        </p:txBody>
      </p:sp>
      <p:sp>
        <p:nvSpPr>
          <p:cNvPr id="5" name="TextBox 4"/>
          <p:cNvSpPr txBox="1"/>
          <p:nvPr/>
        </p:nvSpPr>
        <p:spPr>
          <a:xfrm>
            <a:off x="509183" y="785360"/>
            <a:ext cx="3948517" cy="338554"/>
          </a:xfrm>
          <a:prstGeom prst="rect">
            <a:avLst/>
          </a:prstGeom>
          <a:noFill/>
        </p:spPr>
        <p:txBody>
          <a:bodyPr wrap="none" rtlCol="0">
            <a:spAutoFit/>
          </a:bodyPr>
          <a:lstStyle/>
          <a:p>
            <a:r>
              <a:rPr lang="en-US" sz="1600" dirty="0" smtClean="0"/>
              <a:t>Requested by SSC (Oct 2016, Dec 2016)</a:t>
            </a:r>
            <a:endParaRPr lang="en-US" sz="1600" dirty="0"/>
          </a:p>
        </p:txBody>
      </p:sp>
      <p:sp>
        <p:nvSpPr>
          <p:cNvPr id="12" name="Slide Number Placeholder 11"/>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28</a:t>
            </a:fld>
            <a:endParaRPr lang="en-US" dirty="0"/>
          </a:p>
        </p:txBody>
      </p:sp>
      <p:pic>
        <p:nvPicPr>
          <p:cNvPr id="4" name="Picture 3"/>
          <p:cNvPicPr>
            <a:picLocks noChangeAspect="1"/>
          </p:cNvPicPr>
          <p:nvPr/>
        </p:nvPicPr>
        <p:blipFill>
          <a:blip r:embed="rId2"/>
          <a:stretch>
            <a:fillRect/>
          </a:stretch>
        </p:blipFill>
        <p:spPr>
          <a:xfrm>
            <a:off x="548984" y="1081028"/>
            <a:ext cx="3908716" cy="2704993"/>
          </a:xfrm>
          <a:prstGeom prst="rect">
            <a:avLst/>
          </a:prstGeom>
        </p:spPr>
      </p:pic>
      <p:pic>
        <p:nvPicPr>
          <p:cNvPr id="6" name="Picture 5"/>
          <p:cNvPicPr>
            <a:picLocks noChangeAspect="1"/>
          </p:cNvPicPr>
          <p:nvPr/>
        </p:nvPicPr>
        <p:blipFill>
          <a:blip r:embed="rId3"/>
          <a:stretch>
            <a:fillRect/>
          </a:stretch>
        </p:blipFill>
        <p:spPr>
          <a:xfrm>
            <a:off x="4826958" y="1163933"/>
            <a:ext cx="3523809" cy="1809524"/>
          </a:xfrm>
          <a:prstGeom prst="rect">
            <a:avLst/>
          </a:prstGeom>
        </p:spPr>
      </p:pic>
      <p:pic>
        <p:nvPicPr>
          <p:cNvPr id="7" name="Picture 6"/>
          <p:cNvPicPr>
            <a:picLocks noChangeAspect="1"/>
          </p:cNvPicPr>
          <p:nvPr/>
        </p:nvPicPr>
        <p:blipFill>
          <a:blip r:embed="rId4"/>
          <a:stretch>
            <a:fillRect/>
          </a:stretch>
        </p:blipFill>
        <p:spPr>
          <a:xfrm>
            <a:off x="4802340" y="3669012"/>
            <a:ext cx="3767217" cy="2177069"/>
          </a:xfrm>
          <a:prstGeom prst="rect">
            <a:avLst/>
          </a:prstGeom>
        </p:spPr>
      </p:pic>
      <p:pic>
        <p:nvPicPr>
          <p:cNvPr id="11" name="Picture 10"/>
          <p:cNvPicPr>
            <a:picLocks noChangeAspect="1"/>
          </p:cNvPicPr>
          <p:nvPr/>
        </p:nvPicPr>
        <p:blipFill>
          <a:blip r:embed="rId5"/>
          <a:stretch>
            <a:fillRect/>
          </a:stretch>
        </p:blipFill>
        <p:spPr>
          <a:xfrm>
            <a:off x="914400" y="3793096"/>
            <a:ext cx="3543300" cy="2052985"/>
          </a:xfrm>
          <a:prstGeom prst="rect">
            <a:avLst/>
          </a:prstGeom>
        </p:spPr>
      </p:pic>
    </p:spTree>
    <p:extLst>
      <p:ext uri="{BB962C8B-B14F-4D97-AF65-F5344CB8AC3E}">
        <p14:creationId xmlns:p14="http://schemas.microsoft.com/office/powerpoint/2010/main" val="236772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a:buAutoNum type="arabicParenR"/>
            </a:pPr>
            <a:r>
              <a:rPr lang="en-US" dirty="0" smtClean="0"/>
              <a:t>SSC – Plan Team comments</a:t>
            </a:r>
          </a:p>
          <a:p>
            <a:pPr>
              <a:buAutoNum type="arabicParenR"/>
            </a:pPr>
            <a:r>
              <a:rPr lang="en-US" dirty="0" smtClean="0"/>
              <a:t>Catch information </a:t>
            </a:r>
          </a:p>
          <a:p>
            <a:pPr>
              <a:buAutoNum type="arabicParenR"/>
            </a:pPr>
            <a:r>
              <a:rPr lang="en-US" dirty="0" smtClean="0"/>
              <a:t>Fishery </a:t>
            </a:r>
            <a:r>
              <a:rPr lang="en-US" dirty="0"/>
              <a:t>and </a:t>
            </a:r>
            <a:r>
              <a:rPr lang="en-US" dirty="0" smtClean="0"/>
              <a:t>survey data</a:t>
            </a:r>
            <a:endParaRPr lang="en-US" dirty="0"/>
          </a:p>
          <a:p>
            <a:pPr>
              <a:buFont typeface="Arial"/>
              <a:buAutoNum type="arabicParenR"/>
            </a:pPr>
            <a:r>
              <a:rPr lang="en-US" dirty="0" smtClean="0"/>
              <a:t>Model description and evaluation</a:t>
            </a:r>
          </a:p>
          <a:p>
            <a:pPr>
              <a:buAutoNum type="arabicParenR"/>
            </a:pPr>
            <a:r>
              <a:rPr lang="en-US" dirty="0" smtClean="0"/>
              <a:t>Monitoring of catch</a:t>
            </a:r>
          </a:p>
          <a:p>
            <a:pPr>
              <a:buAutoNum type="arabicParenR"/>
            </a:pPr>
            <a:r>
              <a:rPr lang="en-US" dirty="0" smtClean="0"/>
              <a:t>Risk table</a:t>
            </a:r>
          </a:p>
          <a:p>
            <a:pPr>
              <a:buAutoNum type="arabicParenR"/>
            </a:pPr>
            <a:r>
              <a:rPr lang="en-US" dirty="0" smtClean="0"/>
              <a:t>Management </a:t>
            </a:r>
            <a:r>
              <a:rPr lang="en-US" dirty="0"/>
              <a:t>recommendations</a:t>
            </a:r>
          </a:p>
          <a:p>
            <a:pPr>
              <a:buAutoNum type="arabicParenR" startAt="9"/>
            </a:pPr>
            <a:endParaRPr lang="en-US" dirty="0"/>
          </a:p>
          <a:p>
            <a:endParaRPr lang="en-US" dirty="0"/>
          </a:p>
          <a:p>
            <a:pPr>
              <a:buAutoNum type="arabicParenR" startAt="7"/>
            </a:pP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Tree>
    <p:extLst>
      <p:ext uri="{BB962C8B-B14F-4D97-AF65-F5344CB8AC3E}">
        <p14:creationId xmlns:p14="http://schemas.microsoft.com/office/powerpoint/2010/main" val="3592736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recruitment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29</a:t>
            </a:fld>
            <a:endParaRPr lang="en-US" dirty="0"/>
          </a:p>
        </p:txBody>
      </p:sp>
      <p:pic>
        <p:nvPicPr>
          <p:cNvPr id="5" name="Picture 4"/>
          <p:cNvPicPr>
            <a:picLocks noChangeAspect="1"/>
          </p:cNvPicPr>
          <p:nvPr/>
        </p:nvPicPr>
        <p:blipFill rotWithShape="1">
          <a:blip r:embed="rId2"/>
          <a:srcRect l="4561" t="25564" r="12823" b="20252"/>
          <a:stretch/>
        </p:blipFill>
        <p:spPr>
          <a:xfrm>
            <a:off x="466578" y="1801047"/>
            <a:ext cx="4572000" cy="3886200"/>
          </a:xfrm>
          <a:prstGeom prst="rect">
            <a:avLst/>
          </a:prstGeom>
        </p:spPr>
      </p:pic>
      <p:sp>
        <p:nvSpPr>
          <p:cNvPr id="6" name="TextBox 5"/>
          <p:cNvSpPr txBox="1"/>
          <p:nvPr/>
        </p:nvSpPr>
        <p:spPr>
          <a:xfrm>
            <a:off x="5038579" y="1801047"/>
            <a:ext cx="3953022" cy="1384995"/>
          </a:xfrm>
          <a:prstGeom prst="rect">
            <a:avLst/>
          </a:prstGeom>
          <a:noFill/>
        </p:spPr>
        <p:txBody>
          <a:bodyPr wrap="square" rtlCol="0">
            <a:spAutoFit/>
          </a:bodyPr>
          <a:lstStyle/>
          <a:p>
            <a:r>
              <a:rPr lang="en-US" dirty="0" smtClean="0"/>
              <a:t>The 2010 year class is 21.25 million (CV of 0.58), which is &gt; 6 times the next largest year class</a:t>
            </a:r>
          </a:p>
          <a:p>
            <a:endParaRPr lang="en-US" dirty="0"/>
          </a:p>
          <a:p>
            <a:r>
              <a:rPr lang="en-US" dirty="0" smtClean="0"/>
              <a:t>This year class contributes 25% of the beginning year 2022 total biomass </a:t>
            </a:r>
            <a:endParaRPr lang="en-US" dirty="0"/>
          </a:p>
        </p:txBody>
      </p:sp>
    </p:spTree>
    <p:extLst>
      <p:ext uri="{BB962C8B-B14F-4D97-AF65-F5344CB8AC3E}">
        <p14:creationId xmlns:p14="http://schemas.microsoft.com/office/powerpoint/2010/main" val="1688583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Estimation of recruitment – comparison with 2020 model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457200" y="1752600"/>
            <a:ext cx="7691438" cy="3461535"/>
          </a:xfrm>
          <a:prstGeom prst="rect">
            <a:avLst/>
          </a:prstGeom>
        </p:spPr>
      </p:pic>
    </p:spTree>
    <p:extLst>
      <p:ext uri="{BB962C8B-B14F-4D97-AF65-F5344CB8AC3E}">
        <p14:creationId xmlns:p14="http://schemas.microsoft.com/office/powerpoint/2010/main" val="3979726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Estimated AI survey selectivity curve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31</a:t>
            </a:fld>
            <a:endParaRPr lang="en-US" dirty="0"/>
          </a:p>
        </p:txBody>
      </p:sp>
      <p:pic>
        <p:nvPicPr>
          <p:cNvPr id="5" name="Picture 4"/>
          <p:cNvPicPr>
            <a:picLocks noChangeAspect="1"/>
          </p:cNvPicPr>
          <p:nvPr/>
        </p:nvPicPr>
        <p:blipFill rotWithShape="1">
          <a:blip r:embed="rId2"/>
          <a:srcRect l="-2564" t="25247" r="2564" b="23267"/>
          <a:stretch/>
        </p:blipFill>
        <p:spPr>
          <a:xfrm>
            <a:off x="685800" y="1676400"/>
            <a:ext cx="5029200" cy="3352800"/>
          </a:xfrm>
          <a:prstGeom prst="rect">
            <a:avLst/>
          </a:prstGeom>
        </p:spPr>
      </p:pic>
      <p:sp>
        <p:nvSpPr>
          <p:cNvPr id="6" name="TextBox 5"/>
          <p:cNvSpPr txBox="1"/>
          <p:nvPr/>
        </p:nvSpPr>
        <p:spPr>
          <a:xfrm>
            <a:off x="5486400" y="2438400"/>
            <a:ext cx="2359941" cy="2031325"/>
          </a:xfrm>
          <a:prstGeom prst="rect">
            <a:avLst/>
          </a:prstGeom>
          <a:noFill/>
        </p:spPr>
        <p:txBody>
          <a:bodyPr wrap="none" rtlCol="0">
            <a:spAutoFit/>
          </a:bodyPr>
          <a:lstStyle/>
          <a:p>
            <a:r>
              <a:rPr lang="en-US" dirty="0" smtClean="0"/>
              <a:t>AI survey – dashed line</a:t>
            </a:r>
          </a:p>
          <a:p>
            <a:r>
              <a:rPr lang="en-US" dirty="0" smtClean="0"/>
              <a:t>Fishery – solid line</a:t>
            </a:r>
          </a:p>
          <a:p>
            <a:endParaRPr lang="en-US" dirty="0"/>
          </a:p>
          <a:p>
            <a:endParaRPr lang="en-US" dirty="0" smtClean="0"/>
          </a:p>
          <a:p>
            <a:endParaRPr lang="en-US" dirty="0"/>
          </a:p>
          <a:p>
            <a:r>
              <a:rPr lang="en-US" dirty="0" smtClean="0"/>
              <a:t>Selection at age 12:</a:t>
            </a:r>
          </a:p>
          <a:p>
            <a:endParaRPr lang="en-US" dirty="0" smtClean="0"/>
          </a:p>
          <a:p>
            <a:r>
              <a:rPr lang="en-US" dirty="0"/>
              <a:t> </a:t>
            </a:r>
            <a:r>
              <a:rPr lang="en-US" dirty="0" smtClean="0"/>
              <a:t>   Fishery		0.26</a:t>
            </a:r>
          </a:p>
          <a:p>
            <a:r>
              <a:rPr lang="en-US" dirty="0"/>
              <a:t> </a:t>
            </a:r>
            <a:r>
              <a:rPr lang="en-US" dirty="0" smtClean="0"/>
              <a:t>   AI survey 	0.20</a:t>
            </a:r>
            <a:endParaRPr lang="en-US" dirty="0"/>
          </a:p>
        </p:txBody>
      </p:sp>
    </p:spTree>
    <p:extLst>
      <p:ext uri="{BB962C8B-B14F-4D97-AF65-F5344CB8AC3E}">
        <p14:creationId xmlns:p14="http://schemas.microsoft.com/office/powerpoint/2010/main" val="211783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maturity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1371600" y="1371600"/>
            <a:ext cx="5762625" cy="2895600"/>
          </a:xfrm>
          <a:prstGeom prst="rect">
            <a:avLst/>
          </a:prstGeom>
        </p:spPr>
      </p:pic>
      <p:sp>
        <p:nvSpPr>
          <p:cNvPr id="6" name="TextBox 5"/>
          <p:cNvSpPr txBox="1"/>
          <p:nvPr/>
        </p:nvSpPr>
        <p:spPr>
          <a:xfrm>
            <a:off x="647700" y="4343400"/>
            <a:ext cx="7848600" cy="1323439"/>
          </a:xfrm>
          <a:prstGeom prst="rect">
            <a:avLst/>
          </a:prstGeom>
          <a:noFill/>
        </p:spPr>
        <p:txBody>
          <a:bodyPr wrap="square" rtlCol="0">
            <a:spAutoFit/>
          </a:bodyPr>
          <a:lstStyle/>
          <a:p>
            <a:r>
              <a:rPr lang="en-US" sz="2000" b="0" dirty="0" smtClean="0">
                <a:latin typeface="Arial" pitchFamily="34" charset="0"/>
                <a:cs typeface="Arial" pitchFamily="34" charset="0"/>
              </a:rPr>
              <a:t>Estimated age at 50% mature = 24.5 years  </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Estimate proportion mature at 12 years old = 0.035</a:t>
            </a:r>
            <a:endParaRPr lang="en-US" sz="2000" dirty="0">
              <a:latin typeface="Arial" pitchFamily="34" charset="0"/>
              <a:cs typeface="Arial" pitchFamily="34" charset="0"/>
            </a:endParaRPr>
          </a:p>
          <a:p>
            <a:r>
              <a:rPr lang="en-US" sz="2000" b="0" dirty="0" smtClean="0">
                <a:latin typeface="Arial" pitchFamily="34" charset="0"/>
                <a:cs typeface="Arial" pitchFamily="34" charset="0"/>
              </a:rPr>
              <a:t> </a:t>
            </a:r>
          </a:p>
        </p:txBody>
      </p:sp>
    </p:spTree>
    <p:extLst>
      <p:ext uri="{BB962C8B-B14F-4D97-AF65-F5344CB8AC3E}">
        <p14:creationId xmlns:p14="http://schemas.microsoft.com/office/powerpoint/2010/main" val="1478682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effect of this year class on B40% and ABC</a:t>
            </a:r>
            <a:br>
              <a:rPr lang="en-US" dirty="0" smtClean="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33</a:t>
            </a:fld>
            <a:endParaRPr lang="en-US" dirty="0"/>
          </a:p>
        </p:txBody>
      </p:sp>
      <p:sp>
        <p:nvSpPr>
          <p:cNvPr id="5" name="Content Placeholder 2"/>
          <p:cNvSpPr>
            <a:spLocks noGrp="1"/>
          </p:cNvSpPr>
          <p:nvPr>
            <p:ph idx="1"/>
          </p:nvPr>
        </p:nvSpPr>
        <p:spPr>
          <a:xfrm>
            <a:off x="457200" y="1207293"/>
            <a:ext cx="8229600" cy="4525963"/>
          </a:xfrm>
        </p:spPr>
        <p:txBody>
          <a:bodyPr>
            <a:normAutofit fontScale="70000" lnSpcReduction="20000"/>
          </a:bodyPr>
          <a:lstStyle/>
          <a:p>
            <a:r>
              <a:rPr lang="en-US" dirty="0" smtClean="0"/>
              <a:t>If we apply our standard procedures, B40% increases sharply, and </a:t>
            </a:r>
            <a:r>
              <a:rPr lang="en-US" dirty="0" err="1" smtClean="0"/>
              <a:t>Fabc</a:t>
            </a:r>
            <a:r>
              <a:rPr lang="en-US" dirty="0" smtClean="0"/>
              <a:t> decreases sharply, despite little change in estimated SSB</a:t>
            </a:r>
          </a:p>
          <a:p>
            <a:endParaRPr lang="en-US" dirty="0" smtClean="0"/>
          </a:p>
          <a:p>
            <a:r>
              <a:rPr lang="en-US" dirty="0" smtClean="0"/>
              <a:t>If we adjust the 2010 year class when computing mean recruitment to a more likely value, the B40% is stabilized, but the ABC would increase sharply (based on fishing a stock in which a large portion of the biomass is composed of a large and uncertain year class). </a:t>
            </a:r>
          </a:p>
          <a:p>
            <a:endParaRPr lang="en-US" dirty="0"/>
          </a:p>
          <a:p>
            <a:r>
              <a:rPr lang="en-US" dirty="0" smtClean="0"/>
              <a:t>We propose a middle ground—set the value of the 2010 year class to the next largest (3.43 million, 2002 year class) for the purpose of stabilizing B40% and computing max ABC, low recommend a lower ABC so as to not substantially raise the ABC until more certainty in this year class and overall stock size can be obtained. </a:t>
            </a:r>
            <a:endParaRPr lang="en-US" dirty="0"/>
          </a:p>
        </p:txBody>
      </p:sp>
    </p:spTree>
    <p:extLst>
      <p:ext uri="{BB962C8B-B14F-4D97-AF65-F5344CB8AC3E}">
        <p14:creationId xmlns:p14="http://schemas.microsoft.com/office/powerpoint/2010/main" val="200748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effect of this year class on B40% and ABC</a:t>
            </a:r>
            <a:br>
              <a:rPr lang="en-US" dirty="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1295400" y="1295400"/>
            <a:ext cx="5257800" cy="4448908"/>
          </a:xfrm>
          <a:prstGeom prst="rect">
            <a:avLst/>
          </a:prstGeom>
        </p:spPr>
      </p:pic>
    </p:spTree>
    <p:extLst>
      <p:ext uri="{BB962C8B-B14F-4D97-AF65-F5344CB8AC3E}">
        <p14:creationId xmlns:p14="http://schemas.microsoft.com/office/powerpoint/2010/main" val="613842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plane</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35</a:t>
            </a:fld>
            <a:endParaRPr lang="en-US" dirty="0"/>
          </a:p>
        </p:txBody>
      </p:sp>
      <p:pic>
        <p:nvPicPr>
          <p:cNvPr id="7" name="Picture 6"/>
          <p:cNvPicPr>
            <a:picLocks noChangeAspect="1"/>
          </p:cNvPicPr>
          <p:nvPr/>
        </p:nvPicPr>
        <p:blipFill rotWithShape="1">
          <a:blip r:embed="rId2"/>
          <a:srcRect l="6862" t="22121" r="10784" b="17273"/>
          <a:stretch/>
        </p:blipFill>
        <p:spPr>
          <a:xfrm>
            <a:off x="609600" y="1171314"/>
            <a:ext cx="2667000" cy="2540000"/>
          </a:xfrm>
          <a:prstGeom prst="rect">
            <a:avLst/>
          </a:prstGeom>
        </p:spPr>
      </p:pic>
      <p:pic>
        <p:nvPicPr>
          <p:cNvPr id="8" name="Picture 7"/>
          <p:cNvPicPr>
            <a:picLocks noChangeAspect="1"/>
          </p:cNvPicPr>
          <p:nvPr/>
        </p:nvPicPr>
        <p:blipFill>
          <a:blip r:embed="rId3"/>
          <a:stretch>
            <a:fillRect/>
          </a:stretch>
        </p:blipFill>
        <p:spPr>
          <a:xfrm>
            <a:off x="609600" y="3711314"/>
            <a:ext cx="2739406" cy="2565014"/>
          </a:xfrm>
          <a:prstGeom prst="rect">
            <a:avLst/>
          </a:prstGeom>
        </p:spPr>
      </p:pic>
      <p:sp>
        <p:nvSpPr>
          <p:cNvPr id="9" name="TextBox 8"/>
          <p:cNvSpPr txBox="1"/>
          <p:nvPr/>
        </p:nvSpPr>
        <p:spPr>
          <a:xfrm>
            <a:off x="3657600" y="1752600"/>
            <a:ext cx="3318537" cy="307777"/>
          </a:xfrm>
          <a:prstGeom prst="rect">
            <a:avLst/>
          </a:prstGeom>
          <a:noFill/>
        </p:spPr>
        <p:txBody>
          <a:bodyPr wrap="none" rtlCol="0">
            <a:spAutoFit/>
          </a:bodyPr>
          <a:lstStyle/>
          <a:p>
            <a:r>
              <a:rPr lang="en-US" dirty="0" smtClean="0"/>
              <a:t>Unadjusted estimate of 2010 year class</a:t>
            </a:r>
            <a:endParaRPr lang="en-US" dirty="0"/>
          </a:p>
        </p:txBody>
      </p:sp>
      <p:sp>
        <p:nvSpPr>
          <p:cNvPr id="10" name="TextBox 9"/>
          <p:cNvSpPr txBox="1"/>
          <p:nvPr/>
        </p:nvSpPr>
        <p:spPr>
          <a:xfrm>
            <a:off x="3733800" y="4053840"/>
            <a:ext cx="4343400" cy="523220"/>
          </a:xfrm>
          <a:prstGeom prst="rect">
            <a:avLst/>
          </a:prstGeom>
          <a:noFill/>
        </p:spPr>
        <p:txBody>
          <a:bodyPr wrap="square" rtlCol="0">
            <a:spAutoFit/>
          </a:bodyPr>
          <a:lstStyle/>
          <a:p>
            <a:r>
              <a:rPr lang="en-US" dirty="0" smtClean="0"/>
              <a:t>Adjust estimate of 2010 year class to next largest estimated recruitment (2002 Year class; 3.43 million)</a:t>
            </a:r>
            <a:endParaRPr lang="en-US" dirty="0"/>
          </a:p>
        </p:txBody>
      </p:sp>
    </p:spTree>
    <p:extLst>
      <p:ext uri="{BB962C8B-B14F-4D97-AF65-F5344CB8AC3E}">
        <p14:creationId xmlns:p14="http://schemas.microsoft.com/office/powerpoint/2010/main" val="2127888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of the 2023 catch would come from recent cohorts?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1143000" y="2057400"/>
            <a:ext cx="4571429" cy="2742857"/>
          </a:xfrm>
          <a:prstGeom prst="rect">
            <a:avLst/>
          </a:prstGeom>
        </p:spPr>
      </p:pic>
      <p:sp>
        <p:nvSpPr>
          <p:cNvPr id="6" name="TextBox 5"/>
          <p:cNvSpPr txBox="1"/>
          <p:nvPr/>
        </p:nvSpPr>
        <p:spPr>
          <a:xfrm>
            <a:off x="6172201" y="2590800"/>
            <a:ext cx="2362200" cy="954107"/>
          </a:xfrm>
          <a:prstGeom prst="rect">
            <a:avLst/>
          </a:prstGeom>
          <a:noFill/>
        </p:spPr>
        <p:txBody>
          <a:bodyPr wrap="square" rtlCol="0">
            <a:spAutoFit/>
          </a:bodyPr>
          <a:lstStyle/>
          <a:p>
            <a:r>
              <a:rPr lang="en-US" dirty="0" smtClean="0"/>
              <a:t>About 40% of the catch biomass would come from cohorts less than 20% mature</a:t>
            </a:r>
            <a:endParaRPr lang="en-US" dirty="0"/>
          </a:p>
        </p:txBody>
      </p:sp>
    </p:spTree>
    <p:extLst>
      <p:ext uri="{BB962C8B-B14F-4D97-AF65-F5344CB8AC3E}">
        <p14:creationId xmlns:p14="http://schemas.microsoft.com/office/powerpoint/2010/main" val="3771804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the reduction from max ABC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Strong retrospective pattern recruitment estimation – estimates of the 2002 year class were reduced as more data became available. </a:t>
            </a:r>
          </a:p>
          <a:p>
            <a:r>
              <a:rPr lang="en-US" dirty="0" smtClean="0"/>
              <a:t>High level of uncertainty in the estimate of the 2010 year class (and other recent recruitments)</a:t>
            </a:r>
          </a:p>
          <a:p>
            <a:r>
              <a:rPr lang="en-US" dirty="0" smtClean="0"/>
              <a:t>The 2010 year class has not been observed too often in our fishery and survey data. </a:t>
            </a:r>
          </a:p>
          <a:p>
            <a:r>
              <a:rPr lang="en-US" dirty="0" smtClean="0"/>
              <a:t>The survey biomass estimates do not provide strong and clear evidence that the stock is increasing</a:t>
            </a:r>
          </a:p>
          <a:p>
            <a:r>
              <a:rPr lang="en-US" dirty="0" smtClean="0"/>
              <a:t>Consistency with how recent and uncertain strong recruitments were addressed in the sablefish model.</a:t>
            </a:r>
          </a:p>
          <a:p>
            <a:r>
              <a:rPr lang="en-US" dirty="0" smtClean="0"/>
              <a:t>History of being judicious in choosing which years of recruitment estimates to include when calculating average recruitment. </a:t>
            </a:r>
            <a:endParaRPr lang="en-US" dirty="0"/>
          </a:p>
          <a:p>
            <a:r>
              <a:rPr lang="en-US" dirty="0" smtClean="0"/>
              <a:t>Consistency with SSC concerns regarding spatially disproportionate harvesting, and an interest in increasing stock biomass in the western AI. </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37</a:t>
            </a:fld>
            <a:endParaRPr lang="en-US" dirty="0"/>
          </a:p>
        </p:txBody>
      </p:sp>
    </p:spTree>
    <p:extLst>
      <p:ext uri="{BB962C8B-B14F-4D97-AF65-F5344CB8AC3E}">
        <p14:creationId xmlns:p14="http://schemas.microsoft.com/office/powerpoint/2010/main" val="308209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6014"/>
          </a:xfrm>
        </p:spPr>
        <p:txBody>
          <a:bodyPr/>
          <a:lstStyle/>
          <a:p>
            <a:r>
              <a:rPr lang="en-US" dirty="0" smtClean="0"/>
              <a:t>Harvest spec table, AI subarea</a:t>
            </a:r>
            <a:endParaRPr lang="en-US" dirty="0"/>
          </a:p>
        </p:txBody>
      </p:sp>
      <p:sp>
        <p:nvSpPr>
          <p:cNvPr id="3" name="Rectangle 2"/>
          <p:cNvSpPr/>
          <p:nvPr/>
        </p:nvSpPr>
        <p:spPr>
          <a:xfrm>
            <a:off x="762000" y="5257800"/>
            <a:ext cx="7086600" cy="1354217"/>
          </a:xfrm>
          <a:prstGeom prst="rect">
            <a:avLst/>
          </a:prstGeom>
        </p:spPr>
        <p:txBody>
          <a:bodyPr wrap="square">
            <a:spAutoFit/>
          </a:bodyPr>
          <a:lstStyle/>
          <a:p>
            <a:r>
              <a:rPr lang="en-US" sz="1800" dirty="0">
                <a:solidFill>
                  <a:schemeClr val="tx2"/>
                </a:solidFill>
                <a:latin typeface="Calibri" panose="020F0502020204030204" pitchFamily="34" charset="0"/>
              </a:rPr>
              <a:t>Recommended </a:t>
            </a:r>
            <a:r>
              <a:rPr lang="en-US" sz="1800" dirty="0" smtClean="0">
                <a:solidFill>
                  <a:schemeClr val="tx2"/>
                </a:solidFill>
                <a:latin typeface="Calibri" panose="020F0502020204030204" pitchFamily="34" charset="0"/>
              </a:rPr>
              <a:t>2023 </a:t>
            </a:r>
            <a:r>
              <a:rPr lang="en-US" sz="1800" dirty="0">
                <a:solidFill>
                  <a:schemeClr val="tx2"/>
                </a:solidFill>
                <a:latin typeface="Calibri" panose="020F0502020204030204" pitchFamily="34" charset="0"/>
              </a:rPr>
              <a:t>BSAI ABCs and OFLs</a:t>
            </a:r>
            <a:endParaRPr lang="en-US" sz="1800" dirty="0">
              <a:solidFill>
                <a:schemeClr val="tx2"/>
              </a:solidFill>
            </a:endParaRPr>
          </a:p>
          <a:p>
            <a:pPr indent="457200"/>
            <a:r>
              <a:rPr lang="en-US" sz="1800" dirty="0">
                <a:solidFill>
                  <a:schemeClr val="tx2"/>
                </a:solidFill>
                <a:latin typeface="Calibri" panose="020F0502020204030204" pitchFamily="34" charset="0"/>
              </a:rPr>
              <a:t>BSAI ABC: </a:t>
            </a:r>
            <a:r>
              <a:rPr lang="en-US" sz="1800" dirty="0" smtClean="0">
                <a:solidFill>
                  <a:schemeClr val="tx2"/>
                </a:solidFill>
                <a:latin typeface="Calibri" panose="020F0502020204030204" pitchFamily="34" charset="0"/>
              </a:rPr>
              <a:t>467 </a:t>
            </a:r>
            <a:r>
              <a:rPr lang="en-US" sz="1800" dirty="0">
                <a:solidFill>
                  <a:schemeClr val="tx2"/>
                </a:solidFill>
                <a:latin typeface="Calibri" panose="020F0502020204030204" pitchFamily="34" charset="0"/>
              </a:rPr>
              <a:t>t </a:t>
            </a:r>
            <a:r>
              <a:rPr lang="en-US" sz="1800" dirty="0" smtClean="0">
                <a:solidFill>
                  <a:schemeClr val="tx2"/>
                </a:solidFill>
                <a:latin typeface="Calibri" panose="020F0502020204030204" pitchFamily="34" charset="0"/>
              </a:rPr>
              <a:t>(increase </a:t>
            </a:r>
            <a:r>
              <a:rPr lang="en-US" sz="1800" dirty="0">
                <a:solidFill>
                  <a:schemeClr val="tx2"/>
                </a:solidFill>
                <a:latin typeface="Calibri" panose="020F0502020204030204" pitchFamily="34" charset="0"/>
              </a:rPr>
              <a:t>from </a:t>
            </a:r>
            <a:r>
              <a:rPr lang="en-US" sz="1800" dirty="0" smtClean="0">
                <a:solidFill>
                  <a:schemeClr val="tx2"/>
                </a:solidFill>
                <a:latin typeface="Calibri" panose="020F0502020204030204" pitchFamily="34" charset="0"/>
              </a:rPr>
              <a:t>2022 </a:t>
            </a:r>
            <a:r>
              <a:rPr lang="en-US" sz="1800" dirty="0">
                <a:solidFill>
                  <a:schemeClr val="tx2"/>
                </a:solidFill>
                <a:latin typeface="Calibri" panose="020F0502020204030204" pitchFamily="34" charset="0"/>
              </a:rPr>
              <a:t>ABC of </a:t>
            </a:r>
            <a:r>
              <a:rPr lang="en-US" sz="1800" dirty="0" smtClean="0">
                <a:solidFill>
                  <a:schemeClr val="tx2"/>
                </a:solidFill>
                <a:latin typeface="Calibri" panose="020F0502020204030204" pitchFamily="34" charset="0"/>
              </a:rPr>
              <a:t>453 </a:t>
            </a:r>
            <a:r>
              <a:rPr lang="en-US" sz="1800" dirty="0">
                <a:solidFill>
                  <a:schemeClr val="tx2"/>
                </a:solidFill>
                <a:latin typeface="Calibri" panose="020F0502020204030204" pitchFamily="34" charset="0"/>
              </a:rPr>
              <a:t>t)</a:t>
            </a:r>
            <a:endParaRPr lang="en-US" sz="1800" dirty="0">
              <a:solidFill>
                <a:schemeClr val="tx2"/>
              </a:solidFill>
            </a:endParaRPr>
          </a:p>
          <a:p>
            <a:pPr indent="457200"/>
            <a:r>
              <a:rPr lang="en-US" sz="1800" dirty="0">
                <a:solidFill>
                  <a:schemeClr val="tx2"/>
                </a:solidFill>
                <a:latin typeface="Calibri" panose="020F0502020204030204" pitchFamily="34" charset="0"/>
              </a:rPr>
              <a:t>BSAI OFL:  </a:t>
            </a:r>
            <a:r>
              <a:rPr lang="en-US" sz="1800" dirty="0" smtClean="0">
                <a:solidFill>
                  <a:schemeClr val="tx2"/>
                </a:solidFill>
                <a:latin typeface="Calibri" panose="020F0502020204030204" pitchFamily="34" charset="0"/>
              </a:rPr>
              <a:t>626 </a:t>
            </a:r>
            <a:r>
              <a:rPr lang="en-US" sz="1800" dirty="0">
                <a:solidFill>
                  <a:schemeClr val="tx2"/>
                </a:solidFill>
                <a:latin typeface="Calibri" panose="020F0502020204030204" pitchFamily="34" charset="0"/>
              </a:rPr>
              <a:t>t </a:t>
            </a:r>
            <a:r>
              <a:rPr lang="en-US" sz="1800" dirty="0" smtClean="0">
                <a:solidFill>
                  <a:schemeClr val="tx2"/>
                </a:solidFill>
                <a:latin typeface="Calibri" panose="020F0502020204030204" pitchFamily="34" charset="0"/>
              </a:rPr>
              <a:t>(increase </a:t>
            </a:r>
            <a:r>
              <a:rPr lang="en-US" sz="1800" dirty="0">
                <a:solidFill>
                  <a:schemeClr val="tx2"/>
                </a:solidFill>
                <a:latin typeface="Calibri" panose="020F0502020204030204" pitchFamily="34" charset="0"/>
              </a:rPr>
              <a:t>from </a:t>
            </a:r>
            <a:r>
              <a:rPr lang="en-US" sz="1800" dirty="0" smtClean="0">
                <a:solidFill>
                  <a:schemeClr val="tx2"/>
                </a:solidFill>
                <a:latin typeface="Calibri" panose="020F0502020204030204" pitchFamily="34" charset="0"/>
              </a:rPr>
              <a:t>2022 </a:t>
            </a:r>
            <a:r>
              <a:rPr lang="en-US" sz="1800" dirty="0">
                <a:solidFill>
                  <a:schemeClr val="tx2"/>
                </a:solidFill>
                <a:latin typeface="Calibri" panose="020F0502020204030204" pitchFamily="34" charset="0"/>
              </a:rPr>
              <a:t>OFL of </a:t>
            </a:r>
            <a:r>
              <a:rPr lang="en-US" sz="1800" dirty="0" smtClean="0">
                <a:solidFill>
                  <a:schemeClr val="tx2"/>
                </a:solidFill>
                <a:latin typeface="Calibri" panose="020F0502020204030204" pitchFamily="34" charset="0"/>
              </a:rPr>
              <a:t>531 </a:t>
            </a:r>
            <a:r>
              <a:rPr lang="en-US" sz="1800" dirty="0">
                <a:solidFill>
                  <a:schemeClr val="tx2"/>
                </a:solidFill>
                <a:latin typeface="Calibri" panose="020F0502020204030204" pitchFamily="34" charset="0"/>
              </a:rPr>
              <a:t>t)</a:t>
            </a:r>
            <a:endParaRPr lang="en-US" sz="1800" dirty="0">
              <a:solidFill>
                <a:schemeClr val="tx2"/>
              </a:solidFill>
            </a:endParaRPr>
          </a:p>
          <a:p>
            <a:r>
              <a:rPr lang="en-US" dirty="0"/>
              <a:t/>
            </a:r>
            <a:br>
              <a:rPr lang="en-US" dirty="0"/>
            </a:br>
            <a:endParaRPr lang="en-US" dirty="0"/>
          </a:p>
        </p:txBody>
      </p:sp>
      <p:sp>
        <p:nvSpPr>
          <p:cNvPr id="6" name="Slide Number Placeholder 5"/>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38</a:t>
            </a:fld>
            <a:endParaRPr lang="en-US" dirty="0"/>
          </a:p>
        </p:txBody>
      </p:sp>
      <p:pic>
        <p:nvPicPr>
          <p:cNvPr id="7" name="Picture 6"/>
          <p:cNvPicPr>
            <a:picLocks noChangeAspect="1"/>
          </p:cNvPicPr>
          <p:nvPr/>
        </p:nvPicPr>
        <p:blipFill>
          <a:blip r:embed="rId2"/>
          <a:stretch>
            <a:fillRect/>
          </a:stretch>
        </p:blipFill>
        <p:spPr>
          <a:xfrm>
            <a:off x="1295400" y="754167"/>
            <a:ext cx="5490210" cy="4524327"/>
          </a:xfrm>
          <a:prstGeom prst="rect">
            <a:avLst/>
          </a:prstGeom>
        </p:spPr>
      </p:pic>
    </p:spTree>
    <p:extLst>
      <p:ext uri="{BB962C8B-B14F-4D97-AF65-F5344CB8AC3E}">
        <p14:creationId xmlns:p14="http://schemas.microsoft.com/office/powerpoint/2010/main" val="384061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and Plan Team comments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sp>
        <p:nvSpPr>
          <p:cNvPr id="5" name="Content Placeholder 2"/>
          <p:cNvSpPr>
            <a:spLocks noGrp="1"/>
          </p:cNvSpPr>
          <p:nvPr>
            <p:ph idx="1"/>
          </p:nvPr>
        </p:nvSpPr>
        <p:spPr>
          <a:xfrm>
            <a:off x="457200" y="1207293"/>
            <a:ext cx="8229600" cy="4736307"/>
          </a:xfrm>
        </p:spPr>
        <p:txBody>
          <a:bodyPr>
            <a:normAutofit fontScale="47500" lnSpcReduction="20000"/>
          </a:bodyPr>
          <a:lstStyle/>
          <a:p>
            <a:pPr marL="0" indent="0">
              <a:buNone/>
            </a:pPr>
            <a:endParaRPr lang="en-US" dirty="0"/>
          </a:p>
          <a:p>
            <a:pPr marL="0" indent="0">
              <a:buNone/>
            </a:pPr>
            <a:r>
              <a:rPr lang="en-US" dirty="0" smtClean="0"/>
              <a:t>Long list of recent SSC and Plan Team comments from recent years</a:t>
            </a:r>
          </a:p>
          <a:p>
            <a:pPr marL="0" indent="0">
              <a:buNone/>
            </a:pPr>
            <a:endParaRPr lang="en-US" dirty="0" smtClean="0"/>
          </a:p>
          <a:p>
            <a:pPr marL="0" indent="0">
              <a:buNone/>
            </a:pPr>
            <a:r>
              <a:rPr lang="en-US" dirty="0" smtClean="0"/>
              <a:t>Most comments directly related to the assessment were presented in a document to the Plan Team in September, which is included as an Appendix to the 2022 assessment.</a:t>
            </a:r>
          </a:p>
          <a:p>
            <a:pPr marL="0" indent="0">
              <a:buNone/>
            </a:pPr>
            <a:endParaRPr lang="en-US" dirty="0"/>
          </a:p>
          <a:p>
            <a:pPr marL="0" indent="0">
              <a:buNone/>
            </a:pPr>
            <a:r>
              <a:rPr lang="en-US" dirty="0" smtClean="0"/>
              <a:t>(SSC, October 2022)</a:t>
            </a:r>
            <a:r>
              <a:rPr lang="en-US" i="1" dirty="0" smtClean="0"/>
              <a:t>The </a:t>
            </a:r>
            <a:r>
              <a:rPr lang="en-US" i="1" dirty="0"/>
              <a:t>SSC recommends that assessment authors continue to highlight instances where the lack of these </a:t>
            </a:r>
            <a:r>
              <a:rPr lang="en-US" i="1" dirty="0" smtClean="0"/>
              <a:t>data </a:t>
            </a:r>
            <a:r>
              <a:rPr lang="en-US" dirty="0" smtClean="0"/>
              <a:t>[the EBS slope survey]</a:t>
            </a:r>
            <a:r>
              <a:rPr lang="en-US" i="1" dirty="0" smtClean="0"/>
              <a:t> </a:t>
            </a:r>
            <a:r>
              <a:rPr lang="en-US" i="1" dirty="0"/>
              <a:t>may degrade stock assessment performance</a:t>
            </a:r>
            <a:r>
              <a:rPr lang="en-US" i="1" dirty="0" smtClean="0"/>
              <a:t>.</a:t>
            </a:r>
          </a:p>
          <a:p>
            <a:pPr marL="0" indent="0">
              <a:buNone/>
            </a:pPr>
            <a:endParaRPr lang="en-US" dirty="0"/>
          </a:p>
          <a:p>
            <a:pPr marL="0" indent="0">
              <a:buNone/>
            </a:pPr>
            <a:r>
              <a:rPr lang="en-US" dirty="0" smtClean="0"/>
              <a:t>Because the EBS portion of the BSAI </a:t>
            </a:r>
            <a:r>
              <a:rPr lang="en-US" dirty="0" err="1" smtClean="0"/>
              <a:t>blackspotted-rougheye</a:t>
            </a:r>
            <a:r>
              <a:rPr lang="en-US" dirty="0" smtClean="0"/>
              <a:t> stock is assessed with Tier 5 methods, the lack of the EBS slope survey degrades the assessment.</a:t>
            </a:r>
          </a:p>
          <a:p>
            <a:pPr marL="0" indent="0">
              <a:buNone/>
            </a:pPr>
            <a:endParaRPr lang="en-US" dirty="0"/>
          </a:p>
          <a:p>
            <a:pPr marL="0" indent="0">
              <a:buNone/>
            </a:pPr>
            <a:r>
              <a:rPr lang="en-US" dirty="0"/>
              <a:t>(SSC, </a:t>
            </a:r>
            <a:r>
              <a:rPr lang="en-US" dirty="0" smtClean="0"/>
              <a:t>December 2020) . . . </a:t>
            </a:r>
            <a:r>
              <a:rPr lang="en-US" i="1" dirty="0" smtClean="0"/>
              <a:t>the </a:t>
            </a:r>
            <a:r>
              <a:rPr lang="en-US" i="1" dirty="0"/>
              <a:t>SSC requests that the authors investigate the effects of fleet behavior on apparent size/ age compositions, and to what extent this may be influencing fishery selectivity.</a:t>
            </a:r>
            <a:r>
              <a:rPr lang="en-US" dirty="0" smtClean="0"/>
              <a:t> </a:t>
            </a:r>
          </a:p>
          <a:p>
            <a:pPr marL="0" indent="0">
              <a:buNone/>
            </a:pPr>
            <a:endParaRPr lang="en-US" dirty="0" smtClean="0"/>
          </a:p>
          <a:p>
            <a:pPr marL="0" indent="0">
              <a:buNone/>
            </a:pPr>
            <a:r>
              <a:rPr lang="en-US" dirty="0" smtClean="0"/>
              <a:t>Examination of depth of capture and size compositions in the fishery and survey was presented to the Plan Team in September. A model run with time-varying fishery selectivity was considered in this assessment.  </a:t>
            </a:r>
            <a:endParaRPr lang="en-US" dirty="0"/>
          </a:p>
          <a:p>
            <a:pPr>
              <a:buAutoNum type="arabicParenR" startAt="7"/>
            </a:pPr>
            <a:endParaRPr lang="en-US" dirty="0"/>
          </a:p>
          <a:p>
            <a:pPr marL="0" indent="0">
              <a:buNone/>
            </a:pPr>
            <a:endParaRPr lang="en-US" dirty="0"/>
          </a:p>
        </p:txBody>
      </p:sp>
    </p:spTree>
    <p:extLst>
      <p:ext uri="{BB962C8B-B14F-4D97-AF65-F5344CB8AC3E}">
        <p14:creationId xmlns:p14="http://schemas.microsoft.com/office/powerpoint/2010/main" val="4184074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EBS portion table</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39</a:t>
            </a:fld>
            <a:endParaRPr lang="en-US" dirty="0"/>
          </a:p>
        </p:txBody>
      </p:sp>
      <p:pic>
        <p:nvPicPr>
          <p:cNvPr id="3" name="Picture 2"/>
          <p:cNvPicPr>
            <a:picLocks noChangeAspect="1"/>
          </p:cNvPicPr>
          <p:nvPr/>
        </p:nvPicPr>
        <p:blipFill>
          <a:blip r:embed="rId2"/>
          <a:stretch>
            <a:fillRect/>
          </a:stretch>
        </p:blipFill>
        <p:spPr>
          <a:xfrm>
            <a:off x="1295400" y="1133214"/>
            <a:ext cx="5943600" cy="4429386"/>
          </a:xfrm>
          <a:prstGeom prst="rect">
            <a:avLst/>
          </a:prstGeom>
        </p:spPr>
      </p:pic>
    </p:spTree>
    <p:extLst>
      <p:ext uri="{BB962C8B-B14F-4D97-AF65-F5344CB8AC3E}">
        <p14:creationId xmlns:p14="http://schemas.microsoft.com/office/powerpoint/2010/main" val="3979649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Team table</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40</a:t>
            </a:fld>
            <a:endParaRPr lang="en-US" dirty="0"/>
          </a:p>
        </p:txBody>
      </p:sp>
      <p:pic>
        <p:nvPicPr>
          <p:cNvPr id="3" name="Picture 2"/>
          <p:cNvPicPr>
            <a:picLocks noChangeAspect="1"/>
          </p:cNvPicPr>
          <p:nvPr/>
        </p:nvPicPr>
        <p:blipFill>
          <a:blip r:embed="rId2"/>
          <a:stretch>
            <a:fillRect/>
          </a:stretch>
        </p:blipFill>
        <p:spPr>
          <a:xfrm>
            <a:off x="1600200" y="1524000"/>
            <a:ext cx="5400675" cy="2914650"/>
          </a:xfrm>
          <a:prstGeom prst="rect">
            <a:avLst/>
          </a:prstGeom>
        </p:spPr>
      </p:pic>
    </p:spTree>
    <p:extLst>
      <p:ext uri="{BB962C8B-B14F-4D97-AF65-F5344CB8AC3E}">
        <p14:creationId xmlns:p14="http://schemas.microsoft.com/office/powerpoint/2010/main" val="1121572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MSSC calculations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952500" y="3178009"/>
            <a:ext cx="5676900" cy="990600"/>
          </a:xfrm>
          <a:prstGeom prst="rect">
            <a:avLst/>
          </a:prstGeom>
        </p:spPr>
      </p:pic>
      <p:pic>
        <p:nvPicPr>
          <p:cNvPr id="6" name="Picture 5"/>
          <p:cNvPicPr>
            <a:picLocks noChangeAspect="1"/>
          </p:cNvPicPr>
          <p:nvPr/>
        </p:nvPicPr>
        <p:blipFill>
          <a:blip r:embed="rId3"/>
          <a:stretch>
            <a:fillRect/>
          </a:stretch>
        </p:blipFill>
        <p:spPr>
          <a:xfrm>
            <a:off x="952500" y="1730209"/>
            <a:ext cx="5543550" cy="752475"/>
          </a:xfrm>
          <a:prstGeom prst="rect">
            <a:avLst/>
          </a:prstGeom>
        </p:spPr>
      </p:pic>
      <p:sp>
        <p:nvSpPr>
          <p:cNvPr id="7" name="TextBox 6"/>
          <p:cNvSpPr txBox="1"/>
          <p:nvPr/>
        </p:nvSpPr>
        <p:spPr>
          <a:xfrm>
            <a:off x="876300" y="1383189"/>
            <a:ext cx="3903633" cy="307777"/>
          </a:xfrm>
          <a:prstGeom prst="rect">
            <a:avLst/>
          </a:prstGeom>
          <a:noFill/>
        </p:spPr>
        <p:txBody>
          <a:bodyPr wrap="none" rtlCol="0">
            <a:spAutoFit/>
          </a:bodyPr>
          <a:lstStyle/>
          <a:p>
            <a:r>
              <a:rPr lang="en-US" dirty="0" smtClean="0"/>
              <a:t>Spatial apportionment from (2020 assessment)</a:t>
            </a:r>
            <a:endParaRPr lang="en-US" dirty="0"/>
          </a:p>
        </p:txBody>
      </p:sp>
      <p:sp>
        <p:nvSpPr>
          <p:cNvPr id="8" name="TextBox 7"/>
          <p:cNvSpPr txBox="1"/>
          <p:nvPr/>
        </p:nvSpPr>
        <p:spPr>
          <a:xfrm>
            <a:off x="914400" y="2988758"/>
            <a:ext cx="3903633" cy="307777"/>
          </a:xfrm>
          <a:prstGeom prst="rect">
            <a:avLst/>
          </a:prstGeom>
          <a:noFill/>
        </p:spPr>
        <p:txBody>
          <a:bodyPr wrap="none" rtlCol="0">
            <a:spAutoFit/>
          </a:bodyPr>
          <a:lstStyle/>
          <a:p>
            <a:r>
              <a:rPr lang="en-US" dirty="0" smtClean="0"/>
              <a:t>Spatial apportionment (from 2022 assessment)</a:t>
            </a:r>
            <a:endParaRPr lang="en-US" dirty="0"/>
          </a:p>
        </p:txBody>
      </p:sp>
      <p:pic>
        <p:nvPicPr>
          <p:cNvPr id="9" name="Picture 8"/>
          <p:cNvPicPr>
            <a:picLocks noChangeAspect="1"/>
          </p:cNvPicPr>
          <p:nvPr/>
        </p:nvPicPr>
        <p:blipFill>
          <a:blip r:embed="rId4"/>
          <a:stretch>
            <a:fillRect/>
          </a:stretch>
        </p:blipFill>
        <p:spPr>
          <a:xfrm>
            <a:off x="1000125" y="4801552"/>
            <a:ext cx="5676900" cy="1171575"/>
          </a:xfrm>
          <a:prstGeom prst="rect">
            <a:avLst/>
          </a:prstGeom>
        </p:spPr>
      </p:pic>
      <p:sp>
        <p:nvSpPr>
          <p:cNvPr id="10" name="TextBox 9"/>
          <p:cNvSpPr txBox="1"/>
          <p:nvPr/>
        </p:nvSpPr>
        <p:spPr>
          <a:xfrm>
            <a:off x="952500" y="4647663"/>
            <a:ext cx="2771913" cy="307777"/>
          </a:xfrm>
          <a:prstGeom prst="rect">
            <a:avLst/>
          </a:prstGeom>
          <a:noFill/>
        </p:spPr>
        <p:txBody>
          <a:bodyPr wrap="none" rtlCol="0">
            <a:spAutoFit/>
          </a:bodyPr>
          <a:lstStyle/>
          <a:p>
            <a:r>
              <a:rPr lang="en-US" dirty="0" smtClean="0"/>
              <a:t>MSSCs (from 2022 assessment)</a:t>
            </a:r>
            <a:endParaRPr lang="en-US" dirty="0"/>
          </a:p>
        </p:txBody>
      </p:sp>
    </p:spTree>
    <p:extLst>
      <p:ext uri="{BB962C8B-B14F-4D97-AF65-F5344CB8AC3E}">
        <p14:creationId xmlns:p14="http://schemas.microsoft.com/office/powerpoint/2010/main" val="2009001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Sablefish déjà vu (all over again)</a:t>
            </a:r>
          </a:p>
          <a:p>
            <a:r>
              <a:rPr lang="en-US" dirty="0" smtClean="0"/>
              <a:t>A consistent way of dealing with the management implications of these recruitment events would be good</a:t>
            </a:r>
          </a:p>
          <a:p>
            <a:r>
              <a:rPr lang="en-US" dirty="0" smtClean="0"/>
              <a:t>Some aspects to consider:</a:t>
            </a:r>
          </a:p>
          <a:p>
            <a:pPr lvl="1"/>
            <a:r>
              <a:rPr lang="en-US" dirty="0" smtClean="0"/>
              <a:t>Lag time between when fish begin to be observed, and when they are mature </a:t>
            </a:r>
          </a:p>
          <a:p>
            <a:pPr lvl="1"/>
            <a:r>
              <a:rPr lang="en-US" dirty="0" smtClean="0"/>
              <a:t>B40% is an equilibrium concept, but recruitment spikes are not equilibrium conditions</a:t>
            </a:r>
          </a:p>
          <a:p>
            <a:pPr lvl="1"/>
            <a:r>
              <a:rPr lang="en-US" dirty="0" smtClean="0"/>
              <a:t>Projections to not take into account the uncertainty in the initial numbers at age. Even if we had this information on uncertainty, how would we use it?</a:t>
            </a:r>
          </a:p>
          <a:p>
            <a:r>
              <a:rPr lang="en-US" dirty="0" smtClean="0"/>
              <a:t>Some previous work by PT working group on calculation of mean recruitment that we should refer to.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42</a:t>
            </a:fld>
            <a:endParaRPr lang="en-US" dirty="0"/>
          </a:p>
        </p:txBody>
      </p:sp>
    </p:spTree>
    <p:extLst>
      <p:ext uri="{BB962C8B-B14F-4D97-AF65-F5344CB8AC3E}">
        <p14:creationId xmlns:p14="http://schemas.microsoft.com/office/powerpoint/2010/main" val="710525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43</a:t>
            </a:fld>
            <a:endParaRPr lang="en-US" dirty="0"/>
          </a:p>
        </p:txBody>
      </p:sp>
    </p:spTree>
    <p:extLst>
      <p:ext uri="{BB962C8B-B14F-4D97-AF65-F5344CB8AC3E}">
        <p14:creationId xmlns:p14="http://schemas.microsoft.com/office/powerpoint/2010/main" val="303770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BSAI catch has increased since 2016</a:t>
            </a:r>
            <a:br>
              <a:rPr lang="en-US" dirty="0" smtClean="0"/>
            </a:br>
            <a:r>
              <a:rPr lang="en-US" dirty="0" smtClean="0"/>
              <a:t>       Peaked in 2020 – 2021, and declined in 2022 (through September 25)</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pic>
        <p:nvPicPr>
          <p:cNvPr id="3" name="Picture 2"/>
          <p:cNvPicPr>
            <a:picLocks noChangeAspect="1"/>
          </p:cNvPicPr>
          <p:nvPr/>
        </p:nvPicPr>
        <p:blipFill>
          <a:blip r:embed="rId2"/>
          <a:stretch>
            <a:fillRect/>
          </a:stretch>
        </p:blipFill>
        <p:spPr>
          <a:xfrm>
            <a:off x="1676400" y="2220337"/>
            <a:ext cx="5390476" cy="3047619"/>
          </a:xfrm>
          <a:prstGeom prst="rect">
            <a:avLst/>
          </a:prstGeom>
        </p:spPr>
      </p:pic>
    </p:spTree>
    <p:extLst>
      <p:ext uri="{BB962C8B-B14F-4D97-AF65-F5344CB8AC3E}">
        <p14:creationId xmlns:p14="http://schemas.microsoft.com/office/powerpoint/2010/main" val="299217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0" dirty="0"/>
              <a:t>BSAI Blackspotted/</a:t>
            </a:r>
            <a:r>
              <a:rPr lang="en-US" sz="2400" b="0" dirty="0" err="1"/>
              <a:t>Rougheye</a:t>
            </a:r>
            <a:r>
              <a:rPr lang="en-US" sz="2400" b="0" dirty="0"/>
              <a:t> catch by month and area, </a:t>
            </a:r>
            <a:r>
              <a:rPr lang="en-US" sz="2400" b="0" dirty="0" smtClean="0"/>
              <a:t>2011-2022</a:t>
            </a:r>
            <a:r>
              <a:rPr lang="en-US" sz="2400" b="0" dirty="0"/>
              <a:t/>
            </a:r>
            <a:br>
              <a:rPr lang="en-US" sz="2400" b="0" dirty="0"/>
            </a:br>
            <a:endParaRPr lang="en-US" sz="2400" dirty="0"/>
          </a:p>
        </p:txBody>
      </p:sp>
      <p:sp>
        <p:nvSpPr>
          <p:cNvPr id="6" name="Slide Number Placeholder 5"/>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pic>
        <p:nvPicPr>
          <p:cNvPr id="4" name="Picture 3"/>
          <p:cNvPicPr>
            <a:picLocks noChangeAspect="1"/>
          </p:cNvPicPr>
          <p:nvPr/>
        </p:nvPicPr>
        <p:blipFill>
          <a:blip r:embed="rId2"/>
          <a:stretch>
            <a:fillRect/>
          </a:stretch>
        </p:blipFill>
        <p:spPr>
          <a:xfrm>
            <a:off x="762000" y="1371600"/>
            <a:ext cx="7256001" cy="4371628"/>
          </a:xfrm>
          <a:prstGeom prst="rect">
            <a:avLst/>
          </a:prstGeom>
        </p:spPr>
      </p:pic>
    </p:spTree>
    <p:extLst>
      <p:ext uri="{BB962C8B-B14F-4D97-AF65-F5344CB8AC3E}">
        <p14:creationId xmlns:p14="http://schemas.microsoft.com/office/powerpoint/2010/main" val="363278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bycatch rates</a:t>
            </a:r>
            <a:br>
              <a:rPr lang="en-US" dirty="0" smtClean="0"/>
            </a:br>
            <a:r>
              <a:rPr lang="en-US" dirty="0"/>
              <a:t>	</a:t>
            </a:r>
            <a:r>
              <a:rPr lang="en-US" dirty="0" smtClean="0"/>
              <a:t>(WAI, POP target, A80 vessels)</a:t>
            </a:r>
            <a:endParaRPr lang="en-US" dirty="0"/>
          </a:p>
        </p:txBody>
      </p:sp>
      <p:sp>
        <p:nvSpPr>
          <p:cNvPr id="5" name="Slide Number Placeholder 4"/>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pic>
        <p:nvPicPr>
          <p:cNvPr id="3" name="Picture 2"/>
          <p:cNvPicPr>
            <a:picLocks noChangeAspect="1"/>
          </p:cNvPicPr>
          <p:nvPr/>
        </p:nvPicPr>
        <p:blipFill>
          <a:blip r:embed="rId2"/>
          <a:stretch>
            <a:fillRect/>
          </a:stretch>
        </p:blipFill>
        <p:spPr>
          <a:xfrm>
            <a:off x="1600571" y="1624238"/>
            <a:ext cx="5942857" cy="3609524"/>
          </a:xfrm>
          <a:prstGeom prst="rect">
            <a:avLst/>
          </a:prstGeom>
        </p:spPr>
      </p:pic>
    </p:spTree>
    <p:extLst>
      <p:ext uri="{BB962C8B-B14F-4D97-AF65-F5344CB8AC3E}">
        <p14:creationId xmlns:p14="http://schemas.microsoft.com/office/powerpoint/2010/main" val="112084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assessment model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30459572"/>
              </p:ext>
            </p:extLst>
          </p:nvPr>
        </p:nvGraphicFramePr>
        <p:xfrm>
          <a:off x="533400" y="2285999"/>
          <a:ext cx="8153400" cy="2638108"/>
        </p:xfrm>
        <a:graphic>
          <a:graphicData uri="http://schemas.openxmlformats.org/drawingml/2006/table">
            <a:tbl>
              <a:tblPr/>
              <a:tblGrid>
                <a:gridCol w="2743200">
                  <a:extLst>
                    <a:ext uri="{9D8B030D-6E8A-4147-A177-3AD203B41FA5}">
                      <a16:colId xmlns:a16="http://schemas.microsoft.com/office/drawing/2014/main" val="3187283262"/>
                    </a:ext>
                  </a:extLst>
                </a:gridCol>
                <a:gridCol w="5410200">
                  <a:extLst>
                    <a:ext uri="{9D8B030D-6E8A-4147-A177-3AD203B41FA5}">
                      <a16:colId xmlns:a16="http://schemas.microsoft.com/office/drawing/2014/main" val="530861375"/>
                    </a:ext>
                  </a:extLst>
                </a:gridCol>
              </a:tblGrid>
              <a:tr h="281067">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Component</a:t>
                      </a: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Years</a:t>
                      </a: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904246"/>
                  </a:ext>
                </a:extLst>
              </a:tr>
              <a:tr h="281067">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Fishery catch</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400"/>
                        </a:spcBef>
                        <a:spcAft>
                          <a:spcPts val="0"/>
                        </a:spcAft>
                      </a:pPr>
                      <a:r>
                        <a:rPr lang="en-US" sz="1600" dirty="0" smtClean="0">
                          <a:effectLst/>
                          <a:latin typeface="Times New Roman" panose="02020603050405020304" pitchFamily="18" charset="0"/>
                          <a:ea typeface="Times New Roman" panose="02020603050405020304" pitchFamily="18" charset="0"/>
                        </a:rPr>
                        <a:t>1977-</a:t>
                      </a:r>
                      <a:r>
                        <a:rPr lang="en-US" sz="1600" b="1" dirty="0" smtClean="0">
                          <a:effectLst/>
                          <a:latin typeface="Times New Roman" panose="02020603050405020304" pitchFamily="18" charset="0"/>
                          <a:ea typeface="Times New Roman" panose="02020603050405020304" pitchFamily="18" charset="0"/>
                        </a:rPr>
                        <a:t>2022</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3902918"/>
                  </a:ext>
                </a:extLst>
              </a:tr>
              <a:tr h="281067">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Fishery age composition</a:t>
                      </a:r>
                    </a:p>
                  </a:txBody>
                  <a:tcPr marL="68580" marR="68580" marT="0" marB="0" anchor="ctr">
                    <a:lnL>
                      <a:noFill/>
                    </a:lnL>
                    <a:lnR>
                      <a:noFill/>
                    </a:lnR>
                    <a:lnT>
                      <a:noFill/>
                    </a:lnT>
                    <a:lnB>
                      <a:noFill/>
                    </a:lnB>
                  </a:tcPr>
                </a:tc>
                <a:tc>
                  <a:txBody>
                    <a:bodyPr/>
                    <a:lstStyle/>
                    <a:p>
                      <a:pPr marL="0" marR="0">
                        <a:spcBef>
                          <a:spcPts val="400"/>
                        </a:spcBef>
                        <a:spcAft>
                          <a:spcPts val="0"/>
                        </a:spcAft>
                        <a:tabLst>
                          <a:tab pos="457200" algn="l"/>
                          <a:tab pos="2286000" algn="l"/>
                          <a:tab pos="4221480" algn="l"/>
                          <a:tab pos="6156960" algn="l"/>
                        </a:tabLst>
                      </a:pPr>
                      <a:r>
                        <a:rPr lang="en-US" sz="1600" dirty="0">
                          <a:effectLst/>
                          <a:latin typeface="Times New Roman" panose="02020603050405020304" pitchFamily="18" charset="0"/>
                          <a:ea typeface="Times New Roman" panose="02020603050405020304" pitchFamily="18" charset="0"/>
                        </a:rPr>
                        <a:t>2004-2005, 2007-2009, 2011</a:t>
                      </a:r>
                      <a:r>
                        <a:rPr lang="en-US" sz="1600" dirty="0" smtClean="0">
                          <a:effectLst/>
                          <a:latin typeface="Times New Roman" panose="02020603050405020304" pitchFamily="18" charset="0"/>
                          <a:ea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rPr>
                        <a:t>2013</a:t>
                      </a:r>
                      <a:r>
                        <a:rPr lang="en-US" sz="1600" b="0" dirty="0" smtClean="0">
                          <a:effectLst/>
                          <a:latin typeface="Times New Roman" panose="02020603050405020304" pitchFamily="18" charset="0"/>
                          <a:ea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2015, </a:t>
                      </a:r>
                      <a:r>
                        <a:rPr lang="en-US" sz="1600" dirty="0" smtClean="0">
                          <a:effectLst/>
                          <a:latin typeface="Times New Roman" panose="02020603050405020304" pitchFamily="18" charset="0"/>
                          <a:ea typeface="Times New Roman" panose="02020603050405020304" pitchFamily="18" charset="0"/>
                        </a:rPr>
                        <a:t>2017, </a:t>
                      </a:r>
                      <a:r>
                        <a:rPr lang="en-US" sz="1600" b="1" dirty="0" smtClean="0">
                          <a:effectLst/>
                          <a:latin typeface="Times New Roman" panose="02020603050405020304" pitchFamily="18" charset="0"/>
                          <a:ea typeface="Times New Roman" panose="02020603050405020304" pitchFamily="18" charset="0"/>
                        </a:rPr>
                        <a:t>2019-2021</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53601494"/>
                  </a:ext>
                </a:extLst>
              </a:tr>
              <a:tr h="281067">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Fishery size composition</a:t>
                      </a:r>
                    </a:p>
                  </a:txBody>
                  <a:tcPr marL="68580" marR="68580" marT="0" marB="0">
                    <a:lnL>
                      <a:noFill/>
                    </a:lnL>
                    <a:lnR>
                      <a:noFill/>
                    </a:lnR>
                    <a:lnT>
                      <a:noFill/>
                    </a:lnT>
                    <a:lnB>
                      <a:noFill/>
                    </a:lnB>
                  </a:tcPr>
                </a:tc>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1979, 1990, 1992-1993, 2003, 2010, </a:t>
                      </a:r>
                      <a:r>
                        <a:rPr lang="en-US" sz="1600" dirty="0" smtClean="0">
                          <a:effectLst/>
                          <a:latin typeface="Times New Roman" panose="02020603050405020304" pitchFamily="18" charset="0"/>
                          <a:ea typeface="Times New Roman" panose="02020603050405020304" pitchFamily="18" charset="0"/>
                        </a:rPr>
                        <a:t>2012,</a:t>
                      </a:r>
                      <a:r>
                        <a:rPr lang="en-US" sz="1600" baseline="0" dirty="0" smtClean="0">
                          <a:effectLst/>
                          <a:latin typeface="Times New Roman" panose="02020603050405020304" pitchFamily="18" charset="0"/>
                          <a:ea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rPr>
                        <a:t>2014</a:t>
                      </a:r>
                      <a:r>
                        <a:rPr lang="en-US" sz="1600" dirty="0">
                          <a:effectLst/>
                          <a:latin typeface="Times New Roman" panose="02020603050405020304" pitchFamily="18" charset="0"/>
                          <a:ea typeface="Times New Roman" panose="02020603050405020304" pitchFamily="18" charset="0"/>
                        </a:rPr>
                        <a:t>, 2016, </a:t>
                      </a:r>
                      <a:r>
                        <a:rPr lang="en-US" sz="1600" b="0" dirty="0" smtClean="0">
                          <a:effectLst/>
                          <a:latin typeface="Times New Roman" panose="02020603050405020304" pitchFamily="18" charset="0"/>
                          <a:ea typeface="Times New Roman" panose="02020603050405020304" pitchFamily="18" charset="0"/>
                        </a:rPr>
                        <a:t>2018</a:t>
                      </a:r>
                      <a:endParaRPr lang="en-US" sz="1600" b="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62624571"/>
                  </a:ext>
                </a:extLst>
              </a:tr>
              <a:tr h="281067">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AI Survey age </a:t>
                      </a:r>
                      <a:r>
                        <a:rPr lang="en-US" sz="1600" dirty="0" smtClean="0">
                          <a:effectLst/>
                          <a:latin typeface="Times New Roman" panose="02020603050405020304" pitchFamily="18" charset="0"/>
                          <a:ea typeface="Times New Roman" panose="02020603050405020304" pitchFamily="18" charset="0"/>
                        </a:rPr>
                        <a:t>composition</a:t>
                      </a:r>
                    </a:p>
                  </a:txBody>
                  <a:tcPr marL="68580" marR="68580" marT="0" marB="0">
                    <a:lnL>
                      <a:noFill/>
                    </a:lnL>
                    <a:lnR>
                      <a:noFill/>
                    </a:lnR>
                    <a:lnT>
                      <a:noFill/>
                    </a:lnT>
                    <a:lnB>
                      <a:noFill/>
                    </a:lnB>
                  </a:tcPr>
                </a:tc>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1991, 1994, 1997, 2000, 2002, 2004, 2006, 2010, 2012, 2014, 2016, </a:t>
                      </a:r>
                      <a:r>
                        <a:rPr lang="en-US" sz="1600" b="0" dirty="0" smtClean="0">
                          <a:effectLst/>
                          <a:latin typeface="Times New Roman" panose="02020603050405020304" pitchFamily="18" charset="0"/>
                          <a:ea typeface="Times New Roman" panose="02020603050405020304" pitchFamily="18" charset="0"/>
                        </a:rPr>
                        <a:t>2018</a:t>
                      </a:r>
                    </a:p>
                  </a:txBody>
                  <a:tcPr marL="68580" marR="68580" marT="0" marB="0">
                    <a:lnL>
                      <a:noFill/>
                    </a:lnL>
                    <a:lnR>
                      <a:noFill/>
                    </a:lnR>
                    <a:lnT>
                      <a:noFill/>
                    </a:lnT>
                    <a:lnB>
                      <a:noFill/>
                    </a:lnB>
                  </a:tcPr>
                </a:tc>
                <a:extLst>
                  <a:ext uri="{0D108BD9-81ED-4DB2-BD59-A6C34878D82A}">
                    <a16:rowId xmlns:a16="http://schemas.microsoft.com/office/drawing/2014/main" val="3331756620"/>
                  </a:ext>
                </a:extLst>
              </a:tr>
              <a:tr h="281067">
                <a:tc>
                  <a:txBody>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lang="en-US" sz="1600" dirty="0" smtClean="0">
                          <a:effectLst/>
                          <a:latin typeface="Times New Roman" panose="02020603050405020304" pitchFamily="18" charset="0"/>
                          <a:ea typeface="Times New Roman" panose="02020603050405020304" pitchFamily="18" charset="0"/>
                        </a:rPr>
                        <a:t>AI Survey length composition</a:t>
                      </a:r>
                    </a:p>
                    <a:p>
                      <a:pPr marL="0" marR="0">
                        <a:spcBef>
                          <a:spcPts val="4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lang="en-US" sz="1600" b="1" dirty="0" smtClean="0">
                          <a:effectLst/>
                          <a:latin typeface="Times New Roman" panose="02020603050405020304" pitchFamily="18" charset="0"/>
                          <a:ea typeface="Times New Roman" panose="02020603050405020304" pitchFamily="18" charset="0"/>
                        </a:rPr>
                        <a:t>2022</a:t>
                      </a:r>
                    </a:p>
                    <a:p>
                      <a:pPr marL="0" marR="0">
                        <a:spcBef>
                          <a:spcPts val="400"/>
                        </a:spcBef>
                        <a:spcAft>
                          <a:spcPts val="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51978783"/>
                  </a:ext>
                </a:extLst>
              </a:tr>
              <a:tr h="281067">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AI Survey biomass estimates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400"/>
                        </a:spcBef>
                        <a:spcAft>
                          <a:spcPts val="0"/>
                        </a:spcAft>
                      </a:pPr>
                      <a:r>
                        <a:rPr lang="en-US" sz="1600" dirty="0">
                          <a:effectLst/>
                          <a:latin typeface="Times New Roman" panose="02020603050405020304" pitchFamily="18" charset="0"/>
                          <a:ea typeface="Times New Roman" panose="02020603050405020304" pitchFamily="18" charset="0"/>
                        </a:rPr>
                        <a:t>1991, 1994, 1997, 2000, 2002, 2004, 2006, 2010, 2012, 2014, </a:t>
                      </a:r>
                      <a:r>
                        <a:rPr lang="en-US" sz="1600" dirty="0" smtClean="0">
                          <a:effectLst/>
                          <a:latin typeface="Times New Roman" panose="02020603050405020304" pitchFamily="18" charset="0"/>
                          <a:ea typeface="Times New Roman" panose="02020603050405020304" pitchFamily="18" charset="0"/>
                        </a:rPr>
                        <a:t>2018, </a:t>
                      </a:r>
                      <a:r>
                        <a:rPr lang="en-US" sz="1600" b="1" dirty="0" smtClean="0">
                          <a:effectLst/>
                          <a:latin typeface="Times New Roman" panose="02020603050405020304" pitchFamily="18" charset="0"/>
                          <a:ea typeface="Times New Roman" panose="02020603050405020304" pitchFamily="18" charset="0"/>
                        </a:rPr>
                        <a:t>2022</a:t>
                      </a:r>
                      <a:endParaRPr lang="en-US" sz="1600" b="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426420"/>
                  </a:ext>
                </a:extLst>
              </a:tr>
            </a:tbl>
          </a:graphicData>
        </a:graphic>
      </p:graphicFrame>
      <p:sp>
        <p:nvSpPr>
          <p:cNvPr id="6" name="Slide Number Placeholder 5"/>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spTree>
    <p:extLst>
      <p:ext uri="{BB962C8B-B14F-4D97-AF65-F5344CB8AC3E}">
        <p14:creationId xmlns:p14="http://schemas.microsoft.com/office/powerpoint/2010/main" val="295635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smtClean="0"/>
              <a:t>AI </a:t>
            </a:r>
            <a:r>
              <a:rPr lang="en-US" sz="2800" b="0" dirty="0"/>
              <a:t>blackspotted/</a:t>
            </a:r>
            <a:r>
              <a:rPr lang="en-US" sz="2800" b="0" dirty="0" err="1"/>
              <a:t>rougheye</a:t>
            </a:r>
            <a:r>
              <a:rPr lang="en-US" sz="2800" b="0" dirty="0"/>
              <a:t> fishery age composition data</a:t>
            </a:r>
            <a:br>
              <a:rPr lang="en-US" sz="2800" b="0" dirty="0"/>
            </a:br>
            <a:endParaRPr lang="en-US" sz="2800" dirty="0"/>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pic>
        <p:nvPicPr>
          <p:cNvPr id="4" name="Picture 3"/>
          <p:cNvPicPr>
            <a:picLocks noChangeAspect="1"/>
          </p:cNvPicPr>
          <p:nvPr/>
        </p:nvPicPr>
        <p:blipFill>
          <a:blip r:embed="rId2"/>
          <a:stretch>
            <a:fillRect/>
          </a:stretch>
        </p:blipFill>
        <p:spPr>
          <a:xfrm>
            <a:off x="762000" y="1356010"/>
            <a:ext cx="7294851" cy="4743450"/>
          </a:xfrm>
          <a:prstGeom prst="rect">
            <a:avLst/>
          </a:prstGeom>
        </p:spPr>
      </p:pic>
    </p:spTree>
    <p:extLst>
      <p:ext uri="{BB962C8B-B14F-4D97-AF65-F5344CB8AC3E}">
        <p14:creationId xmlns:p14="http://schemas.microsoft.com/office/powerpoint/2010/main" val="1813386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18848</TotalTime>
  <Words>2805</Words>
  <Application>Microsoft Office PowerPoint</Application>
  <PresentationFormat>On-screen Show (4:3)</PresentationFormat>
  <Paragraphs>216</Paragraphs>
  <Slides>44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Arial Narrow</vt:lpstr>
      <vt:lpstr>Arial Narrow Bold</vt:lpstr>
      <vt:lpstr>Calibri</vt:lpstr>
      <vt:lpstr>Times New Roman</vt:lpstr>
      <vt:lpstr>5_NOAA Fisheries Content Slides</vt:lpstr>
      <vt:lpstr>NOAA Title Options</vt:lpstr>
      <vt:lpstr>2022 BSAI Blackspotted/Rougheye Rockfish Assessment   Paul Spencer, Jim Ianelli, and Ned Laman  Alaska Fisheries Science Center    </vt:lpstr>
      <vt:lpstr>Overall summary</vt:lpstr>
      <vt:lpstr>Outline</vt:lpstr>
      <vt:lpstr>SSC and Plan Team comments</vt:lpstr>
      <vt:lpstr>BSAI catch has increased since 2016        Peaked in 2020 – 2021, and declined in 2022 (through September 25)</vt:lpstr>
      <vt:lpstr>BSAI Blackspotted/Rougheye catch by month and area, 2011-2022 </vt:lpstr>
      <vt:lpstr>Distribution of bycatch rates  (WAI, POP target, A80 vessels)</vt:lpstr>
      <vt:lpstr>Data in assessment model</vt:lpstr>
      <vt:lpstr>AI blackspotted/rougheye fishery age composition data </vt:lpstr>
      <vt:lpstr>Decline in mean size caught in the fishery</vt:lpstr>
      <vt:lpstr>Absence of older fish in recent AI surveys</vt:lpstr>
      <vt:lpstr>Decline of older fish, and increase of younger fish</vt:lpstr>
      <vt:lpstr>Reductions in fish size and age in AI survey</vt:lpstr>
      <vt:lpstr>AI survey CPUE, 2014 – 2022 AI surveys </vt:lpstr>
      <vt:lpstr>Smoothed survey biomass estimates </vt:lpstr>
      <vt:lpstr>Models considered</vt:lpstr>
      <vt:lpstr>Fishery Selectivity Curves</vt:lpstr>
      <vt:lpstr>Fits to fishery age compositions across the two models</vt:lpstr>
      <vt:lpstr>Fits to survey age compositions across the two models</vt:lpstr>
      <vt:lpstr>Fits to the AI survey biomass</vt:lpstr>
      <vt:lpstr>Retrospective pattern in SSB</vt:lpstr>
      <vt:lpstr>Retrospective pattern in estimated recruitments</vt:lpstr>
      <vt:lpstr>Model Selection</vt:lpstr>
      <vt:lpstr>Risk table considerations</vt:lpstr>
      <vt:lpstr>Risk table considerations</vt:lpstr>
      <vt:lpstr>Risk table considerations</vt:lpstr>
      <vt:lpstr>Risk table considerations</vt:lpstr>
      <vt:lpstr>Fishery CPUE by subarea</vt:lpstr>
      <vt:lpstr>Monitoring of WAI catch relative to MSSC</vt:lpstr>
      <vt:lpstr>Estimation of recruitment</vt:lpstr>
      <vt:lpstr>Estimation of recruitment – comparison with 2020 model</vt:lpstr>
      <vt:lpstr>Estimated AI survey selectivity curve</vt:lpstr>
      <vt:lpstr>Estimated maturity</vt:lpstr>
      <vt:lpstr>The effect of this year class on B40% and ABC  </vt:lpstr>
      <vt:lpstr>The effect of this year class on B40% and ABC </vt:lpstr>
      <vt:lpstr>Phase plane</vt:lpstr>
      <vt:lpstr>How much of the 2023 catch would come from recent cohorts?</vt:lpstr>
      <vt:lpstr>Rationale for the reduction from max ABC</vt:lpstr>
      <vt:lpstr>Harvest spec table, AI subarea</vt:lpstr>
      <vt:lpstr>EBS portion table</vt:lpstr>
      <vt:lpstr>Plan Team table</vt:lpstr>
      <vt:lpstr>MSSC calculations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Fisheries Climate Vulnerability Assessment (NEVA): First Implementation of a National Methodology</dc:title>
  <dc:creator>Wendy_Morrison</dc:creator>
  <cp:lastModifiedBy>Paul Spencer</cp:lastModifiedBy>
  <cp:revision>494</cp:revision>
  <cp:lastPrinted>2015-03-17T20:47:49Z</cp:lastPrinted>
  <dcterms:modified xsi:type="dcterms:W3CDTF">2022-11-17T04:51:46Z</dcterms:modified>
</cp:coreProperties>
</file>