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96" r:id="rId2"/>
    <p:sldId id="297" r:id="rId3"/>
    <p:sldId id="376" r:id="rId4"/>
    <p:sldId id="404" r:id="rId5"/>
    <p:sldId id="409" r:id="rId6"/>
    <p:sldId id="410" r:id="rId7"/>
    <p:sldId id="378" r:id="rId8"/>
    <p:sldId id="360" r:id="rId9"/>
    <p:sldId id="362" r:id="rId10"/>
    <p:sldId id="417" r:id="rId11"/>
    <p:sldId id="419" r:id="rId12"/>
    <p:sldId id="415" r:id="rId13"/>
    <p:sldId id="363" r:id="rId14"/>
    <p:sldId id="418" r:id="rId15"/>
    <p:sldId id="372" r:id="rId16"/>
    <p:sldId id="377" r:id="rId17"/>
    <p:sldId id="416" r:id="rId1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661">
          <p15:clr>
            <a:srgbClr val="A4A3A4"/>
          </p15:clr>
        </p15:guide>
        <p15:guide id="2" pos="36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2" autoAdjust="0"/>
    <p:restoredTop sz="75446" autoAdjust="0"/>
  </p:normalViewPr>
  <p:slideViewPr>
    <p:cSldViewPr snapToGrid="0" snapToObjects="1" showGuides="1">
      <p:cViewPr varScale="1">
        <p:scale>
          <a:sx n="90" d="100"/>
          <a:sy n="90" d="100"/>
        </p:scale>
        <p:origin x="1008" y="184"/>
      </p:cViewPr>
      <p:guideLst>
        <p:guide orient="horz" pos="661"/>
        <p:guide pos="362"/>
      </p:guideLst>
    </p:cSldViewPr>
  </p:slideViewPr>
  <p:outlineViewPr>
    <p:cViewPr>
      <p:scale>
        <a:sx n="33" d="100"/>
        <a:sy n="33" d="100"/>
      </p:scale>
      <p:origin x="0" y="1182"/>
    </p:cViewPr>
  </p:outlineViewPr>
  <p:notesTextViewPr>
    <p:cViewPr>
      <p:scale>
        <a:sx n="100" d="100"/>
        <a:sy n="100" d="100"/>
      </p:scale>
      <p:origin x="0" y="0"/>
    </p:cViewPr>
  </p:notesTextViewPr>
  <p:sorterViewPr>
    <p:cViewPr>
      <p:scale>
        <a:sx n="145" d="100"/>
        <a:sy n="145" d="100"/>
      </p:scale>
      <p:origin x="0" y="2152"/>
    </p:cViewPr>
  </p:sorterViewPr>
  <p:notesViewPr>
    <p:cSldViewPr snapToGrid="0" snapToObjects="1" showGuides="1">
      <p:cViewPr varScale="1">
        <p:scale>
          <a:sx n="137" d="100"/>
          <a:sy n="137" d="100"/>
        </p:scale>
        <p:origin x="1784"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46D9DF-BE31-E049-86FF-2330490FA06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US" dirty="0"/>
          </a:p>
        </p:txBody>
      </p:sp>
      <p:sp>
        <p:nvSpPr>
          <p:cNvPr id="3" name="Date Placeholder 2">
            <a:extLst>
              <a:ext uri="{FF2B5EF4-FFF2-40B4-BE49-F238E27FC236}">
                <a16:creationId xmlns:a16="http://schemas.microsoft.com/office/drawing/2014/main" id="{42DEBA83-8A71-E141-B0B8-AF4D21ACA0F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438C5D1-48D5-3247-A6C5-61A22147E10E}" type="datetimeFigureOut">
              <a:rPr lang="en-US"/>
              <a:pPr>
                <a:defRPr/>
              </a:pPr>
              <a:t>1/12/21</a:t>
            </a:fld>
            <a:endParaRPr lang="en-US" dirty="0"/>
          </a:p>
        </p:txBody>
      </p:sp>
      <p:sp>
        <p:nvSpPr>
          <p:cNvPr id="4" name="Slide Image Placeholder 3">
            <a:extLst>
              <a:ext uri="{FF2B5EF4-FFF2-40B4-BE49-F238E27FC236}">
                <a16:creationId xmlns:a16="http://schemas.microsoft.com/office/drawing/2014/main" id="{E661D2F1-44F2-1146-8E64-BA32EC168D2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5EFE5B31-3A62-8C4D-8CFF-5C6175201BF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7956076-D4AA-F04A-AA7A-A409F2A5880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2AC7C656-0156-EA47-AE51-D94263485CD6}"/>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A452304E-2894-0044-80BF-034A213EF96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a:extLst>
              <a:ext uri="{FF2B5EF4-FFF2-40B4-BE49-F238E27FC236}">
                <a16:creationId xmlns:a16="http://schemas.microsoft.com/office/drawing/2014/main" id="{2BD00B1A-B7C3-034E-BF0E-66E4D443AC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530C906-1750-124D-82F8-FE7B81CC430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
        <p:nvSpPr>
          <p:cNvPr id="5122" name="Rectangle 2">
            <a:extLst>
              <a:ext uri="{FF2B5EF4-FFF2-40B4-BE49-F238E27FC236}">
                <a16:creationId xmlns:a16="http://schemas.microsoft.com/office/drawing/2014/main" id="{9A76D254-F1B7-F047-A598-7EE503680A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Rectangle 3">
            <a:extLst>
              <a:ext uri="{FF2B5EF4-FFF2-40B4-BE49-F238E27FC236}">
                <a16:creationId xmlns:a16="http://schemas.microsoft.com/office/drawing/2014/main" id="{21A18129-7340-C844-8A85-5C5807F9AF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FF61AEFC-666C-7C48-9F9A-7CBA0D1292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FDDA4CC5-257A-264F-95EF-3FC61591DA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spcBef>
                <a:spcPct val="0"/>
              </a:spcBef>
            </a:pPr>
            <a:r>
              <a:rPr lang="en-US" altLang="en-US" sz="1800" dirty="0">
                <a:latin typeface="Arial" panose="020B0604020202020204" pitchFamily="34" charset="0"/>
                <a:cs typeface="Arial" panose="020B0604020202020204" pitchFamily="34" charset="0"/>
              </a:rPr>
              <a:t>Only 12 active plants, from 17 5 years ago</a:t>
            </a:r>
          </a:p>
          <a:p>
            <a:pPr marL="0" lvl="1">
              <a:spcBef>
                <a:spcPct val="0"/>
              </a:spcBef>
            </a:pPr>
            <a:endParaRPr lang="en-US" altLang="en-US" sz="2600" dirty="0">
              <a:latin typeface="Arial" panose="020B0604020202020204" pitchFamily="34" charset="0"/>
              <a:cs typeface="Arial" panose="020B0604020202020204" pitchFamily="34" charset="0"/>
            </a:endParaRPr>
          </a:p>
          <a:p>
            <a:pPr marL="0" lvl="1">
              <a:spcBef>
                <a:spcPct val="0"/>
              </a:spcBef>
            </a:pPr>
            <a:endParaRPr lang="en-US" altLang="en-US" sz="2600" dirty="0">
              <a:latin typeface="Arial" panose="020B0604020202020204" pitchFamily="34" charset="0"/>
              <a:cs typeface="Arial" panose="020B0604020202020204" pitchFamily="34" charset="0"/>
            </a:endParaRPr>
          </a:p>
          <a:p>
            <a:pPr marL="0" lvl="1">
              <a:spcBef>
                <a:spcPct val="0"/>
              </a:spcBef>
            </a:pPr>
            <a:endParaRPr lang="en-US" altLang="en-US" sz="2600" dirty="0">
              <a:latin typeface="Arial" panose="020B0604020202020204" pitchFamily="34" charset="0"/>
              <a:cs typeface="Arial" panose="020B0604020202020204" pitchFamily="34" charset="0"/>
            </a:endParaRPr>
          </a:p>
          <a:p>
            <a:pPr>
              <a:spcBef>
                <a:spcPct val="0"/>
              </a:spcBef>
            </a:pPr>
            <a:endParaRPr lang="en-US" altLang="en-US" dirty="0"/>
          </a:p>
        </p:txBody>
      </p:sp>
      <p:sp>
        <p:nvSpPr>
          <p:cNvPr id="23555" name="Slide Number Placeholder 3">
            <a:extLst>
              <a:ext uri="{FF2B5EF4-FFF2-40B4-BE49-F238E27FC236}">
                <a16:creationId xmlns:a16="http://schemas.microsoft.com/office/drawing/2014/main" id="{33AD7709-2EEE-2D4E-84C3-34D1A96E85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EC03F40-A8ED-DC42-B410-22DC77178BC6}" type="slidenum">
              <a:rPr lang="en-US" altLang="en-US">
                <a:latin typeface="Calibri" panose="020F0502020204030204" pitchFamily="34" charset="0"/>
              </a:rPr>
              <a:pPr fontAlgn="base">
                <a:spcBef>
                  <a:spcPct val="0"/>
                </a:spcBef>
                <a:spcAft>
                  <a:spcPct val="0"/>
                </a:spcAft>
              </a:pPr>
              <a:t>10</a:t>
            </a:fld>
            <a:endParaRPr lang="en-US" altLang="en-US"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1435B763-FBA2-5746-B9D9-543493DE9A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DD1FB25-C0EF-524F-9786-529E1A0596B7}"/>
              </a:ext>
            </a:extLst>
          </p:cNvPr>
          <p:cNvSpPr>
            <a:spLocks noGrp="1"/>
          </p:cNvSpPr>
          <p:nvPr>
            <p:ph type="body" idx="1"/>
          </p:nvPr>
        </p:nvSpPr>
        <p:spPr/>
        <p:txBody>
          <a:bodyPr>
            <a:normAutofit/>
          </a:bodyPr>
          <a:lstStyle/>
          <a:p>
            <a:pPr marL="0" lvl="1" fontAlgn="auto">
              <a:spcBef>
                <a:spcPts val="0"/>
              </a:spcBef>
              <a:spcAft>
                <a:spcPts val="0"/>
              </a:spcAft>
              <a:defRPr/>
            </a:pPr>
            <a:endParaRPr lang="en-US" dirty="0"/>
          </a:p>
        </p:txBody>
      </p:sp>
      <p:sp>
        <p:nvSpPr>
          <p:cNvPr id="25603" name="Slide Number Placeholder 3">
            <a:extLst>
              <a:ext uri="{FF2B5EF4-FFF2-40B4-BE49-F238E27FC236}">
                <a16:creationId xmlns:a16="http://schemas.microsoft.com/office/drawing/2014/main" id="{A3C5420E-A2C2-B04B-8C09-8F5E0BD3E3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CB9C051-21E7-ED4D-9887-B361285EFBF0}" type="slidenum">
              <a:rPr lang="en-US" altLang="en-US">
                <a:latin typeface="Calibri" panose="020F0502020204030204" pitchFamily="34" charset="0"/>
              </a:rPr>
              <a:pPr fontAlgn="base">
                <a:spcBef>
                  <a:spcPct val="0"/>
                </a:spcBef>
                <a:spcAft>
                  <a:spcPct val="0"/>
                </a:spcAft>
              </a:pPr>
              <a:t>11</a:t>
            </a:fld>
            <a:endParaRPr lang="en-US" altLang="en-US" dirty="0">
              <a:latin typeface="Calibri" panose="020F0502020204030204" pitchFamily="34" charset="0"/>
            </a:endParaRPr>
          </a:p>
        </p:txBody>
      </p:sp>
    </p:spTree>
    <p:extLst>
      <p:ext uri="{BB962C8B-B14F-4D97-AF65-F5344CB8AC3E}">
        <p14:creationId xmlns:p14="http://schemas.microsoft.com/office/powerpoint/2010/main" val="239739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092E510E-4F1E-7F43-B97A-4614DBF8D6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835C57E3-0F35-7644-AD1F-C7085FD5A9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1747" name="Slide Number Placeholder 3">
            <a:extLst>
              <a:ext uri="{FF2B5EF4-FFF2-40B4-BE49-F238E27FC236}">
                <a16:creationId xmlns:a16="http://schemas.microsoft.com/office/drawing/2014/main" id="{3571F7A1-873E-4741-A828-D5084B2EF8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071D79C-FA61-5C4A-AA20-F3C13F329FCE}" type="slidenum">
              <a:rPr lang="en-US" altLang="en-US">
                <a:latin typeface="Calibri" panose="020F0502020204030204" pitchFamily="34" charset="0"/>
              </a:rPr>
              <a:pPr fontAlgn="base">
                <a:spcBef>
                  <a:spcPct val="0"/>
                </a:spcBef>
                <a:spcAft>
                  <a:spcPct val="0"/>
                </a:spcAft>
              </a:pPr>
              <a:t>12</a:t>
            </a:fld>
            <a:endParaRPr lang="en-US" altLang="en-US"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549A6D9A-EB4D-D646-9CAC-3D5E8D9E18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D2A6DED4-1CE0-604A-8470-4C69FDFEDF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spcBef>
                <a:spcPct val="0"/>
              </a:spcBef>
            </a:pPr>
            <a:endParaRPr lang="en-US" altLang="en-US" sz="2600" dirty="0">
              <a:latin typeface="Arial" panose="020B0604020202020204" pitchFamily="34" charset="0"/>
              <a:cs typeface="Arial" panose="020B0604020202020204" pitchFamily="34" charset="0"/>
            </a:endParaRPr>
          </a:p>
          <a:p>
            <a:pPr>
              <a:spcBef>
                <a:spcPct val="0"/>
              </a:spcBef>
            </a:pPr>
            <a:endParaRPr lang="en-US" altLang="en-US" dirty="0"/>
          </a:p>
        </p:txBody>
      </p:sp>
      <p:sp>
        <p:nvSpPr>
          <p:cNvPr id="33795" name="Slide Number Placeholder 3">
            <a:extLst>
              <a:ext uri="{FF2B5EF4-FFF2-40B4-BE49-F238E27FC236}">
                <a16:creationId xmlns:a16="http://schemas.microsoft.com/office/drawing/2014/main" id="{5121967F-73E8-0D48-BBF6-E6054A76EB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A38CA2F-C516-6F41-AEA1-234C77F9D9E4}" type="slidenum">
              <a:rPr lang="en-US" altLang="en-US">
                <a:latin typeface="Calibri" panose="020F0502020204030204" pitchFamily="34" charset="0"/>
              </a:rPr>
              <a:pPr fontAlgn="base">
                <a:spcBef>
                  <a:spcPct val="0"/>
                </a:spcBef>
                <a:spcAft>
                  <a:spcPct val="0"/>
                </a:spcAft>
              </a:pPr>
              <a:t>13</a:t>
            </a:fld>
            <a:endParaRPr lang="en-US" altLang="en-US" dirty="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6C302E70-7B8E-F346-9190-ADF25BF2D8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AA45CC73-C111-9B4C-AA3A-FB7C740AC2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spcBef>
                <a:spcPct val="0"/>
              </a:spcBef>
            </a:pPr>
            <a:endParaRPr lang="en-US" altLang="en-US" sz="2600" dirty="0">
              <a:latin typeface="Arial" panose="020B0604020202020204" pitchFamily="34" charset="0"/>
              <a:cs typeface="Arial" panose="020B0604020202020204" pitchFamily="34" charset="0"/>
            </a:endParaRPr>
          </a:p>
          <a:p>
            <a:pPr>
              <a:spcBef>
                <a:spcPct val="0"/>
              </a:spcBef>
            </a:pPr>
            <a:endParaRPr lang="en-US" altLang="en-US" dirty="0"/>
          </a:p>
        </p:txBody>
      </p:sp>
      <p:sp>
        <p:nvSpPr>
          <p:cNvPr id="35843" name="Slide Number Placeholder 3">
            <a:extLst>
              <a:ext uri="{FF2B5EF4-FFF2-40B4-BE49-F238E27FC236}">
                <a16:creationId xmlns:a16="http://schemas.microsoft.com/office/drawing/2014/main" id="{FD9D1957-907C-DD40-8C8E-C7DFB33B85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915218D-9325-5143-98CE-E1B4803BAC18}" type="slidenum">
              <a:rPr lang="en-US" altLang="en-US">
                <a:latin typeface="Calibri" panose="020F0502020204030204" pitchFamily="34" charset="0"/>
              </a:rPr>
              <a:pPr fontAlgn="base">
                <a:spcBef>
                  <a:spcPct val="0"/>
                </a:spcBef>
                <a:spcAft>
                  <a:spcPct val="0"/>
                </a:spcAft>
              </a:pPr>
              <a:t>14</a:t>
            </a:fld>
            <a:endParaRPr lang="en-US" altLang="en-US"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AC336814-90EF-094E-96DF-28E26A309A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D37CE77D-E2AC-664F-86CC-DF9DFD76A2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spcBef>
                <a:spcPct val="0"/>
              </a:spcBef>
            </a:pPr>
            <a:endParaRPr lang="en-US" altLang="en-US" sz="2600" dirty="0">
              <a:latin typeface="Arial" panose="020B0604020202020204" pitchFamily="34" charset="0"/>
              <a:cs typeface="Arial" panose="020B0604020202020204" pitchFamily="34" charset="0"/>
            </a:endParaRPr>
          </a:p>
          <a:p>
            <a:pPr>
              <a:spcBef>
                <a:spcPct val="0"/>
              </a:spcBef>
            </a:pPr>
            <a:r>
              <a:rPr lang="en-US" altLang="en-US" dirty="0"/>
              <a:t>Cost accounting limited to fuel, provisions, and bait; capital maintenance and investment, overhead, other business costs not included, hence gross profit </a:t>
            </a:r>
          </a:p>
          <a:p>
            <a:pPr>
              <a:spcBef>
                <a:spcPct val="0"/>
              </a:spcBef>
            </a:pPr>
            <a:r>
              <a:rPr lang="en-US" altLang="en-US" dirty="0"/>
              <a:t>Quota costs are transfer rather than economic cost</a:t>
            </a:r>
          </a:p>
        </p:txBody>
      </p:sp>
      <p:sp>
        <p:nvSpPr>
          <p:cNvPr id="37891" name="Slide Number Placeholder 3">
            <a:extLst>
              <a:ext uri="{FF2B5EF4-FFF2-40B4-BE49-F238E27FC236}">
                <a16:creationId xmlns:a16="http://schemas.microsoft.com/office/drawing/2014/main" id="{E8CB726D-44D8-E848-8B63-026D0E0129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6C4ECB7-605D-BC42-840A-5CB3BC77AEFC}" type="slidenum">
              <a:rPr lang="en-US" altLang="en-US">
                <a:latin typeface="Calibri" panose="020F0502020204030204" pitchFamily="34" charset="0"/>
              </a:rPr>
              <a:pPr fontAlgn="base">
                <a:spcBef>
                  <a:spcPct val="0"/>
                </a:spcBef>
                <a:spcAft>
                  <a:spcPct val="0"/>
                </a:spcAft>
              </a:pPr>
              <a:t>15</a:t>
            </a:fld>
            <a:endParaRPr lang="en-US" altLang="en-US" dirty="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17B24136-11FA-034B-A99D-2A56507D3A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852BC6EF-F865-0E4C-8F9C-ED10F48EA1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9939" name="Slide Number Placeholder 3">
            <a:extLst>
              <a:ext uri="{FF2B5EF4-FFF2-40B4-BE49-F238E27FC236}">
                <a16:creationId xmlns:a16="http://schemas.microsoft.com/office/drawing/2014/main" id="{278CFA96-1C0B-1B40-B48B-0A5B84EF2D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9FE9C85-C1BF-CF42-A173-F4D7F47A624C}" type="slidenum">
              <a:rPr lang="en-US" altLang="en-US">
                <a:latin typeface="Calibri" panose="020F0502020204030204" pitchFamily="34" charset="0"/>
              </a:rPr>
              <a:pPr fontAlgn="base">
                <a:spcBef>
                  <a:spcPct val="0"/>
                </a:spcBef>
                <a:spcAft>
                  <a:spcPct val="0"/>
                </a:spcAft>
              </a:pPr>
              <a:t>16</a:t>
            </a:fld>
            <a:endParaRPr lang="en-US" altLang="en-US" dirty="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9E1E146D-329D-1743-940F-4DE5DEB0EB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A5B3DBC5-F94A-1C40-972F-2C942B034B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987" name="Slide Number Placeholder 3">
            <a:extLst>
              <a:ext uri="{FF2B5EF4-FFF2-40B4-BE49-F238E27FC236}">
                <a16:creationId xmlns:a16="http://schemas.microsoft.com/office/drawing/2014/main" id="{0C74EF16-BD8D-644B-97B1-AA5097350C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4A8641A-BA1F-BF46-8CBF-39D23FEDCF72}" type="slidenum">
              <a:rPr lang="en-US" altLang="en-US">
                <a:latin typeface="Calibri" panose="020F0502020204030204" pitchFamily="34" charset="0"/>
              </a:rPr>
              <a:pPr fontAlgn="base">
                <a:spcBef>
                  <a:spcPct val="0"/>
                </a:spcBef>
                <a:spcAft>
                  <a:spcPct val="0"/>
                </a:spcAft>
              </a:pPr>
              <a:t>17</a:t>
            </a:fld>
            <a:endParaRPr lang="en-US" altLang="en-US"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A1E21A84-BD30-304F-B2D2-34D943E93B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Notes Placeholder 2">
            <a:extLst>
              <a:ext uri="{FF2B5EF4-FFF2-40B4-BE49-F238E27FC236}">
                <a16:creationId xmlns:a16="http://schemas.microsoft.com/office/drawing/2014/main" id="{4CB3B55F-C2D7-5140-BA04-720D7D63A9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Exec sum to be reshaped into reportcards?</a:t>
            </a:r>
          </a:p>
        </p:txBody>
      </p:sp>
      <p:sp>
        <p:nvSpPr>
          <p:cNvPr id="7171" name="Slide Number Placeholder 3">
            <a:extLst>
              <a:ext uri="{FF2B5EF4-FFF2-40B4-BE49-F238E27FC236}">
                <a16:creationId xmlns:a16="http://schemas.microsoft.com/office/drawing/2014/main" id="{E3657045-F45F-1B4F-B460-27418B5C3D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3D0806D-7E56-744C-AF10-B3F91AC068EA}" type="slidenum">
              <a:rPr lang="en-US" altLang="en-US">
                <a:latin typeface="Calibri" panose="020F0502020204030204" pitchFamily="34" charset="0"/>
              </a:rPr>
              <a:pPr fontAlgn="base">
                <a:spcBef>
                  <a:spcPct val="0"/>
                </a:spcBef>
                <a:spcAft>
                  <a:spcPct val="0"/>
                </a:spcAft>
              </a:pPr>
              <a:t>2</a:t>
            </a:fld>
            <a:endParaRPr lang="en-US"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a:extLst>
              <a:ext uri="{FF2B5EF4-FFF2-40B4-BE49-F238E27FC236}">
                <a16:creationId xmlns:a16="http://schemas.microsoft.com/office/drawing/2014/main" id="{0FAE8400-EB5E-354F-83DE-6C67D9FAAA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Notes Placeholder 2">
            <a:extLst>
              <a:ext uri="{FF2B5EF4-FFF2-40B4-BE49-F238E27FC236}">
                <a16:creationId xmlns:a16="http://schemas.microsoft.com/office/drawing/2014/main" id="{6F04053B-3FA9-9D44-A711-F7E5FE3A19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9219" name="Slide Number Placeholder 3">
            <a:extLst>
              <a:ext uri="{FF2B5EF4-FFF2-40B4-BE49-F238E27FC236}">
                <a16:creationId xmlns:a16="http://schemas.microsoft.com/office/drawing/2014/main" id="{120AA203-C5DD-AC4F-AA2C-11A73BB7DB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BA29CA5-B4E9-7F4A-92B9-61BCF3F4B42A}" type="slidenum">
              <a:rPr lang="en-US" altLang="en-US">
                <a:latin typeface="Calibri" panose="020F0502020204030204" pitchFamily="34" charset="0"/>
              </a:rPr>
              <a:pPr fontAlgn="base">
                <a:spcBef>
                  <a:spcPct val="0"/>
                </a:spcBef>
                <a:spcAft>
                  <a:spcPct val="0"/>
                </a:spcAft>
              </a:pPr>
              <a:t>3</a:t>
            </a:fld>
            <a:endParaRPr lang="en-US" altLang="en-US"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a:extLst>
              <a:ext uri="{FF2B5EF4-FFF2-40B4-BE49-F238E27FC236}">
                <a16:creationId xmlns:a16="http://schemas.microsoft.com/office/drawing/2014/main" id="{9F2FB384-F51D-0C42-B7C2-2F46DFB981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a:extLst>
              <a:ext uri="{FF2B5EF4-FFF2-40B4-BE49-F238E27FC236}">
                <a16:creationId xmlns:a16="http://schemas.microsoft.com/office/drawing/2014/main" id="{15443AAF-6B2A-FE41-B233-8C504E62F6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a:extLst>
              <a:ext uri="{FF2B5EF4-FFF2-40B4-BE49-F238E27FC236}">
                <a16:creationId xmlns:a16="http://schemas.microsoft.com/office/drawing/2014/main" id="{7DE6E6E8-ED05-624E-ADA5-DF9DCC88D8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03DF192-B69D-E649-B02D-18475AEC1C1B}" type="slidenum">
              <a:rPr lang="en-US" altLang="en-US">
                <a:latin typeface="Calibri" panose="020F0502020204030204" pitchFamily="34" charset="0"/>
              </a:rPr>
              <a:pPr fontAlgn="base">
                <a:spcBef>
                  <a:spcPct val="0"/>
                </a:spcBef>
                <a:spcAft>
                  <a:spcPct val="0"/>
                </a:spcAft>
              </a:pPr>
              <a:t>4</a:t>
            </a:fld>
            <a:endParaRPr lang="en-US" altLang="en-US"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a:extLst>
              <a:ext uri="{FF2B5EF4-FFF2-40B4-BE49-F238E27FC236}">
                <a16:creationId xmlns:a16="http://schemas.microsoft.com/office/drawing/2014/main" id="{1E9D2445-63C4-564C-9AB5-1A469F67FB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a:extLst>
              <a:ext uri="{FF2B5EF4-FFF2-40B4-BE49-F238E27FC236}">
                <a16:creationId xmlns:a16="http://schemas.microsoft.com/office/drawing/2014/main" id="{1F6E3163-604A-CB4D-A199-4265356EB2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3315" name="Slide Number Placeholder 3">
            <a:extLst>
              <a:ext uri="{FF2B5EF4-FFF2-40B4-BE49-F238E27FC236}">
                <a16:creationId xmlns:a16="http://schemas.microsoft.com/office/drawing/2014/main" id="{463E391F-F92A-4A42-AA61-514BA5024B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B6C7417-3750-5442-B33F-218AF241C5F7}" type="slidenum">
              <a:rPr lang="en-US" altLang="en-US">
                <a:latin typeface="Calibri" panose="020F0502020204030204" pitchFamily="34" charset="0"/>
              </a:rPr>
              <a:pPr fontAlgn="base">
                <a:spcBef>
                  <a:spcPct val="0"/>
                </a:spcBef>
                <a:spcAft>
                  <a:spcPct val="0"/>
                </a:spcAft>
              </a:pPr>
              <a:t>5</a:t>
            </a:fld>
            <a:endParaRPr lang="en-US" altLang="en-US" dirty="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DD58BF77-9EBA-F84C-8D7B-1D57CF2149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18AB685A-FABA-6448-A8E9-5E13B3E047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5363" name="Slide Number Placeholder 3">
            <a:extLst>
              <a:ext uri="{FF2B5EF4-FFF2-40B4-BE49-F238E27FC236}">
                <a16:creationId xmlns:a16="http://schemas.microsoft.com/office/drawing/2014/main" id="{BEED3A0A-0C62-5043-97AE-DD751EFD23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3B44E5E-3783-4840-9C45-7C26F1D30A11}" type="slidenum">
              <a:rPr lang="en-US" altLang="en-US">
                <a:latin typeface="Calibri" panose="020F0502020204030204" pitchFamily="34" charset="0"/>
              </a:rPr>
              <a:pPr fontAlgn="base">
                <a:spcBef>
                  <a:spcPct val="0"/>
                </a:spcBef>
                <a:spcAft>
                  <a:spcPct val="0"/>
                </a:spcAft>
              </a:pPr>
              <a:t>6</a:t>
            </a:fld>
            <a:endParaRPr lang="en-US" altLang="en-US" dirty="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6CC17904-F1D2-024E-AD35-B3DA1E7C8F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6EF8BC13-84F0-A64A-9765-8D637514E3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7411" name="Slide Number Placeholder 3">
            <a:extLst>
              <a:ext uri="{FF2B5EF4-FFF2-40B4-BE49-F238E27FC236}">
                <a16:creationId xmlns:a16="http://schemas.microsoft.com/office/drawing/2014/main" id="{267A2313-DD5A-2C4C-A6D7-3933D71E36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7047DE0-A365-7343-9840-5BD1CF14070D}" type="slidenum">
              <a:rPr lang="en-US" altLang="en-US">
                <a:latin typeface="Calibri" panose="020F0502020204030204" pitchFamily="34" charset="0"/>
              </a:rPr>
              <a:pPr fontAlgn="base">
                <a:spcBef>
                  <a:spcPct val="0"/>
                </a:spcBef>
                <a:spcAft>
                  <a:spcPct val="0"/>
                </a:spcAft>
              </a:pPr>
              <a:t>7</a:t>
            </a:fld>
            <a:endParaRPr lang="en-US" altLang="en-US"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B032AF1D-BD92-2845-8FBA-2F8197C81E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C4A404F-802C-094B-BEC6-2A8EEE93D4D9}"/>
              </a:ext>
            </a:extLst>
          </p:cNvPr>
          <p:cNvSpPr>
            <a:spLocks noGrp="1"/>
          </p:cNvSpPr>
          <p:nvPr>
            <p:ph type="body" idx="1"/>
          </p:nvPr>
        </p:nvSpPr>
        <p:spPr/>
        <p:txBody>
          <a:bodyPr>
            <a:normAutofit/>
          </a:bodyPr>
          <a:lstStyle/>
          <a:p>
            <a:pPr fontAlgn="auto">
              <a:spcBef>
                <a:spcPts val="0"/>
              </a:spcBef>
              <a:spcAft>
                <a:spcPts val="0"/>
              </a:spcAft>
              <a:defRPr/>
            </a:pPr>
            <a:endParaRPr lang="en-US" sz="2600" dirty="0">
              <a:latin typeface="Arial"/>
              <a:cs typeface="Arial"/>
            </a:endParaRPr>
          </a:p>
          <a:p>
            <a:pPr marL="0" lvl="1" fontAlgn="auto">
              <a:spcBef>
                <a:spcPts val="0"/>
              </a:spcBef>
              <a:spcAft>
                <a:spcPts val="0"/>
              </a:spcAft>
              <a:defRPr/>
            </a:pPr>
            <a:endParaRPr lang="en-US" sz="2600" dirty="0">
              <a:latin typeface="Arial"/>
              <a:cs typeface="Arial"/>
            </a:endParaRPr>
          </a:p>
          <a:p>
            <a:pPr marL="0" lvl="1" fontAlgn="auto">
              <a:spcBef>
                <a:spcPts val="0"/>
              </a:spcBef>
              <a:spcAft>
                <a:spcPts val="0"/>
              </a:spcAft>
              <a:defRPr/>
            </a:pPr>
            <a:endParaRPr lang="en-US" sz="2600" dirty="0">
              <a:latin typeface="Arial"/>
              <a:cs typeface="Arial"/>
            </a:endParaRPr>
          </a:p>
          <a:p>
            <a:pPr fontAlgn="auto">
              <a:spcBef>
                <a:spcPts val="0"/>
              </a:spcBef>
              <a:spcAft>
                <a:spcPts val="0"/>
              </a:spcAft>
              <a:defRPr/>
            </a:pPr>
            <a:endParaRPr lang="en-US" dirty="0"/>
          </a:p>
        </p:txBody>
      </p:sp>
      <p:sp>
        <p:nvSpPr>
          <p:cNvPr id="19459" name="Slide Number Placeholder 3">
            <a:extLst>
              <a:ext uri="{FF2B5EF4-FFF2-40B4-BE49-F238E27FC236}">
                <a16:creationId xmlns:a16="http://schemas.microsoft.com/office/drawing/2014/main" id="{F69D569B-52FD-BE43-A5BC-635703E0E7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6427E69B-6D2D-6848-99AC-0A93DE0B2F55}" type="slidenum">
              <a:rPr lang="en-US" altLang="en-US">
                <a:latin typeface="Calibri" panose="020F0502020204030204" pitchFamily="34" charset="0"/>
              </a:rPr>
              <a:pPr fontAlgn="base">
                <a:spcBef>
                  <a:spcPct val="0"/>
                </a:spcBef>
                <a:spcAft>
                  <a:spcPct val="0"/>
                </a:spcAft>
              </a:pPr>
              <a:t>8</a:t>
            </a:fld>
            <a:endParaRPr lang="en-US" altLang="en-US"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E0EAD95-F6A1-A649-A829-48DCBE4922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8ABE2451-787E-524D-B08F-E64D974282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spcBef>
                <a:spcPct val="0"/>
              </a:spcBef>
            </a:pPr>
            <a:r>
              <a:rPr lang="en-US" altLang="en-US" sz="1800" dirty="0">
                <a:latin typeface="Arial" panose="020B0604020202020204" pitchFamily="34" charset="0"/>
                <a:cs typeface="Arial" panose="020B0604020202020204" pitchFamily="34" charset="0"/>
              </a:rPr>
              <a:t>Price ratios: generally stable, but slight upward trend over long term, although BSS trending down in &lt;3 years</a:t>
            </a:r>
          </a:p>
          <a:p>
            <a:pPr marL="0" lvl="1">
              <a:spcBef>
                <a:spcPct val="0"/>
              </a:spcBef>
            </a:pPr>
            <a:r>
              <a:rPr lang="en-US" altLang="en-US" sz="1800" dirty="0">
                <a:latin typeface="Arial" panose="020B0604020202020204" pitchFamily="34" charset="0"/>
                <a:cs typeface="Arial" panose="020B0604020202020204" pitchFamily="34" charset="0"/>
              </a:rPr>
              <a:t>Stability is result of arbitration, coop management</a:t>
            </a:r>
          </a:p>
          <a:p>
            <a:pPr marL="0" lvl="1">
              <a:spcBef>
                <a:spcPct val="0"/>
              </a:spcBef>
            </a:pPr>
            <a:r>
              <a:rPr lang="en-US" altLang="en-US" sz="1800" dirty="0">
                <a:latin typeface="Arial" panose="020B0604020202020204" pitchFamily="34" charset="0"/>
                <a:cs typeface="Arial" panose="020B0604020202020204" pitchFamily="34" charset="0"/>
              </a:rPr>
              <a:t>Doesn’t control for affiliated sales (AIG particlularly vert integrated)</a:t>
            </a:r>
          </a:p>
          <a:p>
            <a:pPr marL="0" lvl="1">
              <a:spcBef>
                <a:spcPct val="0"/>
              </a:spcBef>
            </a:pPr>
            <a:r>
              <a:rPr lang="en-US" altLang="en-US" sz="1800" dirty="0">
                <a:latin typeface="Arial" panose="020B0604020202020204" pitchFamily="34" charset="0"/>
                <a:cs typeface="Arial" panose="020B0604020202020204" pitchFamily="34" charset="0"/>
              </a:rPr>
              <a:t>Should be particular focus for further development</a:t>
            </a:r>
          </a:p>
          <a:p>
            <a:pPr marL="0" lvl="1">
              <a:spcBef>
                <a:spcPct val="0"/>
              </a:spcBef>
            </a:pPr>
            <a:endParaRPr lang="en-US" altLang="en-US" sz="2600" dirty="0">
              <a:latin typeface="Arial" panose="020B0604020202020204" pitchFamily="34" charset="0"/>
              <a:cs typeface="Arial" panose="020B0604020202020204" pitchFamily="34" charset="0"/>
            </a:endParaRPr>
          </a:p>
          <a:p>
            <a:pPr marL="0" lvl="1">
              <a:spcBef>
                <a:spcPct val="0"/>
              </a:spcBef>
            </a:pPr>
            <a:endParaRPr lang="en-US" altLang="en-US" sz="2600" dirty="0">
              <a:latin typeface="Arial" panose="020B0604020202020204" pitchFamily="34" charset="0"/>
              <a:cs typeface="Arial" panose="020B0604020202020204" pitchFamily="34" charset="0"/>
            </a:endParaRPr>
          </a:p>
          <a:p>
            <a:pPr marL="0" lvl="1">
              <a:spcBef>
                <a:spcPct val="0"/>
              </a:spcBef>
            </a:pPr>
            <a:endParaRPr lang="en-US" altLang="en-US" sz="2600" dirty="0">
              <a:latin typeface="Arial" panose="020B0604020202020204" pitchFamily="34" charset="0"/>
              <a:cs typeface="Arial" panose="020B0604020202020204" pitchFamily="34" charset="0"/>
            </a:endParaRPr>
          </a:p>
          <a:p>
            <a:pPr>
              <a:spcBef>
                <a:spcPct val="0"/>
              </a:spcBef>
            </a:pPr>
            <a:endParaRPr lang="en-US" altLang="en-US" dirty="0"/>
          </a:p>
        </p:txBody>
      </p:sp>
      <p:sp>
        <p:nvSpPr>
          <p:cNvPr id="21507" name="Slide Number Placeholder 3">
            <a:extLst>
              <a:ext uri="{FF2B5EF4-FFF2-40B4-BE49-F238E27FC236}">
                <a16:creationId xmlns:a16="http://schemas.microsoft.com/office/drawing/2014/main" id="{FAB1E4FD-8721-9F4E-92BE-915F02CF87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B3BDEAF-817E-714E-B125-AC189C3F10E3}" type="slidenum">
              <a:rPr lang="en-US" altLang="en-US">
                <a:latin typeface="Calibri" panose="020F0502020204030204" pitchFamily="34" charset="0"/>
              </a:rPr>
              <a:pPr fontAlgn="base">
                <a:spcBef>
                  <a:spcPct val="0"/>
                </a:spcBef>
                <a:spcAft>
                  <a:spcPct val="0"/>
                </a:spcAft>
              </a:pPr>
              <a:t>9</a:t>
            </a:fld>
            <a:endParaRPr lang="en-US" altLang="en-US"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3200400"/>
            <a:ext cx="5410200" cy="1143000"/>
          </a:xfrm>
        </p:spPr>
        <p:txBody>
          <a:bodyPr/>
          <a:lstStyle>
            <a:lvl1pPr>
              <a:defRPr>
                <a:solidFill>
                  <a:srgbClr val="FCDA7F"/>
                </a:solidFill>
              </a:defRPr>
            </a:lvl1pPr>
          </a:lstStyle>
          <a:p>
            <a:r>
              <a:rPr lang="en-US"/>
              <a:t>Click to edit Master title style</a:t>
            </a:r>
          </a:p>
        </p:txBody>
      </p:sp>
      <p:sp>
        <p:nvSpPr>
          <p:cNvPr id="5124" name="Rectangle 4"/>
          <p:cNvSpPr>
            <a:spLocks noGrp="1" noChangeArrowheads="1"/>
          </p:cNvSpPr>
          <p:nvPr>
            <p:ph type="subTitle" idx="1"/>
          </p:nvPr>
        </p:nvSpPr>
        <p:spPr>
          <a:xfrm>
            <a:off x="685800" y="4495800"/>
            <a:ext cx="4876800" cy="457200"/>
          </a:xfrm>
        </p:spPr>
        <p:txBody>
          <a:bodyPr/>
          <a:lstStyle>
            <a:lvl1pPr marL="0" indent="0">
              <a:defRPr>
                <a:solidFill>
                  <a:srgbClr val="FCDA7F"/>
                </a:solidFill>
              </a:defRPr>
            </a:lvl1pPr>
          </a:lstStyle>
          <a:p>
            <a:r>
              <a:rPr lang="en-US"/>
              <a:t>Click to edit Master subtitle style</a:t>
            </a:r>
          </a:p>
        </p:txBody>
      </p:sp>
    </p:spTree>
    <p:extLst>
      <p:ext uri="{BB962C8B-B14F-4D97-AF65-F5344CB8AC3E}">
        <p14:creationId xmlns:p14="http://schemas.microsoft.com/office/powerpoint/2010/main" val="386220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6454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143000"/>
            <a:ext cx="19431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11430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958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997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88239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693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843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17857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301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025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70425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5">
            <a:extLst>
              <a:ext uri="{FF2B5EF4-FFF2-40B4-BE49-F238E27FC236}">
                <a16:creationId xmlns:a16="http://schemas.microsoft.com/office/drawing/2014/main" id="{EB78C0BF-9148-E145-9946-22AC5A30B01B}"/>
              </a:ext>
            </a:extLst>
          </p:cNvPr>
          <p:cNvSpPr>
            <a:spLocks noGrp="1" noChangeArrowheads="1"/>
          </p:cNvSpPr>
          <p:nvPr>
            <p:ph type="body" idx="1"/>
          </p:nvPr>
        </p:nvSpPr>
        <p:spPr bwMode="auto">
          <a:xfrm>
            <a:off x="533400" y="2362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a:extLst>
              <a:ext uri="{FF2B5EF4-FFF2-40B4-BE49-F238E27FC236}">
                <a16:creationId xmlns:a16="http://schemas.microsoft.com/office/drawing/2014/main" id="{541D3506-084C-7644-882C-6A2E16B46EC6}"/>
              </a:ext>
            </a:extLst>
          </p:cNvPr>
          <p:cNvSpPr>
            <a:spLocks noGrp="1" noChangeArrowheads="1"/>
          </p:cNvSpPr>
          <p:nvPr>
            <p:ph type="title"/>
          </p:nvPr>
        </p:nvSpPr>
        <p:spPr bwMode="auto">
          <a:xfrm>
            <a:off x="2286000" y="1143000"/>
            <a:ext cx="601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Box 14">
            <a:extLst>
              <a:ext uri="{FF2B5EF4-FFF2-40B4-BE49-F238E27FC236}">
                <a16:creationId xmlns:a16="http://schemas.microsoft.com/office/drawing/2014/main" id="{D81AC61C-0A77-C040-BC91-94F990B6082A}"/>
              </a:ext>
            </a:extLst>
          </p:cNvPr>
          <p:cNvSpPr txBox="1">
            <a:spLocks noChangeArrowheads="1"/>
          </p:cNvSpPr>
          <p:nvPr/>
        </p:nvSpPr>
        <p:spPr bwMode="auto">
          <a:xfrm>
            <a:off x="8610600" y="6477000"/>
            <a:ext cx="76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spcBef>
                <a:spcPct val="50000"/>
              </a:spcBef>
            </a:pPr>
            <a:fld id="{39533B25-2EEB-924A-930A-EFC129426FAA}" type="slidenum">
              <a:rPr lang="en-US" altLang="en-US" sz="1200"/>
              <a:pPr>
                <a:spcBef>
                  <a:spcPct val="50000"/>
                </a:spcBef>
              </a:pPr>
              <a:t>‹#›</a:t>
            </a:fld>
            <a:endParaRPr lang="en-US" altLang="en-US" sz="1200" dirty="0"/>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fontAlgn="base">
        <a:spcBef>
          <a:spcPct val="0"/>
        </a:spcBef>
        <a:spcAft>
          <a:spcPct val="0"/>
        </a:spcAft>
        <a:defRPr sz="2400">
          <a:solidFill>
            <a:schemeClr val="tx2"/>
          </a:solidFill>
          <a:latin typeface="+mj-lt"/>
          <a:ea typeface="ヒラギノ角ゴ Pro W3" panose="020B0300000000000000" pitchFamily="34" charset="-128"/>
          <a:cs typeface="ヒラギノ角ゴ Pro W3"/>
        </a:defRPr>
      </a:lvl1pPr>
      <a:lvl2pPr algn="l" rtl="0" fontAlgn="base">
        <a:spcBef>
          <a:spcPct val="0"/>
        </a:spcBef>
        <a:spcAft>
          <a:spcPct val="0"/>
        </a:spcAft>
        <a:defRPr sz="2400">
          <a:solidFill>
            <a:schemeClr val="tx2"/>
          </a:solidFill>
          <a:latin typeface="Arial" panose="020B0604020202020204" pitchFamily="34" charset="0"/>
          <a:ea typeface="ヒラギノ角ゴ Pro W3" charset="-128"/>
          <a:cs typeface="ヒラギノ角ゴ Pro W3"/>
        </a:defRPr>
      </a:lvl2pPr>
      <a:lvl3pPr algn="l" rtl="0" fontAlgn="base">
        <a:spcBef>
          <a:spcPct val="0"/>
        </a:spcBef>
        <a:spcAft>
          <a:spcPct val="0"/>
        </a:spcAft>
        <a:defRPr sz="2400">
          <a:solidFill>
            <a:schemeClr val="tx2"/>
          </a:solidFill>
          <a:latin typeface="Arial" panose="020B0604020202020204" pitchFamily="34" charset="0"/>
          <a:ea typeface="ヒラギノ角ゴ Pro W3" charset="-128"/>
          <a:cs typeface="ヒラギノ角ゴ Pro W3"/>
        </a:defRPr>
      </a:lvl3pPr>
      <a:lvl4pPr algn="l" rtl="0" fontAlgn="base">
        <a:spcBef>
          <a:spcPct val="0"/>
        </a:spcBef>
        <a:spcAft>
          <a:spcPct val="0"/>
        </a:spcAft>
        <a:defRPr sz="2400">
          <a:solidFill>
            <a:schemeClr val="tx2"/>
          </a:solidFill>
          <a:latin typeface="Arial" panose="020B0604020202020204" pitchFamily="34" charset="0"/>
          <a:ea typeface="ヒラギノ角ゴ Pro W3" charset="-128"/>
          <a:cs typeface="ヒラギノ角ゴ Pro W3"/>
        </a:defRPr>
      </a:lvl4pPr>
      <a:lvl5pPr algn="l" rtl="0" fontAlgn="base">
        <a:spcBef>
          <a:spcPct val="0"/>
        </a:spcBef>
        <a:spcAft>
          <a:spcPct val="0"/>
        </a:spcAft>
        <a:defRPr sz="2400">
          <a:solidFill>
            <a:schemeClr val="tx2"/>
          </a:solidFill>
          <a:latin typeface="Arial" panose="020B0604020202020204" pitchFamily="34" charset="0"/>
          <a:ea typeface="ヒラギノ角ゴ Pro W3" charset="-128"/>
          <a:cs typeface="ヒラギノ角ゴ Pro W3"/>
        </a:defRPr>
      </a:lvl5pPr>
      <a:lvl6pPr marL="457200" algn="l" rtl="0" eaLnBrk="1" fontAlgn="base" hangingPunct="1">
        <a:spcBef>
          <a:spcPct val="0"/>
        </a:spcBef>
        <a:spcAft>
          <a:spcPct val="0"/>
        </a:spcAft>
        <a:defRPr sz="2400">
          <a:solidFill>
            <a:schemeClr val="tx2"/>
          </a:solidFill>
          <a:latin typeface="Arial Black" charset="0"/>
          <a:ea typeface="ヒラギノ角ゴ Pro W3" charset="-128"/>
        </a:defRPr>
      </a:lvl6pPr>
      <a:lvl7pPr marL="914400" algn="l" rtl="0" eaLnBrk="1" fontAlgn="base" hangingPunct="1">
        <a:spcBef>
          <a:spcPct val="0"/>
        </a:spcBef>
        <a:spcAft>
          <a:spcPct val="0"/>
        </a:spcAft>
        <a:defRPr sz="2400">
          <a:solidFill>
            <a:schemeClr val="tx2"/>
          </a:solidFill>
          <a:latin typeface="Arial Black" charset="0"/>
          <a:ea typeface="ヒラギノ角ゴ Pro W3" charset="-128"/>
        </a:defRPr>
      </a:lvl7pPr>
      <a:lvl8pPr marL="1371600" algn="l" rtl="0" eaLnBrk="1" fontAlgn="base" hangingPunct="1">
        <a:spcBef>
          <a:spcPct val="0"/>
        </a:spcBef>
        <a:spcAft>
          <a:spcPct val="0"/>
        </a:spcAft>
        <a:defRPr sz="2400">
          <a:solidFill>
            <a:schemeClr val="tx2"/>
          </a:solidFill>
          <a:latin typeface="Arial Black" charset="0"/>
          <a:ea typeface="ヒラギノ角ゴ Pro W3" charset="-128"/>
        </a:defRPr>
      </a:lvl8pPr>
      <a:lvl9pPr marL="1828800" algn="l" rtl="0" eaLnBrk="1" fontAlgn="base" hangingPunct="1">
        <a:spcBef>
          <a:spcPct val="0"/>
        </a:spcBef>
        <a:spcAft>
          <a:spcPct val="0"/>
        </a:spcAft>
        <a:defRPr sz="2400">
          <a:solidFill>
            <a:schemeClr val="tx2"/>
          </a:solidFill>
          <a:latin typeface="Arial Black" charset="0"/>
          <a:ea typeface="ヒラギノ角ゴ Pro W3" charset="-128"/>
        </a:defRPr>
      </a:lvl9pPr>
    </p:titleStyle>
    <p:bodyStyle>
      <a:lvl1pPr marL="342900" indent="-342900" algn="l" rtl="0" fontAlgn="base">
        <a:spcBef>
          <a:spcPct val="20000"/>
        </a:spcBef>
        <a:spcAft>
          <a:spcPct val="0"/>
        </a:spcAft>
        <a:defRPr sz="2400">
          <a:solidFill>
            <a:schemeClr val="tx1"/>
          </a:solidFill>
          <a:latin typeface="+mn-lt"/>
          <a:ea typeface="ヒラギノ角ゴ Pro W3" panose="020B0300000000000000" pitchFamily="34" charset="-128"/>
          <a:cs typeface="ヒラギノ角ゴ Pro W3"/>
        </a:defRPr>
      </a:lvl1pPr>
      <a:lvl2pPr marL="742950" indent="-285750" algn="l" rtl="0" fontAlgn="base">
        <a:spcBef>
          <a:spcPct val="20000"/>
        </a:spcBef>
        <a:spcAft>
          <a:spcPct val="0"/>
        </a:spcAft>
        <a:buChar char="—"/>
        <a:defRPr sz="2200">
          <a:solidFill>
            <a:schemeClr val="tx1"/>
          </a:solidFill>
          <a:latin typeface="+mn-lt"/>
          <a:ea typeface="ヒラギノ角ゴ Pro W3" panose="020B0300000000000000" pitchFamily="34" charset="-128"/>
          <a:cs typeface="ヒラギノ角ゴ Pro W3"/>
        </a:defRPr>
      </a:lvl2pPr>
      <a:lvl3pPr marL="1143000" indent="-228600" algn="l" rtl="0" fontAlgn="base">
        <a:spcBef>
          <a:spcPct val="20000"/>
        </a:spcBef>
        <a:spcAft>
          <a:spcPct val="0"/>
        </a:spcAft>
        <a:buChar char="•"/>
        <a:defRPr sz="2000">
          <a:solidFill>
            <a:schemeClr val="tx1"/>
          </a:solidFill>
          <a:latin typeface="+mn-lt"/>
          <a:ea typeface="ヒラギノ角ゴ Pro W3" panose="020B0300000000000000" pitchFamily="34" charset="-128"/>
          <a:cs typeface="ヒラギノ角ゴ Pro W3"/>
        </a:defRPr>
      </a:lvl3pPr>
      <a:lvl4pPr marL="1600200" indent="-228600" algn="l" rtl="0" fontAlgn="base">
        <a:spcBef>
          <a:spcPct val="20000"/>
        </a:spcBef>
        <a:spcAft>
          <a:spcPct val="0"/>
        </a:spcAft>
        <a:buChar char="–"/>
        <a:defRPr>
          <a:solidFill>
            <a:schemeClr val="tx1"/>
          </a:solidFill>
          <a:latin typeface="+mn-lt"/>
          <a:ea typeface="ヒラギノ角ゴ Pro W3" panose="020B0300000000000000" pitchFamily="34" charset="-128"/>
          <a:cs typeface="ヒラギノ角ゴ Pro W3"/>
        </a:defRPr>
      </a:lvl4pPr>
      <a:lvl5pPr marL="2057400" indent="-228600" algn="l" rtl="0" fontAlgn="base">
        <a:spcBef>
          <a:spcPct val="20000"/>
        </a:spcBef>
        <a:spcAft>
          <a:spcPct val="0"/>
        </a:spcAft>
        <a:buChar char="»"/>
        <a:defRPr>
          <a:solidFill>
            <a:schemeClr val="tx1"/>
          </a:solidFill>
          <a:latin typeface="+mn-lt"/>
          <a:ea typeface="ヒラギノ角ゴ Pro W3" panose="020B0300000000000000" pitchFamily="34" charset="-128"/>
          <a:cs typeface="ヒラギノ角ゴ Pro W3"/>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reports.psmfc.org/akfi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0A75161-6AA9-8645-B58F-9EDE772E6F24}"/>
              </a:ext>
            </a:extLst>
          </p:cNvPr>
          <p:cNvSpPr>
            <a:spLocks noGrp="1" noChangeArrowheads="1"/>
          </p:cNvSpPr>
          <p:nvPr>
            <p:ph type="ctrTitle"/>
          </p:nvPr>
        </p:nvSpPr>
        <p:spPr>
          <a:xfrm>
            <a:off x="2073275" y="685800"/>
            <a:ext cx="5970588" cy="2895600"/>
          </a:xfrm>
        </p:spPr>
        <p:txBody>
          <a:bodyPr/>
          <a:lstStyle/>
          <a:p>
            <a:pPr>
              <a:defRPr/>
            </a:pPr>
            <a:r>
              <a:rPr lang="en-US" sz="4000" dirty="0">
                <a:solidFill>
                  <a:srgbClr val="FFFF00"/>
                </a:solidFill>
                <a:latin typeface="+mn-lt"/>
                <a:ea typeface="+mj-ea"/>
              </a:rPr>
              <a:t>Crab SAFE: Economic Status Report 2020</a:t>
            </a:r>
          </a:p>
        </p:txBody>
      </p:sp>
      <p:sp>
        <p:nvSpPr>
          <p:cNvPr id="4098" name="Rectangle 3">
            <a:extLst>
              <a:ext uri="{FF2B5EF4-FFF2-40B4-BE49-F238E27FC236}">
                <a16:creationId xmlns:a16="http://schemas.microsoft.com/office/drawing/2014/main" id="{53955A5E-E243-C740-84B0-91F24355C8B8}"/>
              </a:ext>
            </a:extLst>
          </p:cNvPr>
          <p:cNvSpPr>
            <a:spLocks noGrp="1" noChangeArrowheads="1"/>
          </p:cNvSpPr>
          <p:nvPr>
            <p:ph type="subTitle" idx="1"/>
          </p:nvPr>
        </p:nvSpPr>
        <p:spPr>
          <a:xfrm>
            <a:off x="1371600" y="3124200"/>
            <a:ext cx="6400800" cy="2895600"/>
          </a:xfrm>
        </p:spPr>
        <p:txBody>
          <a:bodyPr/>
          <a:lstStyle/>
          <a:p>
            <a:pPr>
              <a:lnSpc>
                <a:spcPct val="80000"/>
              </a:lnSpc>
            </a:pPr>
            <a:endParaRPr lang="en-US" altLang="en-US" sz="1800" dirty="0"/>
          </a:p>
          <a:p>
            <a:pPr>
              <a:lnSpc>
                <a:spcPct val="80000"/>
              </a:lnSpc>
            </a:pPr>
            <a:endParaRPr lang="en-US" altLang="en-US" sz="1800" dirty="0"/>
          </a:p>
          <a:p>
            <a:pPr>
              <a:lnSpc>
                <a:spcPct val="80000"/>
              </a:lnSpc>
              <a:spcBef>
                <a:spcPct val="5000"/>
              </a:spcBef>
              <a:spcAft>
                <a:spcPts val="1200"/>
              </a:spcAft>
            </a:pPr>
            <a:r>
              <a:rPr lang="en-US" altLang="en-US" sz="1800" dirty="0">
                <a:solidFill>
                  <a:schemeClr val="bg1"/>
                </a:solidFill>
              </a:rPr>
              <a:t>Presented by:</a:t>
            </a:r>
            <a:endParaRPr lang="en-US" altLang="en-US" sz="1800" dirty="0">
              <a:solidFill>
                <a:srgbClr val="FFFF00"/>
              </a:solidFill>
            </a:endParaRPr>
          </a:p>
          <a:p>
            <a:pPr>
              <a:lnSpc>
                <a:spcPct val="80000"/>
              </a:lnSpc>
              <a:spcBef>
                <a:spcPct val="5000"/>
              </a:spcBef>
            </a:pPr>
            <a:r>
              <a:rPr lang="en-US" altLang="en-US" sz="1800" dirty="0">
                <a:solidFill>
                  <a:srgbClr val="FFFF00"/>
                </a:solidFill>
              </a:rPr>
              <a:t>Brian Garber-Yonts</a:t>
            </a:r>
          </a:p>
          <a:p>
            <a:r>
              <a:rPr lang="en-US" altLang="en-US" sz="1800" dirty="0">
                <a:solidFill>
                  <a:srgbClr val="FFFF00"/>
                </a:solidFill>
              </a:rPr>
              <a:t>Alaska Fisheries Science Center</a:t>
            </a:r>
          </a:p>
          <a:p>
            <a:r>
              <a:rPr lang="en-US" altLang="en-US" sz="1800" dirty="0">
                <a:solidFill>
                  <a:srgbClr val="FFFF00"/>
                </a:solidFill>
              </a:rPr>
              <a:t>Economics and Social Science Research Program</a:t>
            </a:r>
          </a:p>
          <a:p>
            <a:endParaRPr lang="en-US" altLang="en-US" sz="1800" dirty="0">
              <a:solidFill>
                <a:srgbClr val="FFFF00"/>
              </a:solidFill>
            </a:endParaRPr>
          </a:p>
          <a:p>
            <a:r>
              <a:rPr lang="en-US" altLang="en-US" sz="1800" dirty="0">
                <a:solidFill>
                  <a:srgbClr val="FFFF00"/>
                </a:solidFill>
              </a:rPr>
              <a:t>January 12, 2021</a:t>
            </a:r>
          </a:p>
          <a:p>
            <a:pPr>
              <a:lnSpc>
                <a:spcPct val="80000"/>
              </a:lnSpc>
              <a:spcBef>
                <a:spcPct val="5000"/>
              </a:spcBef>
            </a:pPr>
            <a:endParaRPr lang="en-US" altLang="en-US" dirty="0">
              <a:solidFill>
                <a:srgbClr val="FFFF00"/>
              </a:solidFill>
            </a:endParaRPr>
          </a:p>
          <a:p>
            <a:pPr>
              <a:lnSpc>
                <a:spcPct val="80000"/>
              </a:lnSpc>
              <a:spcBef>
                <a:spcPct val="5000"/>
              </a:spcBef>
            </a:pPr>
            <a:endParaRPr lang="en-US" altLang="en-US" dirty="0">
              <a:solidFill>
                <a:srgbClr val="FFFF00"/>
              </a:solidFill>
            </a:endParaRPr>
          </a:p>
          <a:p>
            <a:pPr>
              <a:lnSpc>
                <a:spcPct val="80000"/>
              </a:lnSpc>
            </a:pPr>
            <a:endParaRPr lang="en-US" altLang="en-US" sz="2800"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9B9AC61-2E81-1540-8A17-4E80830D42BA}"/>
              </a:ext>
            </a:extLst>
          </p:cNvPr>
          <p:cNvSpPr>
            <a:spLocks noGrp="1" noChangeArrowheads="1"/>
          </p:cNvSpPr>
          <p:nvPr>
            <p:ph type="title"/>
          </p:nvPr>
        </p:nvSpPr>
        <p:spPr>
          <a:xfrm>
            <a:off x="955675" y="365125"/>
            <a:ext cx="6837363" cy="838200"/>
          </a:xfrm>
        </p:spPr>
        <p:txBody>
          <a:bodyPr/>
          <a:lstStyle/>
          <a:p>
            <a:r>
              <a:rPr lang="en-US" altLang="en-US" sz="3200" b="1" dirty="0">
                <a:cs typeface="Arial" panose="020B0604020202020204" pitchFamily="34" charset="0"/>
              </a:rPr>
              <a:t>2019 Processing Capacity</a:t>
            </a:r>
          </a:p>
        </p:txBody>
      </p:sp>
      <p:sp>
        <p:nvSpPr>
          <p:cNvPr id="3" name="Content Placeholder 2">
            <a:extLst>
              <a:ext uri="{FF2B5EF4-FFF2-40B4-BE49-F238E27FC236}">
                <a16:creationId xmlns:a16="http://schemas.microsoft.com/office/drawing/2014/main" id="{713FB71E-8D5A-404E-91F6-342543029318}"/>
              </a:ext>
            </a:extLst>
          </p:cNvPr>
          <p:cNvSpPr>
            <a:spLocks noGrp="1"/>
          </p:cNvSpPr>
          <p:nvPr>
            <p:ph idx="1"/>
          </p:nvPr>
        </p:nvSpPr>
        <p:spPr>
          <a:xfrm>
            <a:off x="955675" y="1203325"/>
            <a:ext cx="7780338" cy="4478338"/>
          </a:xfrm>
        </p:spPr>
        <p:txBody>
          <a:bodyPr/>
          <a:lstStyle/>
          <a:p>
            <a:pPr marL="400050" lvl="1" indent="0">
              <a:buFontTx/>
              <a:buNone/>
              <a:defRPr/>
            </a:pPr>
            <a:endParaRPr lang="en-US" sz="2600" dirty="0">
              <a:ea typeface="+mn-ea"/>
              <a:cs typeface="Arial"/>
            </a:endParaRPr>
          </a:p>
          <a:p>
            <a:pPr lvl="1">
              <a:buFont typeface="Arial" pitchFamily="34" charset="0"/>
              <a:buChar char="•"/>
              <a:defRPr/>
            </a:pPr>
            <a:endParaRPr lang="en-US" sz="2600" dirty="0">
              <a:ea typeface="+mn-ea"/>
              <a:cs typeface="Arial"/>
            </a:endParaRPr>
          </a:p>
        </p:txBody>
      </p:sp>
      <p:pic>
        <p:nvPicPr>
          <p:cNvPr id="22532" name="Picture 5">
            <a:extLst>
              <a:ext uri="{FF2B5EF4-FFF2-40B4-BE49-F238E27FC236}">
                <a16:creationId xmlns:a16="http://schemas.microsoft.com/office/drawing/2014/main" id="{50D84A83-3E5B-5D40-84A1-3780394A87EB}"/>
              </a:ext>
            </a:extLst>
          </p:cNvPr>
          <p:cNvPicPr>
            <a:picLocks noChangeAspect="1" noChangeArrowheads="1"/>
          </p:cNvPicPr>
          <p:nvPr/>
        </p:nvPicPr>
        <p:blipFill>
          <a:blip r:embed="rId4"/>
          <a:stretch>
            <a:fillRect/>
          </a:stretch>
        </p:blipFill>
        <p:spPr bwMode="auto">
          <a:xfrm>
            <a:off x="866775" y="1049338"/>
            <a:ext cx="8431866"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1159D50-DC3F-F243-8593-9B7B411D4B3E}"/>
              </a:ext>
            </a:extLst>
          </p:cNvPr>
          <p:cNvSpPr>
            <a:spLocks noGrp="1" noChangeArrowheads="1"/>
          </p:cNvSpPr>
          <p:nvPr>
            <p:ph type="title"/>
          </p:nvPr>
        </p:nvSpPr>
        <p:spPr>
          <a:xfrm>
            <a:off x="955675" y="365125"/>
            <a:ext cx="7678738" cy="838200"/>
          </a:xfrm>
        </p:spPr>
        <p:txBody>
          <a:bodyPr/>
          <a:lstStyle/>
          <a:p>
            <a:r>
              <a:rPr lang="en-US" altLang="en-US" sz="2800" b="1" dirty="0">
                <a:cs typeface="Arial" panose="020B0604020202020204" pitchFamily="34" charset="0"/>
              </a:rPr>
              <a:t>2019 Employment &amp; Income (CR program)</a:t>
            </a:r>
          </a:p>
        </p:txBody>
      </p:sp>
      <p:pic>
        <p:nvPicPr>
          <p:cNvPr id="24580" name="Picture 11">
            <a:extLst>
              <a:ext uri="{FF2B5EF4-FFF2-40B4-BE49-F238E27FC236}">
                <a16:creationId xmlns:a16="http://schemas.microsoft.com/office/drawing/2014/main" id="{455674A9-BCA0-B04E-99EA-0CFDE4011FF1}"/>
              </a:ext>
            </a:extLst>
          </p:cNvPr>
          <p:cNvPicPr>
            <a:picLocks noChangeAspect="1" noChangeArrowheads="1"/>
          </p:cNvPicPr>
          <p:nvPr/>
        </p:nvPicPr>
        <p:blipFill rotWithShape="1">
          <a:blip r:embed="rId4"/>
          <a:srcRect r="33540"/>
          <a:stretch/>
        </p:blipFill>
        <p:spPr bwMode="auto">
          <a:xfrm>
            <a:off x="761205" y="1049338"/>
            <a:ext cx="6025357" cy="586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180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3F4836C-DE83-E649-84D3-220A3B8C5A9A}"/>
              </a:ext>
            </a:extLst>
          </p:cNvPr>
          <p:cNvSpPr>
            <a:spLocks noGrp="1" noChangeArrowheads="1"/>
          </p:cNvSpPr>
          <p:nvPr>
            <p:ph type="title"/>
          </p:nvPr>
        </p:nvSpPr>
        <p:spPr>
          <a:xfrm>
            <a:off x="955675" y="365125"/>
            <a:ext cx="7678738" cy="838200"/>
          </a:xfrm>
        </p:spPr>
        <p:txBody>
          <a:bodyPr/>
          <a:lstStyle/>
          <a:p>
            <a:r>
              <a:rPr lang="en-US" altLang="en-US" sz="2800" b="1" dirty="0">
                <a:cs typeface="Arial" panose="020B0604020202020204" pitchFamily="34" charset="0"/>
              </a:rPr>
              <a:t>IFQ Lease Activity and Rates</a:t>
            </a:r>
          </a:p>
        </p:txBody>
      </p:sp>
      <p:pic>
        <p:nvPicPr>
          <p:cNvPr id="30723" name="Picture 11">
            <a:extLst>
              <a:ext uri="{FF2B5EF4-FFF2-40B4-BE49-F238E27FC236}">
                <a16:creationId xmlns:a16="http://schemas.microsoft.com/office/drawing/2014/main" id="{008F1795-3FDD-BB40-AC55-712FBCC04B16}"/>
              </a:ext>
            </a:extLst>
          </p:cNvPr>
          <p:cNvPicPr>
            <a:picLocks noChangeAspect="1" noChangeArrowheads="1"/>
          </p:cNvPicPr>
          <p:nvPr/>
        </p:nvPicPr>
        <p:blipFill>
          <a:blip r:embed="rId4"/>
          <a:stretch>
            <a:fillRect/>
          </a:stretch>
        </p:blipFill>
        <p:spPr bwMode="auto">
          <a:xfrm>
            <a:off x="960699" y="956427"/>
            <a:ext cx="4650236" cy="590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Content Placeholder 2">
            <a:extLst>
              <a:ext uri="{FF2B5EF4-FFF2-40B4-BE49-F238E27FC236}">
                <a16:creationId xmlns:a16="http://schemas.microsoft.com/office/drawing/2014/main" id="{23DA0756-4C6A-3246-8082-CA14F7E58144}"/>
              </a:ext>
            </a:extLst>
          </p:cNvPr>
          <p:cNvSpPr>
            <a:spLocks noGrp="1" noChangeArrowheads="1"/>
          </p:cNvSpPr>
          <p:nvPr>
            <p:ph idx="1"/>
          </p:nvPr>
        </p:nvSpPr>
        <p:spPr>
          <a:xfrm>
            <a:off x="6100763" y="1420813"/>
            <a:ext cx="3043237" cy="4260850"/>
          </a:xfrm>
        </p:spPr>
        <p:txBody>
          <a:bodyPr/>
          <a:lstStyle/>
          <a:p>
            <a:pPr marL="342900" lvl="1" indent="-342900">
              <a:buFont typeface="Arial" panose="020B0604020202020204" pitchFamily="34" charset="0"/>
              <a:buChar char="•"/>
              <a:tabLst>
                <a:tab pos="3194050" algn="l"/>
              </a:tabLst>
            </a:pPr>
            <a:r>
              <a:rPr lang="en-US" altLang="en-US" sz="2000" dirty="0">
                <a:solidFill>
                  <a:srgbClr val="003F7B"/>
                </a:solidFill>
                <a:cs typeface="Arial" panose="020B0604020202020204" pitchFamily="34" charset="0"/>
              </a:rPr>
              <a:t>BBR CVO A: 62-63%</a:t>
            </a:r>
          </a:p>
          <a:p>
            <a:pPr marL="342900" lvl="1" indent="-342900">
              <a:buFont typeface="Arial" panose="020B0604020202020204" pitchFamily="34" charset="0"/>
              <a:buChar char="•"/>
              <a:tabLst>
                <a:tab pos="3194050" algn="l"/>
              </a:tabLst>
            </a:pPr>
            <a:r>
              <a:rPr lang="en-US" altLang="en-US" sz="2000" dirty="0">
                <a:solidFill>
                  <a:srgbClr val="003F7B"/>
                </a:solidFill>
                <a:cs typeface="Arial" panose="020B0604020202020204" pitchFamily="34" charset="0"/>
              </a:rPr>
              <a:t>BSS CVO A: 46%</a:t>
            </a:r>
          </a:p>
          <a:p>
            <a:pPr marL="342900" lvl="1" indent="-342900">
              <a:buFont typeface="Arial" panose="020B0604020202020204" pitchFamily="34" charset="0"/>
              <a:buChar char="•"/>
              <a:tabLst>
                <a:tab pos="3194050" algn="l"/>
              </a:tabLst>
            </a:pPr>
            <a:r>
              <a:rPr lang="en-US" altLang="en-US" sz="2000" dirty="0">
                <a:solidFill>
                  <a:srgbClr val="003F7B"/>
                </a:solidFill>
                <a:cs typeface="Arial" panose="020B0604020202020204" pitchFamily="34" charset="0"/>
              </a:rPr>
              <a:t>Over all QS:</a:t>
            </a:r>
          </a:p>
          <a:p>
            <a:pPr marL="742950" lvl="2" indent="-342900">
              <a:tabLst>
                <a:tab pos="3194050" algn="l"/>
              </a:tabLst>
            </a:pPr>
            <a:r>
              <a:rPr lang="en-US" altLang="en-US" sz="1800" dirty="0">
                <a:solidFill>
                  <a:srgbClr val="003F7B"/>
                </a:solidFill>
                <a:cs typeface="Arial" panose="020B0604020202020204" pitchFamily="34" charset="0"/>
              </a:rPr>
              <a:t>81-88% Leased</a:t>
            </a:r>
          </a:p>
          <a:p>
            <a:pPr marL="742950" lvl="2" indent="-342900">
              <a:tabLst>
                <a:tab pos="3194050" algn="l"/>
              </a:tabLst>
            </a:pPr>
            <a:r>
              <a:rPr lang="en-US" altLang="en-US" sz="1800" dirty="0">
                <a:solidFill>
                  <a:srgbClr val="003F7B"/>
                </a:solidFill>
                <a:cs typeface="Arial" panose="020B0604020202020204" pitchFamily="34" charset="0"/>
              </a:rPr>
              <a:t>39-42% Gross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A8B5198-8BED-494A-AFC7-B7537C7A450D}"/>
              </a:ext>
            </a:extLst>
          </p:cNvPr>
          <p:cNvSpPr>
            <a:spLocks noGrp="1" noChangeArrowheads="1"/>
          </p:cNvSpPr>
          <p:nvPr>
            <p:ph type="title"/>
          </p:nvPr>
        </p:nvSpPr>
        <p:spPr>
          <a:xfrm>
            <a:off x="955675" y="288925"/>
            <a:ext cx="6884988" cy="838200"/>
          </a:xfrm>
        </p:spPr>
        <p:txBody>
          <a:bodyPr/>
          <a:lstStyle/>
          <a:p>
            <a:pPr algn="ctr"/>
            <a:r>
              <a:rPr lang="en-US" altLang="en-US" sz="3200" b="1" dirty="0">
                <a:cs typeface="Arial" panose="020B0604020202020204" pitchFamily="34" charset="0"/>
              </a:rPr>
              <a:t>Vessel Income Statement</a:t>
            </a:r>
          </a:p>
        </p:txBody>
      </p:sp>
      <p:sp>
        <p:nvSpPr>
          <p:cNvPr id="3" name="Content Placeholder 2">
            <a:extLst>
              <a:ext uri="{FF2B5EF4-FFF2-40B4-BE49-F238E27FC236}">
                <a16:creationId xmlns:a16="http://schemas.microsoft.com/office/drawing/2014/main" id="{4E51654B-22F9-8B4A-9DE3-EF2CD5185396}"/>
              </a:ext>
            </a:extLst>
          </p:cNvPr>
          <p:cNvSpPr>
            <a:spLocks noGrp="1"/>
          </p:cNvSpPr>
          <p:nvPr>
            <p:ph idx="1"/>
          </p:nvPr>
        </p:nvSpPr>
        <p:spPr>
          <a:xfrm>
            <a:off x="955675" y="1203325"/>
            <a:ext cx="7780338" cy="4478338"/>
          </a:xfrm>
        </p:spPr>
        <p:txBody>
          <a:bodyPr/>
          <a:lstStyle/>
          <a:p>
            <a:pPr marL="400050" lvl="1" indent="0">
              <a:buFontTx/>
              <a:buNone/>
              <a:defRPr/>
            </a:pPr>
            <a:endParaRPr lang="en-US" sz="2600" dirty="0">
              <a:ea typeface="+mn-ea"/>
              <a:cs typeface="Arial"/>
            </a:endParaRPr>
          </a:p>
          <a:p>
            <a:pPr lvl="1">
              <a:buFont typeface="Arial" pitchFamily="34" charset="0"/>
              <a:buChar char="•"/>
              <a:defRPr/>
            </a:pPr>
            <a:endParaRPr lang="en-US" sz="2600" dirty="0">
              <a:ea typeface="+mn-ea"/>
              <a:cs typeface="Arial"/>
            </a:endParaRPr>
          </a:p>
        </p:txBody>
      </p:sp>
      <p:pic>
        <p:nvPicPr>
          <p:cNvPr id="32772" name="Picture 5">
            <a:extLst>
              <a:ext uri="{FF2B5EF4-FFF2-40B4-BE49-F238E27FC236}">
                <a16:creationId xmlns:a16="http://schemas.microsoft.com/office/drawing/2014/main" id="{38222AFD-0A35-A34C-9331-2A04C7133CA9}"/>
              </a:ext>
            </a:extLst>
          </p:cNvPr>
          <p:cNvPicPr>
            <a:picLocks noChangeAspect="1" noChangeArrowheads="1"/>
          </p:cNvPicPr>
          <p:nvPr/>
        </p:nvPicPr>
        <p:blipFill>
          <a:blip r:embed="rId4"/>
          <a:stretch>
            <a:fillRect/>
          </a:stretch>
        </p:blipFill>
        <p:spPr bwMode="auto">
          <a:xfrm>
            <a:off x="594519" y="1211263"/>
            <a:ext cx="810101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6C60F80-4959-7F49-BFB8-DC82A93ED679}"/>
              </a:ext>
            </a:extLst>
          </p:cNvPr>
          <p:cNvSpPr>
            <a:spLocks noGrp="1" noChangeArrowheads="1"/>
          </p:cNvSpPr>
          <p:nvPr>
            <p:ph type="title"/>
          </p:nvPr>
        </p:nvSpPr>
        <p:spPr>
          <a:xfrm>
            <a:off x="955675" y="288925"/>
            <a:ext cx="6884988" cy="838200"/>
          </a:xfrm>
        </p:spPr>
        <p:txBody>
          <a:bodyPr/>
          <a:lstStyle/>
          <a:p>
            <a:pPr algn="ctr"/>
            <a:r>
              <a:rPr lang="en-US" altLang="en-US" sz="3200" b="1" dirty="0">
                <a:cs typeface="Arial" panose="020B0604020202020204" pitchFamily="34" charset="0"/>
              </a:rPr>
              <a:t>Vessel Income Statement</a:t>
            </a:r>
          </a:p>
        </p:txBody>
      </p:sp>
      <p:sp>
        <p:nvSpPr>
          <p:cNvPr id="3" name="Content Placeholder 2">
            <a:extLst>
              <a:ext uri="{FF2B5EF4-FFF2-40B4-BE49-F238E27FC236}">
                <a16:creationId xmlns:a16="http://schemas.microsoft.com/office/drawing/2014/main" id="{376ED0B9-3584-1F40-84B9-6CE36DDB4F3E}"/>
              </a:ext>
            </a:extLst>
          </p:cNvPr>
          <p:cNvSpPr>
            <a:spLocks noGrp="1"/>
          </p:cNvSpPr>
          <p:nvPr>
            <p:ph idx="1"/>
          </p:nvPr>
        </p:nvSpPr>
        <p:spPr>
          <a:xfrm>
            <a:off x="955675" y="1203325"/>
            <a:ext cx="7780338" cy="4478338"/>
          </a:xfrm>
        </p:spPr>
        <p:txBody>
          <a:bodyPr/>
          <a:lstStyle/>
          <a:p>
            <a:pPr marL="400050" lvl="1" indent="0">
              <a:buFontTx/>
              <a:buNone/>
              <a:defRPr/>
            </a:pPr>
            <a:endParaRPr lang="en-US" sz="2600" dirty="0">
              <a:ea typeface="+mn-ea"/>
              <a:cs typeface="Arial"/>
            </a:endParaRPr>
          </a:p>
          <a:p>
            <a:pPr lvl="1">
              <a:buFont typeface="Arial" pitchFamily="34" charset="0"/>
              <a:buChar char="•"/>
              <a:defRPr/>
            </a:pPr>
            <a:endParaRPr lang="en-US" sz="2600" dirty="0">
              <a:ea typeface="+mn-ea"/>
              <a:cs typeface="Arial"/>
            </a:endParaRPr>
          </a:p>
        </p:txBody>
      </p:sp>
      <p:pic>
        <p:nvPicPr>
          <p:cNvPr id="34820" name="Picture 5">
            <a:extLst>
              <a:ext uri="{FF2B5EF4-FFF2-40B4-BE49-F238E27FC236}">
                <a16:creationId xmlns:a16="http://schemas.microsoft.com/office/drawing/2014/main" id="{353C1CF0-C66F-5A4E-903A-9635A2B63FE6}"/>
              </a:ext>
            </a:extLst>
          </p:cNvPr>
          <p:cNvPicPr>
            <a:picLocks noChangeAspect="1" noChangeArrowheads="1"/>
          </p:cNvPicPr>
          <p:nvPr/>
        </p:nvPicPr>
        <p:blipFill>
          <a:blip r:embed="rId4"/>
          <a:stretch>
            <a:fillRect/>
          </a:stretch>
        </p:blipFill>
        <p:spPr bwMode="auto">
          <a:xfrm>
            <a:off x="325693" y="1049338"/>
            <a:ext cx="8818307" cy="490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8747BBC6-47BB-E44C-BC8D-9A8315166430}"/>
              </a:ext>
            </a:extLst>
          </p:cNvPr>
          <p:cNvSpPr>
            <a:spLocks noGrp="1" noChangeArrowheads="1"/>
          </p:cNvSpPr>
          <p:nvPr>
            <p:ph type="title"/>
          </p:nvPr>
        </p:nvSpPr>
        <p:spPr>
          <a:xfrm>
            <a:off x="955675" y="288925"/>
            <a:ext cx="6884988" cy="838200"/>
          </a:xfrm>
        </p:spPr>
        <p:txBody>
          <a:bodyPr/>
          <a:lstStyle/>
          <a:p>
            <a:pPr algn="ctr"/>
            <a:r>
              <a:rPr lang="en-US" altLang="en-US" sz="3200" b="1" dirty="0">
                <a:cs typeface="Arial" panose="020B0604020202020204" pitchFamily="34" charset="0"/>
              </a:rPr>
              <a:t>Fleet Income Statement</a:t>
            </a:r>
          </a:p>
        </p:txBody>
      </p:sp>
      <p:sp>
        <p:nvSpPr>
          <p:cNvPr id="3" name="Content Placeholder 2">
            <a:extLst>
              <a:ext uri="{FF2B5EF4-FFF2-40B4-BE49-F238E27FC236}">
                <a16:creationId xmlns:a16="http://schemas.microsoft.com/office/drawing/2014/main" id="{78218798-D937-CC47-90BA-AEBA5A39937A}"/>
              </a:ext>
            </a:extLst>
          </p:cNvPr>
          <p:cNvSpPr>
            <a:spLocks noGrp="1"/>
          </p:cNvSpPr>
          <p:nvPr>
            <p:ph idx="1"/>
          </p:nvPr>
        </p:nvSpPr>
        <p:spPr>
          <a:xfrm>
            <a:off x="955675" y="1203325"/>
            <a:ext cx="7780338" cy="4478338"/>
          </a:xfrm>
        </p:spPr>
        <p:txBody>
          <a:bodyPr/>
          <a:lstStyle/>
          <a:p>
            <a:pPr marL="400050" lvl="1" indent="0">
              <a:buFontTx/>
              <a:buNone/>
              <a:defRPr/>
            </a:pPr>
            <a:endParaRPr lang="en-US" sz="2600" dirty="0">
              <a:ea typeface="+mn-ea"/>
              <a:cs typeface="Arial"/>
            </a:endParaRPr>
          </a:p>
          <a:p>
            <a:pPr lvl="1">
              <a:buFont typeface="Arial" pitchFamily="34" charset="0"/>
              <a:buChar char="•"/>
              <a:defRPr/>
            </a:pPr>
            <a:endParaRPr lang="en-US" sz="2600" dirty="0">
              <a:ea typeface="+mn-ea"/>
              <a:cs typeface="Arial"/>
            </a:endParaRPr>
          </a:p>
        </p:txBody>
      </p:sp>
      <p:pic>
        <p:nvPicPr>
          <p:cNvPr id="36868" name="Picture 5">
            <a:extLst>
              <a:ext uri="{FF2B5EF4-FFF2-40B4-BE49-F238E27FC236}">
                <a16:creationId xmlns:a16="http://schemas.microsoft.com/office/drawing/2014/main" id="{A772D627-3896-3B41-96C5-8C8737ADE146}"/>
              </a:ext>
            </a:extLst>
          </p:cNvPr>
          <p:cNvPicPr>
            <a:picLocks noChangeAspect="1" noChangeArrowheads="1"/>
          </p:cNvPicPr>
          <p:nvPr/>
        </p:nvPicPr>
        <p:blipFill>
          <a:blip r:embed="rId4"/>
          <a:stretch>
            <a:fillRect/>
          </a:stretch>
        </p:blipFill>
        <p:spPr bwMode="auto">
          <a:xfrm>
            <a:off x="1784350" y="1049338"/>
            <a:ext cx="5721350"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7DA0CF63-8688-3342-915F-FAF7EE1632F1}"/>
              </a:ext>
            </a:extLst>
          </p:cNvPr>
          <p:cNvSpPr>
            <a:spLocks noGrp="1" noChangeArrowheads="1"/>
          </p:cNvSpPr>
          <p:nvPr>
            <p:ph type="title"/>
          </p:nvPr>
        </p:nvSpPr>
        <p:spPr>
          <a:xfrm>
            <a:off x="955675" y="365125"/>
            <a:ext cx="7381875" cy="838200"/>
          </a:xfrm>
        </p:spPr>
        <p:txBody>
          <a:bodyPr/>
          <a:lstStyle/>
          <a:p>
            <a:r>
              <a:rPr lang="en-US" altLang="en-US" sz="3600" b="1" dirty="0">
                <a:cs typeface="Arial" panose="020B0604020202020204" pitchFamily="34" charset="0"/>
              </a:rPr>
              <a:t>Discussion</a:t>
            </a:r>
          </a:p>
        </p:txBody>
      </p:sp>
      <p:sp>
        <p:nvSpPr>
          <p:cNvPr id="3" name="Content Placeholder 2">
            <a:extLst>
              <a:ext uri="{FF2B5EF4-FFF2-40B4-BE49-F238E27FC236}">
                <a16:creationId xmlns:a16="http://schemas.microsoft.com/office/drawing/2014/main" id="{48951E56-649C-7C48-9A0B-356AA5AAA020}"/>
              </a:ext>
            </a:extLst>
          </p:cNvPr>
          <p:cNvSpPr>
            <a:spLocks noGrp="1"/>
          </p:cNvSpPr>
          <p:nvPr>
            <p:ph idx="1"/>
          </p:nvPr>
        </p:nvSpPr>
        <p:spPr>
          <a:xfrm>
            <a:off x="955675" y="1211263"/>
            <a:ext cx="7475538" cy="4143375"/>
          </a:xfrm>
        </p:spPr>
        <p:txBody>
          <a:bodyPr/>
          <a:lstStyle/>
          <a:p>
            <a:pPr marL="0" indent="0">
              <a:spcBef>
                <a:spcPts val="0"/>
              </a:spcBef>
              <a:defRPr/>
            </a:pPr>
            <a:r>
              <a:rPr lang="en-US" sz="2800" dirty="0">
                <a:solidFill>
                  <a:srgbClr val="003F7B"/>
                </a:solidFill>
                <a:ea typeface="+mn-ea"/>
              </a:rPr>
              <a:t>Priorities for 2020 SAFE:</a:t>
            </a:r>
          </a:p>
          <a:p>
            <a:pPr>
              <a:spcBef>
                <a:spcPts val="0"/>
              </a:spcBef>
              <a:buFont typeface="Arial" panose="020B0604020202020204" pitchFamily="34" charset="0"/>
              <a:buChar char="•"/>
              <a:defRPr/>
            </a:pPr>
            <a:r>
              <a:rPr lang="en-US" sz="2800" dirty="0">
                <a:solidFill>
                  <a:srgbClr val="003F7B"/>
                </a:solidFill>
                <a:ea typeface="+mn-ea"/>
              </a:rPr>
              <a:t>Report card metrics, ESP integration</a:t>
            </a:r>
          </a:p>
          <a:p>
            <a:pPr>
              <a:spcBef>
                <a:spcPts val="0"/>
              </a:spcBef>
              <a:buFont typeface="Arial" panose="020B0604020202020204" pitchFamily="34" charset="0"/>
              <a:buChar char="•"/>
              <a:defRPr/>
            </a:pPr>
            <a:r>
              <a:rPr lang="en-US" sz="2800" dirty="0">
                <a:solidFill>
                  <a:srgbClr val="003F7B"/>
                </a:solidFill>
                <a:ea typeface="+mn-ea"/>
              </a:rPr>
              <a:t>Price forecasts &amp; current-year estimates</a:t>
            </a:r>
          </a:p>
          <a:p>
            <a:pPr>
              <a:spcBef>
                <a:spcPts val="0"/>
              </a:spcBef>
              <a:buFont typeface="Arial" panose="020B0604020202020204" pitchFamily="34" charset="0"/>
              <a:buChar char="•"/>
              <a:defRPr/>
            </a:pPr>
            <a:r>
              <a:rPr lang="en-US" sz="2800" dirty="0">
                <a:solidFill>
                  <a:srgbClr val="003F7B"/>
                </a:solidFill>
                <a:ea typeface="+mn-ea"/>
              </a:rPr>
              <a:t>Demographics (Community chapter)</a:t>
            </a:r>
          </a:p>
          <a:p>
            <a:pPr>
              <a:spcBef>
                <a:spcPts val="0"/>
              </a:spcBef>
              <a:buFont typeface="Arial" panose="020B0604020202020204" pitchFamily="34" charset="0"/>
              <a:buChar char="•"/>
              <a:defRPr/>
            </a:pPr>
            <a:r>
              <a:rPr lang="en-US" sz="2800" dirty="0">
                <a:solidFill>
                  <a:srgbClr val="003F7B"/>
                </a:solidFill>
                <a:ea typeface="+mn-ea"/>
              </a:rPr>
              <a:t>Processing sector income analysis</a:t>
            </a:r>
          </a:p>
          <a:p>
            <a:pPr marL="0" indent="0">
              <a:spcBef>
                <a:spcPts val="0"/>
              </a:spcBef>
              <a:defRPr/>
            </a:pPr>
            <a:endParaRPr lang="en-US" sz="2800" dirty="0">
              <a:solidFill>
                <a:srgbClr val="003F7B"/>
              </a:solidFill>
              <a:ea typeface="+mn-ea"/>
            </a:endParaRPr>
          </a:p>
          <a:p>
            <a:pPr>
              <a:spcBef>
                <a:spcPts val="0"/>
              </a:spcBef>
              <a:buFont typeface="Arial" panose="020B0604020202020204" pitchFamily="34" charset="0"/>
              <a:buChar char="•"/>
              <a:defRPr/>
            </a:pPr>
            <a:r>
              <a:rPr lang="en-US" sz="2800" dirty="0">
                <a:solidFill>
                  <a:srgbClr val="003F7B"/>
                </a:solidFill>
                <a:ea typeface="+mn-ea"/>
              </a:rPr>
              <a:t>Council EDR Review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8F7C4EAD-33D1-5043-9938-7FA4D0D3DBFC}"/>
              </a:ext>
            </a:extLst>
          </p:cNvPr>
          <p:cNvSpPr>
            <a:spLocks noGrp="1" noChangeArrowheads="1"/>
          </p:cNvSpPr>
          <p:nvPr>
            <p:ph type="title"/>
          </p:nvPr>
        </p:nvSpPr>
        <p:spPr>
          <a:xfrm>
            <a:off x="687388" y="365125"/>
            <a:ext cx="7381875" cy="838200"/>
          </a:xfrm>
        </p:spPr>
        <p:txBody>
          <a:bodyPr/>
          <a:lstStyle/>
          <a:p>
            <a:r>
              <a:rPr lang="en-US" altLang="en-US" sz="3600" b="1" dirty="0">
                <a:cs typeface="Arial" panose="020B0604020202020204" pitchFamily="34" charset="0"/>
              </a:rPr>
              <a:t>ESPs</a:t>
            </a:r>
          </a:p>
        </p:txBody>
      </p:sp>
      <p:pic>
        <p:nvPicPr>
          <p:cNvPr id="40963" name="Picture 4">
            <a:extLst>
              <a:ext uri="{FF2B5EF4-FFF2-40B4-BE49-F238E27FC236}">
                <a16:creationId xmlns:a16="http://schemas.microsoft.com/office/drawing/2014/main" id="{45481790-765F-F747-9E7F-BB76E022C5A3}"/>
              </a:ext>
            </a:extLst>
          </p:cNvPr>
          <p:cNvPicPr>
            <a:picLocks noChangeAspect="1" noChangeArrowheads="1"/>
          </p:cNvPicPr>
          <p:nvPr/>
        </p:nvPicPr>
        <p:blipFill>
          <a:blip r:embed="rId4"/>
          <a:stretch>
            <a:fillRect/>
          </a:stretch>
        </p:blipFill>
        <p:spPr bwMode="auto">
          <a:xfrm>
            <a:off x="2785938" y="438350"/>
            <a:ext cx="3034506" cy="606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Content Placeholder 2">
            <a:extLst>
              <a:ext uri="{FF2B5EF4-FFF2-40B4-BE49-F238E27FC236}">
                <a16:creationId xmlns:a16="http://schemas.microsoft.com/office/drawing/2014/main" id="{516A73D3-C751-3947-AE28-A4A6A34ABE30}"/>
              </a:ext>
            </a:extLst>
          </p:cNvPr>
          <p:cNvSpPr>
            <a:spLocks noGrp="1" noChangeArrowheads="1"/>
          </p:cNvSpPr>
          <p:nvPr>
            <p:ph idx="1"/>
          </p:nvPr>
        </p:nvSpPr>
        <p:spPr>
          <a:xfrm>
            <a:off x="463550" y="1290638"/>
            <a:ext cx="3335338" cy="3849687"/>
          </a:xfrm>
        </p:spPr>
        <p:txBody>
          <a:bodyPr/>
          <a:lstStyle/>
          <a:p>
            <a:pPr marL="0" indent="0">
              <a:tabLst>
                <a:tab pos="3194050" algn="l"/>
              </a:tabLst>
            </a:pPr>
            <a:r>
              <a:rPr lang="en-US" altLang="en-US" sz="2000" dirty="0">
                <a:solidFill>
                  <a:srgbClr val="003F7B"/>
                </a:solidFill>
                <a:cs typeface="Arial" panose="020B0604020202020204" pitchFamily="34" charset="0"/>
              </a:rPr>
              <a:t>Candidate metrics</a:t>
            </a:r>
          </a:p>
        </p:txBody>
      </p:sp>
      <p:pic>
        <p:nvPicPr>
          <p:cNvPr id="6" name="Picture 4">
            <a:extLst>
              <a:ext uri="{FF2B5EF4-FFF2-40B4-BE49-F238E27FC236}">
                <a16:creationId xmlns:a16="http://schemas.microsoft.com/office/drawing/2014/main" id="{C5159DC3-A280-604A-B0D5-5B3B2EC1D79C}"/>
              </a:ext>
            </a:extLst>
          </p:cNvPr>
          <p:cNvPicPr>
            <a:picLocks noChangeAspect="1" noChangeArrowheads="1"/>
          </p:cNvPicPr>
          <p:nvPr/>
        </p:nvPicPr>
        <p:blipFill>
          <a:blip r:embed="rId5"/>
          <a:stretch>
            <a:fillRect/>
          </a:stretch>
        </p:blipFill>
        <p:spPr bwMode="auto">
          <a:xfrm>
            <a:off x="5913032" y="475003"/>
            <a:ext cx="3034506" cy="606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32E4491-1D5F-4345-9D53-5998533ED532}"/>
              </a:ext>
            </a:extLst>
          </p:cNvPr>
          <p:cNvSpPr>
            <a:spLocks noGrp="1" noChangeArrowheads="1"/>
          </p:cNvSpPr>
          <p:nvPr>
            <p:ph type="title"/>
          </p:nvPr>
        </p:nvSpPr>
        <p:spPr>
          <a:xfrm>
            <a:off x="955675" y="365125"/>
            <a:ext cx="7381875" cy="838200"/>
          </a:xfrm>
        </p:spPr>
        <p:txBody>
          <a:bodyPr/>
          <a:lstStyle/>
          <a:p>
            <a:r>
              <a:rPr lang="en-US" altLang="en-US" sz="3200" b="1" dirty="0">
                <a:cs typeface="Arial" panose="020B0604020202020204" pitchFamily="34" charset="0"/>
              </a:rPr>
              <a:t>2020 Crab Economic SAFE Overview</a:t>
            </a:r>
          </a:p>
        </p:txBody>
      </p:sp>
      <p:sp>
        <p:nvSpPr>
          <p:cNvPr id="6147" name="Content Placeholder 2">
            <a:extLst>
              <a:ext uri="{FF2B5EF4-FFF2-40B4-BE49-F238E27FC236}">
                <a16:creationId xmlns:a16="http://schemas.microsoft.com/office/drawing/2014/main" id="{B2991280-8D75-DE43-BF43-9C4336EF94E1}"/>
              </a:ext>
            </a:extLst>
          </p:cNvPr>
          <p:cNvSpPr>
            <a:spLocks noGrp="1" noChangeArrowheads="1"/>
          </p:cNvSpPr>
          <p:nvPr>
            <p:ph idx="1"/>
          </p:nvPr>
        </p:nvSpPr>
        <p:spPr>
          <a:xfrm>
            <a:off x="955675" y="1211263"/>
            <a:ext cx="7475538" cy="4143375"/>
          </a:xfrm>
        </p:spPr>
        <p:txBody>
          <a:bodyPr/>
          <a:lstStyle/>
          <a:p>
            <a:pPr>
              <a:lnSpc>
                <a:spcPct val="90000"/>
              </a:lnSpc>
              <a:buFontTx/>
              <a:buChar char="•"/>
            </a:pPr>
            <a:r>
              <a:rPr lang="en-US" altLang="en-US" dirty="0">
                <a:solidFill>
                  <a:srgbClr val="003F7B"/>
                </a:solidFill>
              </a:rPr>
              <a:t>Executive Summary (SAFE Report extract)</a:t>
            </a:r>
          </a:p>
          <a:p>
            <a:pPr>
              <a:lnSpc>
                <a:spcPct val="90000"/>
              </a:lnSpc>
              <a:buFontTx/>
              <a:buChar char="•"/>
            </a:pPr>
            <a:r>
              <a:rPr lang="en-US" altLang="en-US" dirty="0">
                <a:solidFill>
                  <a:srgbClr val="003F7B"/>
                </a:solidFill>
              </a:rPr>
              <a:t>Economic Status and Trends</a:t>
            </a:r>
          </a:p>
          <a:p>
            <a:pPr lvl="1">
              <a:lnSpc>
                <a:spcPct val="90000"/>
              </a:lnSpc>
              <a:buFont typeface="Arial" panose="020B0604020202020204" pitchFamily="34" charset="0"/>
              <a:buChar char="•"/>
            </a:pPr>
            <a:r>
              <a:rPr lang="en-US" altLang="en-US" dirty="0">
                <a:solidFill>
                  <a:srgbClr val="003F7B"/>
                </a:solidFill>
              </a:rPr>
              <a:t>Economic output</a:t>
            </a:r>
          </a:p>
          <a:p>
            <a:pPr lvl="2">
              <a:lnSpc>
                <a:spcPct val="90000"/>
              </a:lnSpc>
            </a:pPr>
            <a:r>
              <a:rPr lang="en-US" altLang="en-US" dirty="0">
                <a:solidFill>
                  <a:srgbClr val="003F7B"/>
                </a:solidFill>
              </a:rPr>
              <a:t>TACs, landings, ex-vessel and finished product volume</a:t>
            </a:r>
          </a:p>
          <a:p>
            <a:pPr lvl="2">
              <a:lnSpc>
                <a:spcPct val="90000"/>
              </a:lnSpc>
            </a:pPr>
            <a:r>
              <a:rPr lang="en-US" altLang="en-US" dirty="0">
                <a:solidFill>
                  <a:srgbClr val="003F7B"/>
                </a:solidFill>
              </a:rPr>
              <a:t>Ex-vessel and first wholesale revenue and average prices</a:t>
            </a:r>
          </a:p>
          <a:p>
            <a:pPr lvl="1">
              <a:lnSpc>
                <a:spcPct val="90000"/>
              </a:lnSpc>
              <a:buFont typeface="Arial" panose="020B0604020202020204" pitchFamily="34" charset="0"/>
              <a:buChar char="•"/>
            </a:pPr>
            <a:r>
              <a:rPr lang="en-US" altLang="en-US" dirty="0">
                <a:solidFill>
                  <a:srgbClr val="003F7B"/>
                </a:solidFill>
              </a:rPr>
              <a:t>Income and employment</a:t>
            </a:r>
          </a:p>
          <a:p>
            <a:pPr lvl="1">
              <a:lnSpc>
                <a:spcPct val="90000"/>
              </a:lnSpc>
              <a:buFont typeface="Arial" panose="020B0604020202020204" pitchFamily="34" charset="0"/>
              <a:buChar char="•"/>
            </a:pPr>
            <a:r>
              <a:rPr lang="en-US" altLang="en-US" dirty="0">
                <a:solidFill>
                  <a:srgbClr val="003F7B"/>
                </a:solidFill>
              </a:rPr>
              <a:t>Operating costs and Income Statement (New)</a:t>
            </a:r>
          </a:p>
          <a:p>
            <a:pPr lvl="1">
              <a:lnSpc>
                <a:spcPct val="90000"/>
              </a:lnSpc>
              <a:buFont typeface="Arial" panose="020B0604020202020204" pitchFamily="34" charset="0"/>
              <a:buChar char="•"/>
            </a:pPr>
            <a:r>
              <a:rPr lang="en-US" altLang="en-US" dirty="0">
                <a:solidFill>
                  <a:srgbClr val="003F7B"/>
                </a:solidFill>
              </a:rPr>
              <a:t>Quota Market and Holdings</a:t>
            </a:r>
          </a:p>
          <a:p>
            <a:pPr lvl="1">
              <a:lnSpc>
                <a:spcPct val="90000"/>
              </a:lnSpc>
              <a:buFont typeface="Arial" panose="020B0604020202020204" pitchFamily="34" charset="0"/>
              <a:buChar char="•"/>
            </a:pPr>
            <a:r>
              <a:rPr lang="en-US" altLang="en-US" dirty="0">
                <a:solidFill>
                  <a:srgbClr val="003F7B"/>
                </a:solidFill>
              </a:rPr>
              <a:t>Fishing capacity and effort</a:t>
            </a:r>
          </a:p>
          <a:p>
            <a:pPr lvl="1">
              <a:lnSpc>
                <a:spcPct val="90000"/>
              </a:lnSpc>
              <a:buFont typeface="Arial" panose="020B0604020202020204" pitchFamily="34" charset="0"/>
              <a:buChar char="•"/>
            </a:pPr>
            <a:r>
              <a:rPr lang="en-US" altLang="en-US" dirty="0">
                <a:solidFill>
                  <a:srgbClr val="003F7B"/>
                </a:solidFill>
              </a:rPr>
              <a:t>International trade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070281A-3C5A-3543-BCE8-EF0590994019}"/>
              </a:ext>
            </a:extLst>
          </p:cNvPr>
          <p:cNvSpPr>
            <a:spLocks noGrp="1" noChangeArrowheads="1"/>
          </p:cNvSpPr>
          <p:nvPr>
            <p:ph type="title"/>
          </p:nvPr>
        </p:nvSpPr>
        <p:spPr>
          <a:xfrm>
            <a:off x="955675" y="365125"/>
            <a:ext cx="7381875" cy="838200"/>
          </a:xfrm>
        </p:spPr>
        <p:txBody>
          <a:bodyPr/>
          <a:lstStyle/>
          <a:p>
            <a:r>
              <a:rPr lang="en-US" altLang="en-US" sz="3200" b="1" dirty="0">
                <a:cs typeface="Arial" panose="020B0604020202020204" pitchFamily="34" charset="0"/>
              </a:rPr>
              <a:t>Economic SAFE availability</a:t>
            </a:r>
          </a:p>
        </p:txBody>
      </p:sp>
      <p:pic>
        <p:nvPicPr>
          <p:cNvPr id="8195" name="Content Placeholder 4">
            <a:extLst>
              <a:ext uri="{FF2B5EF4-FFF2-40B4-BE49-F238E27FC236}">
                <a16:creationId xmlns:a16="http://schemas.microsoft.com/office/drawing/2014/main" id="{37CD0947-DEB0-1C4C-B687-D235069937B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308225" y="1211263"/>
            <a:ext cx="4770438" cy="4143375"/>
          </a:xfrm>
        </p:spPr>
      </p:pic>
      <p:sp>
        <p:nvSpPr>
          <p:cNvPr id="8196" name="Rectangle 5">
            <a:extLst>
              <a:ext uri="{FF2B5EF4-FFF2-40B4-BE49-F238E27FC236}">
                <a16:creationId xmlns:a16="http://schemas.microsoft.com/office/drawing/2014/main" id="{D46BA996-4D0B-794B-959B-C0443DD65EFD}"/>
              </a:ext>
            </a:extLst>
          </p:cNvPr>
          <p:cNvSpPr>
            <a:spLocks noChangeArrowheads="1"/>
          </p:cNvSpPr>
          <p:nvPr/>
        </p:nvSpPr>
        <p:spPr bwMode="auto">
          <a:xfrm>
            <a:off x="942975" y="5837238"/>
            <a:ext cx="7470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dirty="0"/>
              <a:t>https://www.afsc.noaa.gov/REFM/Socioeconomics/SAFE/default.php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5957B45-4423-9947-AA17-5034B434A6D6}"/>
              </a:ext>
            </a:extLst>
          </p:cNvPr>
          <p:cNvSpPr>
            <a:spLocks noGrp="1" noChangeArrowheads="1"/>
          </p:cNvSpPr>
          <p:nvPr>
            <p:ph type="title"/>
          </p:nvPr>
        </p:nvSpPr>
        <p:spPr>
          <a:xfrm>
            <a:off x="955675" y="365125"/>
            <a:ext cx="7381875" cy="838200"/>
          </a:xfrm>
        </p:spPr>
        <p:txBody>
          <a:bodyPr/>
          <a:lstStyle/>
          <a:p>
            <a:r>
              <a:rPr lang="en-US" altLang="en-US" sz="3200" b="1" dirty="0">
                <a:cs typeface="Arial" panose="020B0604020202020204" pitchFamily="34" charset="0"/>
              </a:rPr>
              <a:t>SSC Comments</a:t>
            </a:r>
          </a:p>
        </p:txBody>
      </p:sp>
      <p:sp>
        <p:nvSpPr>
          <p:cNvPr id="10243" name="Content Placeholder 2">
            <a:extLst>
              <a:ext uri="{FF2B5EF4-FFF2-40B4-BE49-F238E27FC236}">
                <a16:creationId xmlns:a16="http://schemas.microsoft.com/office/drawing/2014/main" id="{62373D1E-AAF4-0F43-8114-8DD697023667}"/>
              </a:ext>
            </a:extLst>
          </p:cNvPr>
          <p:cNvSpPr>
            <a:spLocks noGrp="1" noChangeArrowheads="1"/>
          </p:cNvSpPr>
          <p:nvPr>
            <p:ph idx="1"/>
          </p:nvPr>
        </p:nvSpPr>
        <p:spPr>
          <a:xfrm>
            <a:off x="955675" y="1211263"/>
            <a:ext cx="7475538" cy="4143375"/>
          </a:xfrm>
        </p:spPr>
        <p:txBody>
          <a:bodyPr/>
          <a:lstStyle/>
          <a:p>
            <a:pPr marL="0" indent="0">
              <a:spcBef>
                <a:spcPct val="0"/>
              </a:spcBef>
            </a:pPr>
            <a:r>
              <a:rPr lang="en-US" altLang="en-US" sz="1600" i="1" dirty="0">
                <a:solidFill>
                  <a:srgbClr val="003F7B"/>
                </a:solidFill>
              </a:rPr>
              <a:t>…recommends that [net earnings] be developed for the processing sector as well. The SSC also recommends that the Crab SAFE include report card indices that parallel those in the groundfish SAFE. The SSC notes that these indices do not need to be the same as those of the groundfish SAFE but should be informative about the current performance of the crab fisheries relative to past performance. The SSC also recommends that data presented in the Crab Economic SAFE tables be available for download by the public, similar to the data in the Groundfish SAFE.”</a:t>
            </a:r>
          </a:p>
          <a:p>
            <a:pPr lvl="1">
              <a:spcBef>
                <a:spcPts val="1800"/>
              </a:spcBef>
              <a:buFont typeface="Wingdings" pitchFamily="2" charset="2"/>
              <a:buChar char="Ø"/>
            </a:pPr>
            <a:r>
              <a:rPr lang="en-US" altLang="en-US" sz="1800" dirty="0">
                <a:solidFill>
                  <a:srgbClr val="003F7B"/>
                </a:solidFill>
              </a:rPr>
              <a:t>Very limited cost data available for crab processors. </a:t>
            </a:r>
          </a:p>
          <a:p>
            <a:pPr lvl="1">
              <a:spcBef>
                <a:spcPts val="1800"/>
              </a:spcBef>
              <a:buFont typeface="Wingdings" pitchFamily="2" charset="2"/>
              <a:buChar char="Ø"/>
            </a:pPr>
            <a:r>
              <a:rPr lang="en-US" altLang="en-US" sz="1800" dirty="0">
                <a:solidFill>
                  <a:srgbClr val="003F7B"/>
                </a:solidFill>
              </a:rPr>
              <a:t>Report card indices will de developed for May CPT meeting</a:t>
            </a:r>
          </a:p>
          <a:p>
            <a:pPr lvl="1">
              <a:spcBef>
                <a:spcPts val="1800"/>
              </a:spcBef>
              <a:buFont typeface="Wingdings" pitchFamily="2" charset="2"/>
              <a:buChar char="Ø"/>
            </a:pPr>
            <a:r>
              <a:rPr lang="en-US" altLang="en-US" sz="1800" b="1" dirty="0">
                <a:solidFill>
                  <a:srgbClr val="003F7B"/>
                </a:solidFill>
              </a:rPr>
              <a:t>New! Executive Summary data available online via AKFIN: </a:t>
            </a:r>
            <a:r>
              <a:rPr lang="en-US" altLang="en-US" sz="1800" dirty="0">
                <a:hlinkClick r:id="rId4"/>
              </a:rPr>
              <a:t>https://reports.psmfc.org/akfin</a:t>
            </a:r>
            <a:endParaRPr lang="en-US" altLang="en-US" sz="1800" dirty="0">
              <a:solidFill>
                <a:srgbClr val="003F7B"/>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51C6C19-4345-D848-8425-3BC0391F487A}"/>
              </a:ext>
            </a:extLst>
          </p:cNvPr>
          <p:cNvSpPr>
            <a:spLocks noGrp="1" noChangeArrowheads="1"/>
          </p:cNvSpPr>
          <p:nvPr>
            <p:ph type="title"/>
          </p:nvPr>
        </p:nvSpPr>
        <p:spPr>
          <a:xfrm>
            <a:off x="955675" y="365125"/>
            <a:ext cx="7381875" cy="838200"/>
          </a:xfrm>
        </p:spPr>
        <p:txBody>
          <a:bodyPr/>
          <a:lstStyle/>
          <a:p>
            <a:r>
              <a:rPr lang="en-US" altLang="en-US" sz="3200" b="1" dirty="0">
                <a:cs typeface="Arial" panose="020B0604020202020204" pitchFamily="34" charset="0"/>
              </a:rPr>
              <a:t>SSC Comments</a:t>
            </a:r>
          </a:p>
        </p:txBody>
      </p:sp>
      <p:sp>
        <p:nvSpPr>
          <p:cNvPr id="12291" name="Content Placeholder 2">
            <a:extLst>
              <a:ext uri="{FF2B5EF4-FFF2-40B4-BE49-F238E27FC236}">
                <a16:creationId xmlns:a16="http://schemas.microsoft.com/office/drawing/2014/main" id="{CBB9CD9E-B32F-B44B-89F1-06F79899AE5A}"/>
              </a:ext>
            </a:extLst>
          </p:cNvPr>
          <p:cNvSpPr>
            <a:spLocks noGrp="1" noChangeArrowheads="1"/>
          </p:cNvSpPr>
          <p:nvPr>
            <p:ph idx="1"/>
          </p:nvPr>
        </p:nvSpPr>
        <p:spPr>
          <a:xfrm>
            <a:off x="955675" y="1211263"/>
            <a:ext cx="7475538" cy="4143375"/>
          </a:xfrm>
        </p:spPr>
        <p:txBody>
          <a:bodyPr/>
          <a:lstStyle/>
          <a:p>
            <a:pPr marL="0" indent="0">
              <a:spcBef>
                <a:spcPct val="0"/>
              </a:spcBef>
            </a:pPr>
            <a:r>
              <a:rPr lang="en-US" altLang="en-US" sz="1600" i="1" dirty="0">
                <a:solidFill>
                  <a:srgbClr val="003F7B"/>
                </a:solidFill>
              </a:rPr>
              <a:t>“The upcoming crab SAFE analysis of the extent of quota leasing, the degree to which quota is being fished by leaseholders rather than quota owners, and how ownership patterns have changed over time should include a disaggregation to the community level where possible. This would allow time series tracking of the flow of ownership among communities and analysis of trends (e.g., quota moving from smaller to larger communities over time). Vessel ownership by community should be similarly tracked on an annual basis in the SAFE document to allow the identification of trends, as should the number of reductions in the amount of employment throughout the fisheries noted (e.g., the number of crew positions decreasing by 10%).”</a:t>
            </a:r>
          </a:p>
          <a:p>
            <a:pPr lvl="1">
              <a:spcBef>
                <a:spcPts val="1800"/>
              </a:spcBef>
              <a:buFont typeface="Wingdings" pitchFamily="2" charset="2"/>
              <a:buChar char="Ø"/>
            </a:pPr>
            <a:r>
              <a:rPr lang="en-US" altLang="en-US" sz="1800" dirty="0">
                <a:solidFill>
                  <a:srgbClr val="003F7B"/>
                </a:solidFill>
              </a:rPr>
              <a:t>Ownership decomposition still in development; spatial disaggregation of results will be addressed as possible.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F3895D2-3386-4E47-A032-B9368DB3F1A5}"/>
              </a:ext>
            </a:extLst>
          </p:cNvPr>
          <p:cNvSpPr>
            <a:spLocks noGrp="1" noChangeArrowheads="1"/>
          </p:cNvSpPr>
          <p:nvPr>
            <p:ph type="title"/>
          </p:nvPr>
        </p:nvSpPr>
        <p:spPr>
          <a:xfrm>
            <a:off x="955675" y="365125"/>
            <a:ext cx="7381875" cy="838200"/>
          </a:xfrm>
        </p:spPr>
        <p:txBody>
          <a:bodyPr/>
          <a:lstStyle/>
          <a:p>
            <a:r>
              <a:rPr lang="en-US" altLang="en-US" sz="3200" b="1" dirty="0">
                <a:cs typeface="Arial" panose="020B0604020202020204" pitchFamily="34" charset="0"/>
              </a:rPr>
              <a:t>SSC Comments</a:t>
            </a:r>
          </a:p>
        </p:txBody>
      </p:sp>
      <p:sp>
        <p:nvSpPr>
          <p:cNvPr id="14339" name="Content Placeholder 2">
            <a:extLst>
              <a:ext uri="{FF2B5EF4-FFF2-40B4-BE49-F238E27FC236}">
                <a16:creationId xmlns:a16="http://schemas.microsoft.com/office/drawing/2014/main" id="{ACA6F11B-19C4-754F-A8B1-6F3D6D36D13E}"/>
              </a:ext>
            </a:extLst>
          </p:cNvPr>
          <p:cNvSpPr>
            <a:spLocks noGrp="1" noChangeArrowheads="1"/>
          </p:cNvSpPr>
          <p:nvPr>
            <p:ph idx="1"/>
          </p:nvPr>
        </p:nvSpPr>
        <p:spPr>
          <a:xfrm>
            <a:off x="955675" y="1211263"/>
            <a:ext cx="7475538" cy="4143375"/>
          </a:xfrm>
        </p:spPr>
        <p:txBody>
          <a:bodyPr/>
          <a:lstStyle/>
          <a:p>
            <a:pPr marL="0" indent="0">
              <a:spcBef>
                <a:spcPct val="0"/>
              </a:spcBef>
            </a:pPr>
            <a:r>
              <a:rPr lang="en-US" altLang="en-US" sz="1600" i="1" dirty="0">
                <a:solidFill>
                  <a:srgbClr val="003F7B"/>
                </a:solidFill>
              </a:rPr>
              <a:t>“It should be clarified that an increase in price does not mitigate all community impacts of the decrease in vessel and processing activity that would accompany such a large decrease in TAC…</a:t>
            </a:r>
          </a:p>
          <a:p>
            <a:pPr marL="0" indent="0">
              <a:spcBef>
                <a:spcPct val="0"/>
              </a:spcBef>
            </a:pPr>
            <a:r>
              <a:rPr lang="en-US" altLang="en-US" sz="1600" i="1" dirty="0">
                <a:solidFill>
                  <a:srgbClr val="003F7B"/>
                </a:solidFill>
              </a:rPr>
              <a:t>SSC suggests that information on average daily and total seasonal wages be provided by community and tracked over time. Similarly, clarification is needed on the relationship between the attribution of a decrease of 33% in processing hours in 2016 compared to the previous year to “the decrease in TACs across all stocks” and the decrease in median processing wages seen that was stated “as most likely due to increased efficiencies in processing procedures and a resultant decrease in overtime pay.”</a:t>
            </a:r>
          </a:p>
          <a:p>
            <a:pPr marL="0" indent="0">
              <a:spcBef>
                <a:spcPct val="0"/>
              </a:spcBef>
            </a:pPr>
            <a:r>
              <a:rPr lang="en-US" altLang="en-US" sz="1600" i="1" dirty="0">
                <a:solidFill>
                  <a:srgbClr val="003F7B"/>
                </a:solidFill>
              </a:rPr>
              <a:t>”</a:t>
            </a:r>
          </a:p>
          <a:p>
            <a:pPr lvl="1">
              <a:spcBef>
                <a:spcPts val="1800"/>
              </a:spcBef>
              <a:buFont typeface="Wingdings" pitchFamily="2" charset="2"/>
              <a:buChar char="Ø"/>
            </a:pPr>
            <a:r>
              <a:rPr lang="en-US" altLang="en-US" sz="1800" dirty="0">
                <a:solidFill>
                  <a:srgbClr val="003F7B"/>
                </a:solidFill>
              </a:rPr>
              <a:t>Crab processing labor statistics generally cannot be disaggregated to community level due to confidentiality limits.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7AAE389-C5F6-5E40-A99D-C1CF33B396D0}"/>
              </a:ext>
            </a:extLst>
          </p:cNvPr>
          <p:cNvSpPr>
            <a:spLocks noGrp="1" noChangeArrowheads="1"/>
          </p:cNvSpPr>
          <p:nvPr>
            <p:ph type="title"/>
          </p:nvPr>
        </p:nvSpPr>
        <p:spPr>
          <a:xfrm>
            <a:off x="955675" y="365125"/>
            <a:ext cx="6019800" cy="838200"/>
          </a:xfrm>
        </p:spPr>
        <p:txBody>
          <a:bodyPr/>
          <a:lstStyle/>
          <a:p>
            <a:r>
              <a:rPr lang="en-US" altLang="en-US" sz="3200" b="1" dirty="0">
                <a:cs typeface="Arial" panose="020B0604020202020204" pitchFamily="34" charset="0"/>
              </a:rPr>
              <a:t>TAC 2005/06 – 2020/21</a:t>
            </a:r>
          </a:p>
        </p:txBody>
      </p:sp>
      <p:sp>
        <p:nvSpPr>
          <p:cNvPr id="3" name="Content Placeholder 2">
            <a:extLst>
              <a:ext uri="{FF2B5EF4-FFF2-40B4-BE49-F238E27FC236}">
                <a16:creationId xmlns:a16="http://schemas.microsoft.com/office/drawing/2014/main" id="{41EDDEE7-D543-4543-A5E8-7F86C0D4B853}"/>
              </a:ext>
            </a:extLst>
          </p:cNvPr>
          <p:cNvSpPr>
            <a:spLocks noGrp="1"/>
          </p:cNvSpPr>
          <p:nvPr>
            <p:ph idx="1"/>
          </p:nvPr>
        </p:nvSpPr>
        <p:spPr>
          <a:xfrm>
            <a:off x="955675" y="1203325"/>
            <a:ext cx="7780338" cy="4478338"/>
          </a:xfrm>
        </p:spPr>
        <p:txBody>
          <a:bodyPr/>
          <a:lstStyle/>
          <a:p>
            <a:pPr marL="400050" lvl="1" indent="0">
              <a:buFontTx/>
              <a:buNone/>
              <a:defRPr/>
            </a:pPr>
            <a:endParaRPr lang="en-US" sz="2600" dirty="0">
              <a:ea typeface="+mn-ea"/>
              <a:cs typeface="Arial"/>
            </a:endParaRPr>
          </a:p>
          <a:p>
            <a:pPr lvl="1">
              <a:buFont typeface="Arial" pitchFamily="34" charset="0"/>
              <a:buChar char="•"/>
              <a:defRPr/>
            </a:pPr>
            <a:endParaRPr lang="en-US" sz="2600" dirty="0">
              <a:ea typeface="+mn-ea"/>
              <a:cs typeface="Arial"/>
            </a:endParaRPr>
          </a:p>
        </p:txBody>
      </p:sp>
      <p:pic>
        <p:nvPicPr>
          <p:cNvPr id="16388" name="Picture 5">
            <a:extLst>
              <a:ext uri="{FF2B5EF4-FFF2-40B4-BE49-F238E27FC236}">
                <a16:creationId xmlns:a16="http://schemas.microsoft.com/office/drawing/2014/main" id="{540AD0D7-9A8A-A649-8531-767AEA4CBDAE}"/>
              </a:ext>
            </a:extLst>
          </p:cNvPr>
          <p:cNvPicPr>
            <a:picLocks noChangeAspect="1" noChangeArrowheads="1"/>
          </p:cNvPicPr>
          <p:nvPr/>
        </p:nvPicPr>
        <p:blipFill>
          <a:blip r:embed="rId4"/>
          <a:stretch>
            <a:fillRect/>
          </a:stretch>
        </p:blipFill>
        <p:spPr bwMode="auto">
          <a:xfrm>
            <a:off x="1998663" y="1049338"/>
            <a:ext cx="424815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FB846C2-88AB-6046-9FE2-BA31386BD107}"/>
              </a:ext>
            </a:extLst>
          </p:cNvPr>
          <p:cNvSpPr>
            <a:spLocks noGrp="1" noChangeArrowheads="1"/>
          </p:cNvSpPr>
          <p:nvPr>
            <p:ph type="title"/>
          </p:nvPr>
        </p:nvSpPr>
        <p:spPr>
          <a:xfrm>
            <a:off x="955675" y="365125"/>
            <a:ext cx="6019800" cy="838200"/>
          </a:xfrm>
        </p:spPr>
        <p:txBody>
          <a:bodyPr/>
          <a:lstStyle/>
          <a:p>
            <a:r>
              <a:rPr lang="en-US" altLang="en-US" sz="3200" b="1" dirty="0">
                <a:cs typeface="Arial" panose="020B0604020202020204" pitchFamily="34" charset="0"/>
              </a:rPr>
              <a:t>2019 Production &amp; Value</a:t>
            </a:r>
          </a:p>
        </p:txBody>
      </p:sp>
      <p:sp>
        <p:nvSpPr>
          <p:cNvPr id="3" name="Content Placeholder 2">
            <a:extLst>
              <a:ext uri="{FF2B5EF4-FFF2-40B4-BE49-F238E27FC236}">
                <a16:creationId xmlns:a16="http://schemas.microsoft.com/office/drawing/2014/main" id="{2A3FEBCE-ED38-6E4D-ABB8-49ABBA76E101}"/>
              </a:ext>
            </a:extLst>
          </p:cNvPr>
          <p:cNvSpPr>
            <a:spLocks noGrp="1"/>
          </p:cNvSpPr>
          <p:nvPr>
            <p:ph idx="1"/>
          </p:nvPr>
        </p:nvSpPr>
        <p:spPr>
          <a:xfrm>
            <a:off x="955675" y="1203325"/>
            <a:ext cx="7780338" cy="4478338"/>
          </a:xfrm>
        </p:spPr>
        <p:txBody>
          <a:bodyPr/>
          <a:lstStyle/>
          <a:p>
            <a:pPr marL="400050" lvl="1" indent="0">
              <a:buFontTx/>
              <a:buNone/>
              <a:defRPr/>
            </a:pPr>
            <a:endParaRPr lang="en-US" sz="2600" dirty="0">
              <a:ea typeface="+mn-ea"/>
              <a:cs typeface="Arial"/>
            </a:endParaRPr>
          </a:p>
          <a:p>
            <a:pPr lvl="1">
              <a:buFont typeface="Arial" pitchFamily="34" charset="0"/>
              <a:buChar char="•"/>
              <a:defRPr/>
            </a:pPr>
            <a:endParaRPr lang="en-US" sz="2600" dirty="0">
              <a:ea typeface="+mn-ea"/>
              <a:cs typeface="Arial"/>
            </a:endParaRPr>
          </a:p>
        </p:txBody>
      </p:sp>
      <p:pic>
        <p:nvPicPr>
          <p:cNvPr id="18436" name="Picture 4">
            <a:extLst>
              <a:ext uri="{FF2B5EF4-FFF2-40B4-BE49-F238E27FC236}">
                <a16:creationId xmlns:a16="http://schemas.microsoft.com/office/drawing/2014/main" id="{1EDED285-A4F0-2B40-996C-8BD548CD3074}"/>
              </a:ext>
            </a:extLst>
          </p:cNvPr>
          <p:cNvPicPr>
            <a:picLocks noChangeAspect="1" noChangeArrowheads="1"/>
          </p:cNvPicPr>
          <p:nvPr/>
        </p:nvPicPr>
        <p:blipFill>
          <a:blip r:embed="rId4"/>
          <a:stretch>
            <a:fillRect/>
          </a:stretch>
        </p:blipFill>
        <p:spPr bwMode="auto">
          <a:xfrm>
            <a:off x="574675" y="1063625"/>
            <a:ext cx="8443912"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051F7F8-435E-CB43-B730-713EB0EC94E9}"/>
              </a:ext>
            </a:extLst>
          </p:cNvPr>
          <p:cNvSpPr>
            <a:spLocks noGrp="1" noChangeArrowheads="1"/>
          </p:cNvSpPr>
          <p:nvPr>
            <p:ph type="title"/>
          </p:nvPr>
        </p:nvSpPr>
        <p:spPr>
          <a:xfrm>
            <a:off x="955675" y="365125"/>
            <a:ext cx="6837363" cy="838200"/>
          </a:xfrm>
        </p:spPr>
        <p:txBody>
          <a:bodyPr/>
          <a:lstStyle/>
          <a:p>
            <a:r>
              <a:rPr lang="en-US" altLang="en-US" sz="3200" b="1" dirty="0">
                <a:cs typeface="Arial" panose="020B0604020202020204" pitchFamily="34" charset="0"/>
              </a:rPr>
              <a:t>2019 Ex-vessel &amp; Wholesale Price</a:t>
            </a:r>
          </a:p>
        </p:txBody>
      </p:sp>
      <p:sp>
        <p:nvSpPr>
          <p:cNvPr id="3" name="Content Placeholder 2">
            <a:extLst>
              <a:ext uri="{FF2B5EF4-FFF2-40B4-BE49-F238E27FC236}">
                <a16:creationId xmlns:a16="http://schemas.microsoft.com/office/drawing/2014/main" id="{6880FC92-5D9A-264E-859C-68A835D9CD8A}"/>
              </a:ext>
            </a:extLst>
          </p:cNvPr>
          <p:cNvSpPr>
            <a:spLocks noGrp="1"/>
          </p:cNvSpPr>
          <p:nvPr>
            <p:ph idx="1"/>
          </p:nvPr>
        </p:nvSpPr>
        <p:spPr>
          <a:xfrm>
            <a:off x="955675" y="1203325"/>
            <a:ext cx="7780338" cy="4478338"/>
          </a:xfrm>
        </p:spPr>
        <p:txBody>
          <a:bodyPr/>
          <a:lstStyle/>
          <a:p>
            <a:pPr marL="400050" lvl="1" indent="0">
              <a:buFontTx/>
              <a:buNone/>
              <a:defRPr/>
            </a:pPr>
            <a:endParaRPr lang="en-US" sz="2600" dirty="0">
              <a:ea typeface="+mn-ea"/>
              <a:cs typeface="Arial"/>
            </a:endParaRPr>
          </a:p>
          <a:p>
            <a:pPr lvl="1">
              <a:buFont typeface="Arial" pitchFamily="34" charset="0"/>
              <a:buChar char="•"/>
              <a:defRPr/>
            </a:pPr>
            <a:endParaRPr lang="en-US" sz="2600" dirty="0">
              <a:ea typeface="+mn-ea"/>
              <a:cs typeface="Arial"/>
            </a:endParaRPr>
          </a:p>
        </p:txBody>
      </p:sp>
      <p:pic>
        <p:nvPicPr>
          <p:cNvPr id="20484" name="Picture 5">
            <a:extLst>
              <a:ext uri="{FF2B5EF4-FFF2-40B4-BE49-F238E27FC236}">
                <a16:creationId xmlns:a16="http://schemas.microsoft.com/office/drawing/2014/main" id="{8B1F6B2F-8A03-1B44-B4C6-9FB45A391C7A}"/>
              </a:ext>
            </a:extLst>
          </p:cNvPr>
          <p:cNvPicPr>
            <a:picLocks noChangeAspect="1" noChangeArrowheads="1"/>
          </p:cNvPicPr>
          <p:nvPr/>
        </p:nvPicPr>
        <p:blipFill>
          <a:blip r:embed="rId4"/>
          <a:stretch>
            <a:fillRect/>
          </a:stretch>
        </p:blipFill>
        <p:spPr bwMode="auto">
          <a:xfrm>
            <a:off x="813533" y="1049338"/>
            <a:ext cx="7595942"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NOAA Theme">
  <a:themeElements>
    <a:clrScheme name="">
      <a:dk1>
        <a:srgbClr val="002950"/>
      </a:dk1>
      <a:lt1>
        <a:srgbClr val="FFFFFF"/>
      </a:lt1>
      <a:dk2>
        <a:srgbClr val="007262"/>
      </a:dk2>
      <a:lt2>
        <a:srgbClr val="808080"/>
      </a:lt2>
      <a:accent1>
        <a:srgbClr val="BBE0E3"/>
      </a:accent1>
      <a:accent2>
        <a:srgbClr val="FCDA7F"/>
      </a:accent2>
      <a:accent3>
        <a:srgbClr val="FFFFFF"/>
      </a:accent3>
      <a:accent4>
        <a:srgbClr val="002143"/>
      </a:accent4>
      <a:accent5>
        <a:srgbClr val="DAEDEF"/>
      </a:accent5>
      <a:accent6>
        <a:srgbClr val="E4C572"/>
      </a:accent6>
      <a:hlink>
        <a:srgbClr val="955F22"/>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noaa-template.pot</Template>
  <TotalTime>10270</TotalTime>
  <Words>745</Words>
  <Application>Microsoft Macintosh PowerPoint</Application>
  <PresentationFormat>On-screen Show (4:3)</PresentationFormat>
  <Paragraphs>92</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ヒラギノ角ゴ Pro W3</vt:lpstr>
      <vt:lpstr>Arial</vt:lpstr>
      <vt:lpstr>Arial Black</vt:lpstr>
      <vt:lpstr>Calibri</vt:lpstr>
      <vt:lpstr>Wingdings</vt:lpstr>
      <vt:lpstr>NOAA Theme</vt:lpstr>
      <vt:lpstr>Crab SAFE: Economic Status Report 2020</vt:lpstr>
      <vt:lpstr>2020 Crab Economic SAFE Overview</vt:lpstr>
      <vt:lpstr>Economic SAFE availability</vt:lpstr>
      <vt:lpstr>SSC Comments</vt:lpstr>
      <vt:lpstr>SSC Comments</vt:lpstr>
      <vt:lpstr>SSC Comments</vt:lpstr>
      <vt:lpstr>TAC 2005/06 – 2020/21</vt:lpstr>
      <vt:lpstr>2019 Production &amp; Value</vt:lpstr>
      <vt:lpstr>2019 Ex-vessel &amp; Wholesale Price</vt:lpstr>
      <vt:lpstr>2019 Processing Capacity</vt:lpstr>
      <vt:lpstr>2019 Employment &amp; Income (CR program)</vt:lpstr>
      <vt:lpstr>IFQ Lease Activity and Rates</vt:lpstr>
      <vt:lpstr>Vessel Income Statement</vt:lpstr>
      <vt:lpstr>Vessel Income Statement</vt:lpstr>
      <vt:lpstr>Fleet Income Statement</vt:lpstr>
      <vt:lpstr>Discussion</vt:lpstr>
      <vt:lpstr>ESPs</vt:lpstr>
    </vt:vector>
  </TitlesOfParts>
  <Company>NA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Brian Garber-Yonts</cp:lastModifiedBy>
  <cp:revision>292</cp:revision>
  <cp:lastPrinted>2020-01-15T21:02:33Z</cp:lastPrinted>
  <dcterms:created xsi:type="dcterms:W3CDTF">2012-11-21T23:29:40Z</dcterms:created>
  <dcterms:modified xsi:type="dcterms:W3CDTF">2021-01-12T17:17:30Z</dcterms:modified>
</cp:coreProperties>
</file>