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8"/>
  </p:notesMasterIdLst>
  <p:sldIdLst>
    <p:sldId id="552" r:id="rId2"/>
    <p:sldId id="288" r:id="rId3"/>
    <p:sldId id="301" r:id="rId4"/>
    <p:sldId id="514" r:id="rId5"/>
    <p:sldId id="588" r:id="rId6"/>
    <p:sldId id="731" r:id="rId7"/>
    <p:sldId id="732" r:id="rId8"/>
    <p:sldId id="696" r:id="rId9"/>
    <p:sldId id="698" r:id="rId10"/>
    <p:sldId id="699" r:id="rId11"/>
    <p:sldId id="700" r:id="rId12"/>
    <p:sldId id="701" r:id="rId13"/>
    <p:sldId id="733" r:id="rId14"/>
    <p:sldId id="702" r:id="rId15"/>
    <p:sldId id="704" r:id="rId16"/>
    <p:sldId id="706" r:id="rId17"/>
    <p:sldId id="734" r:id="rId18"/>
    <p:sldId id="644" r:id="rId19"/>
    <p:sldId id="709" r:id="rId20"/>
    <p:sldId id="520" r:id="rId21"/>
    <p:sldId id="710" r:id="rId22"/>
    <p:sldId id="711" r:id="rId23"/>
    <p:sldId id="712" r:id="rId24"/>
    <p:sldId id="713" r:id="rId25"/>
    <p:sldId id="714" r:id="rId26"/>
    <p:sldId id="715" r:id="rId27"/>
    <p:sldId id="717" r:id="rId28"/>
    <p:sldId id="728" r:id="rId29"/>
    <p:sldId id="445" r:id="rId30"/>
    <p:sldId id="646" r:id="rId31"/>
    <p:sldId id="725" r:id="rId32"/>
    <p:sldId id="605" r:id="rId33"/>
    <p:sldId id="735" r:id="rId34"/>
    <p:sldId id="586" r:id="rId35"/>
    <p:sldId id="727" r:id="rId36"/>
    <p:sldId id="633"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7642" autoAdjust="0"/>
  </p:normalViewPr>
  <p:slideViewPr>
    <p:cSldViewPr>
      <p:cViewPr varScale="1">
        <p:scale>
          <a:sx n="58" d="100"/>
          <a:sy n="58" d="100"/>
        </p:scale>
        <p:origin x="1480" y="52"/>
      </p:cViewPr>
      <p:guideLst>
        <p:guide orient="horz" pos="2160"/>
        <p:guide pos="2880"/>
      </p:guideLst>
    </p:cSldViewPr>
  </p:slideViewPr>
  <p:notesTextViewPr>
    <p:cViewPr>
      <p:scale>
        <a:sx n="1" d="1"/>
        <a:sy n="1" d="1"/>
      </p:scale>
      <p:origin x="0" y="0"/>
    </p:cViewPr>
  </p:notesTextViewPr>
  <p:sorterViewPr>
    <p:cViewPr varScale="1">
      <p:scale>
        <a:sx n="1" d="1"/>
        <a:sy n="1" d="1"/>
      </p:scale>
      <p:origin x="0" y="-97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947EE-7E01-4A36-8FF5-4A898178D218}" type="datetimeFigureOut">
              <a:rPr lang="en-US" smtClean="0"/>
              <a:t>1/10/2021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03C1CF-8F55-44FB-87A5-DDA4C0675453}" type="slidenum">
              <a:rPr lang="en-US" smtClean="0"/>
              <a:t>‹#›</a:t>
            </a:fld>
            <a:endParaRPr lang="en-US" dirty="0"/>
          </a:p>
        </p:txBody>
      </p:sp>
    </p:spTree>
    <p:extLst>
      <p:ext uri="{BB962C8B-B14F-4D97-AF65-F5344CB8AC3E}">
        <p14:creationId xmlns:p14="http://schemas.microsoft.com/office/powerpoint/2010/main" val="383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a:t>
            </a:fld>
            <a:endParaRPr lang="en-US" dirty="0"/>
          </a:p>
        </p:txBody>
      </p:sp>
    </p:spTree>
    <p:extLst>
      <p:ext uri="{BB962C8B-B14F-4D97-AF65-F5344CB8AC3E}">
        <p14:creationId xmlns:p14="http://schemas.microsoft.com/office/powerpoint/2010/main" val="2236100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17</a:t>
            </a:fld>
            <a:endParaRPr lang="en-US" dirty="0"/>
          </a:p>
        </p:txBody>
      </p:sp>
    </p:spTree>
    <p:extLst>
      <p:ext uri="{BB962C8B-B14F-4D97-AF65-F5344CB8AC3E}">
        <p14:creationId xmlns:p14="http://schemas.microsoft.com/office/powerpoint/2010/main" val="262284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20</a:t>
            </a:fld>
            <a:endParaRPr lang="en-US" dirty="0"/>
          </a:p>
        </p:txBody>
      </p:sp>
    </p:spTree>
    <p:extLst>
      <p:ext uri="{BB962C8B-B14F-4D97-AF65-F5344CB8AC3E}">
        <p14:creationId xmlns:p14="http://schemas.microsoft.com/office/powerpoint/2010/main" val="264267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34</a:t>
            </a:fld>
            <a:endParaRPr lang="en-US" dirty="0"/>
          </a:p>
        </p:txBody>
      </p:sp>
    </p:spTree>
    <p:extLst>
      <p:ext uri="{BB962C8B-B14F-4D97-AF65-F5344CB8AC3E}">
        <p14:creationId xmlns:p14="http://schemas.microsoft.com/office/powerpoint/2010/main" val="2524878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35</a:t>
            </a:fld>
            <a:endParaRPr lang="en-US" dirty="0"/>
          </a:p>
        </p:txBody>
      </p:sp>
    </p:spTree>
    <p:extLst>
      <p:ext uri="{BB962C8B-B14F-4D97-AF65-F5344CB8AC3E}">
        <p14:creationId xmlns:p14="http://schemas.microsoft.com/office/powerpoint/2010/main" val="357185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a:t>
            </a:fld>
            <a:endParaRPr lang="en-US" dirty="0"/>
          </a:p>
        </p:txBody>
      </p:sp>
    </p:spTree>
    <p:extLst>
      <p:ext uri="{BB962C8B-B14F-4D97-AF65-F5344CB8AC3E}">
        <p14:creationId xmlns:p14="http://schemas.microsoft.com/office/powerpoint/2010/main" val="344622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5</a:t>
            </a:fld>
            <a:endParaRPr lang="en-US" dirty="0"/>
          </a:p>
        </p:txBody>
      </p:sp>
    </p:spTree>
    <p:extLst>
      <p:ext uri="{BB962C8B-B14F-4D97-AF65-F5344CB8AC3E}">
        <p14:creationId xmlns:p14="http://schemas.microsoft.com/office/powerpoint/2010/main" val="15626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6</a:t>
            </a:fld>
            <a:endParaRPr lang="en-US" dirty="0"/>
          </a:p>
        </p:txBody>
      </p:sp>
    </p:spTree>
    <p:extLst>
      <p:ext uri="{BB962C8B-B14F-4D97-AF65-F5344CB8AC3E}">
        <p14:creationId xmlns:p14="http://schemas.microsoft.com/office/powerpoint/2010/main" val="2895253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12</a:t>
            </a:fld>
            <a:endParaRPr lang="en-US" dirty="0"/>
          </a:p>
        </p:txBody>
      </p:sp>
    </p:spTree>
    <p:extLst>
      <p:ext uri="{BB962C8B-B14F-4D97-AF65-F5344CB8AC3E}">
        <p14:creationId xmlns:p14="http://schemas.microsoft.com/office/powerpoint/2010/main" val="246608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13</a:t>
            </a:fld>
            <a:endParaRPr lang="en-US" dirty="0"/>
          </a:p>
        </p:txBody>
      </p:sp>
    </p:spTree>
    <p:extLst>
      <p:ext uri="{BB962C8B-B14F-4D97-AF65-F5344CB8AC3E}">
        <p14:creationId xmlns:p14="http://schemas.microsoft.com/office/powerpoint/2010/main" val="1799779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14</a:t>
            </a:fld>
            <a:endParaRPr lang="en-US" dirty="0"/>
          </a:p>
        </p:txBody>
      </p:sp>
    </p:spTree>
    <p:extLst>
      <p:ext uri="{BB962C8B-B14F-4D97-AF65-F5344CB8AC3E}">
        <p14:creationId xmlns:p14="http://schemas.microsoft.com/office/powerpoint/2010/main" val="157289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15</a:t>
            </a:fld>
            <a:endParaRPr lang="en-US" dirty="0"/>
          </a:p>
        </p:txBody>
      </p:sp>
    </p:spTree>
    <p:extLst>
      <p:ext uri="{BB962C8B-B14F-4D97-AF65-F5344CB8AC3E}">
        <p14:creationId xmlns:p14="http://schemas.microsoft.com/office/powerpoint/2010/main" val="2268412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16</a:t>
            </a:fld>
            <a:endParaRPr lang="en-US" dirty="0"/>
          </a:p>
        </p:txBody>
      </p:sp>
    </p:spTree>
    <p:extLst>
      <p:ext uri="{BB962C8B-B14F-4D97-AF65-F5344CB8AC3E}">
        <p14:creationId xmlns:p14="http://schemas.microsoft.com/office/powerpoint/2010/main" val="3799189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2B34E4D-56EF-49BC-9C8B-3700AE57F2B1}" type="datetime1">
              <a:rPr lang="en-US" smtClean="0"/>
              <a:t>1/10/2021</a:t>
            </a:fld>
            <a:endParaRPr lang="en-US" dirty="0"/>
          </a:p>
        </p:txBody>
      </p:sp>
      <p:sp>
        <p:nvSpPr>
          <p:cNvPr id="8" name="Slide Number Placeholder 7"/>
          <p:cNvSpPr>
            <a:spLocks noGrp="1"/>
          </p:cNvSpPr>
          <p:nvPr>
            <p:ph type="sldNum" sz="quarter" idx="11"/>
          </p:nvPr>
        </p:nvSpPr>
        <p:spPr/>
        <p:txBody>
          <a:bodyPr/>
          <a:lstStyle/>
          <a:p>
            <a:fld id="{28D1B9BE-D941-4EEF-A5AD-4384CF3F4BC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2BB5C-6E49-4F34-9FDC-C8924A0EFB51}" type="datetime1">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4024-8F6B-49C9-92E2-483562262425}" type="datetime1">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7C513-B8EB-4F3D-B4C5-584ECA960737}" type="datetime1">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E9D24-684B-4AB3-8175-6434D0AA7BF1}" type="datetime1">
              <a:rPr lang="en-US" smtClean="0"/>
              <a:t>1/10/2021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0D0CF1-1857-4A5F-8093-42DD19ED6D9F}" type="datetime1">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CF69500-2548-4AF7-A1DA-3E320E8B9D37}" type="datetime1">
              <a:rPr lang="en-US" smtClean="0"/>
              <a:t>1/10/2021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D1B9BE-D941-4EEF-A5AD-4384CF3F4BCC}" type="slidenum">
              <a:rPr lang="en-US" smtClean="0"/>
              <a:pPr/>
              <a:t>‹#›</a:t>
            </a:fld>
            <a:endParaRPr lang="en-US" dirty="0"/>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45221-932A-4CAF-95CC-BFE4E06228D2}" type="datetime1">
              <a:rPr lang="en-US" smtClean="0"/>
              <a:t>1/10/2021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61F5B-B508-4CE6-BD8F-C70E4E7B1A79}" type="datetime1">
              <a:rPr lang="en-US" smtClean="0"/>
              <a:t>1/10/2021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80012-D068-4630-824F-3EC77BED1444}" type="datetime1">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46728-3724-4672-AE77-E6590A3485F9}" type="datetime1">
              <a:rPr lang="en-US" smtClean="0"/>
              <a:t>1/10/2021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30AD4FA-CBC4-4F20-8FA4-436AF21D2304}" type="datetime1">
              <a:rPr lang="en-US" smtClean="0"/>
              <a:t>1/10/2021</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D1B9BE-D941-4EEF-A5AD-4384CF3F4BCC}" type="slidenum">
              <a:rPr lang="en-US" smtClean="0"/>
              <a:pPr/>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1"/>
            <a:ext cx="7315200" cy="1447800"/>
          </a:xfrm>
        </p:spPr>
        <p:txBody>
          <a:bodyPr>
            <a:noAutofit/>
          </a:bodyPr>
          <a:lstStyle/>
          <a:p>
            <a:br>
              <a:rPr lang="en-US" sz="3200" dirty="0"/>
            </a:br>
            <a:br>
              <a:rPr lang="en-US" sz="3200" dirty="0"/>
            </a:br>
            <a:br>
              <a:rPr lang="en-US" sz="3200" dirty="0"/>
            </a:br>
            <a:br>
              <a:rPr lang="en-US" sz="3200" dirty="0"/>
            </a:br>
            <a:r>
              <a:rPr lang="en-US" sz="3200" dirty="0"/>
              <a:t>Aleutian Islands Golden King Crab Model Scenarios for May 2021 Assessment</a:t>
            </a:r>
            <a:endParaRPr lang="en-US" sz="2000" dirty="0"/>
          </a:p>
        </p:txBody>
      </p:sp>
      <p:sp>
        <p:nvSpPr>
          <p:cNvPr id="3" name="Subtitle 2"/>
          <p:cNvSpPr>
            <a:spLocks noGrp="1"/>
          </p:cNvSpPr>
          <p:nvPr>
            <p:ph type="subTitle" idx="1"/>
          </p:nvPr>
        </p:nvSpPr>
        <p:spPr>
          <a:xfrm>
            <a:off x="914400" y="2971800"/>
            <a:ext cx="7315200" cy="1525632"/>
          </a:xfrm>
        </p:spPr>
        <p:txBody>
          <a:bodyPr>
            <a:normAutofit fontScale="92500" lnSpcReduction="20000"/>
          </a:bodyPr>
          <a:lstStyle/>
          <a:p>
            <a:r>
              <a:rPr lang="en-US" dirty="0"/>
              <a:t>M.S.M. Siddeek</a:t>
            </a:r>
            <a:r>
              <a:rPr lang="en-US" baseline="30000" dirty="0"/>
              <a:t>1, </a:t>
            </a:r>
            <a:r>
              <a:rPr lang="en-US" dirty="0"/>
              <a:t>J. Zheng</a:t>
            </a:r>
            <a:r>
              <a:rPr lang="en-US" baseline="30000" dirty="0"/>
              <a:t>1</a:t>
            </a:r>
            <a:r>
              <a:rPr lang="en-US" dirty="0"/>
              <a:t>, C. Siddon</a:t>
            </a:r>
            <a:r>
              <a:rPr lang="en-US" baseline="30000" dirty="0"/>
              <a:t>1</a:t>
            </a:r>
            <a:r>
              <a:rPr lang="en-US" dirty="0"/>
              <a:t>, B. Daly</a:t>
            </a:r>
            <a:r>
              <a:rPr lang="en-US" baseline="30000" dirty="0"/>
              <a:t>2</a:t>
            </a:r>
            <a:r>
              <a:rPr lang="en-US" dirty="0"/>
              <a:t>, M.J. Westphal</a:t>
            </a:r>
            <a:r>
              <a:rPr lang="en-US" baseline="30000" dirty="0"/>
              <a:t>3</a:t>
            </a:r>
            <a:r>
              <a:rPr lang="en-US" dirty="0"/>
              <a:t>, and L. Hulbert</a:t>
            </a:r>
            <a:r>
              <a:rPr lang="en-US" baseline="30000" dirty="0"/>
              <a:t>1</a:t>
            </a:r>
            <a:endParaRPr lang="en-US" dirty="0"/>
          </a:p>
          <a:p>
            <a:endParaRPr lang="en-US" dirty="0"/>
          </a:p>
          <a:p>
            <a:r>
              <a:rPr lang="en-US" baseline="30000" dirty="0"/>
              <a:t> </a:t>
            </a:r>
            <a:r>
              <a:rPr lang="en-US" dirty="0"/>
              <a:t>Alaska Department of Fish and Game, Juneau</a:t>
            </a:r>
            <a:r>
              <a:rPr lang="en-US" baseline="30000" dirty="0"/>
              <a:t>1</a:t>
            </a:r>
            <a:r>
              <a:rPr lang="en-US" dirty="0"/>
              <a:t>, Kodiak</a:t>
            </a:r>
            <a:r>
              <a:rPr lang="en-US" baseline="30000" dirty="0"/>
              <a:t>2</a:t>
            </a:r>
            <a:r>
              <a:rPr lang="en-US" dirty="0"/>
              <a:t>, and Dutch Harbor</a:t>
            </a:r>
            <a:r>
              <a:rPr lang="en-US" baseline="30000" dirty="0"/>
              <a:t>3</a:t>
            </a:r>
            <a:r>
              <a:rPr lang="en-US" dirty="0"/>
              <a:t>, Alaska</a:t>
            </a:r>
          </a:p>
        </p:txBody>
      </p:sp>
      <p:sp>
        <p:nvSpPr>
          <p:cNvPr id="5" name="Slide Number Placeholder 4"/>
          <p:cNvSpPr>
            <a:spLocks noGrp="1"/>
          </p:cNvSpPr>
          <p:nvPr>
            <p:ph type="sldNum" sz="quarter" idx="11"/>
          </p:nvPr>
        </p:nvSpPr>
        <p:spPr/>
        <p:txBody>
          <a:bodyPr/>
          <a:lstStyle/>
          <a:p>
            <a:fld id="{28D1B9BE-D941-4EEF-A5AD-4384CF3F4BCC}" type="slidenum">
              <a:rPr lang="en-US" smtClean="0"/>
              <a:pPr/>
              <a:t>1</a:t>
            </a:fld>
            <a:endParaRPr lang="en-US" dirty="0"/>
          </a:p>
        </p:txBody>
      </p:sp>
      <p:sp>
        <p:nvSpPr>
          <p:cNvPr id="4" name="TextBox 3"/>
          <p:cNvSpPr txBox="1"/>
          <p:nvPr/>
        </p:nvSpPr>
        <p:spPr>
          <a:xfrm>
            <a:off x="457200" y="5105400"/>
            <a:ext cx="8077200" cy="369332"/>
          </a:xfrm>
          <a:prstGeom prst="rect">
            <a:avLst/>
          </a:prstGeom>
          <a:noFill/>
        </p:spPr>
        <p:txBody>
          <a:bodyPr wrap="square" rtlCol="0">
            <a:spAutoFit/>
          </a:bodyPr>
          <a:lstStyle/>
          <a:p>
            <a:r>
              <a:rPr lang="en-US" dirty="0"/>
              <a:t>CPT meeting, January 12, 2021, </a:t>
            </a:r>
          </a:p>
        </p:txBody>
      </p:sp>
    </p:spTree>
    <p:extLst>
      <p:ext uri="{BB962C8B-B14F-4D97-AF65-F5344CB8AC3E}">
        <p14:creationId xmlns:p14="http://schemas.microsoft.com/office/powerpoint/2010/main" val="9106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3E3523-C0D6-4C62-8E5F-EFAEAFE66829}"/>
              </a:ext>
            </a:extLst>
          </p:cNvPr>
          <p:cNvSpPr txBox="1"/>
          <p:nvPr/>
        </p:nvSpPr>
        <p:spPr>
          <a:xfrm>
            <a:off x="685800" y="4986818"/>
            <a:ext cx="7569818" cy="1477328"/>
          </a:xfrm>
          <a:prstGeom prst="rect">
            <a:avLst/>
          </a:prstGeom>
          <a:noFill/>
        </p:spPr>
        <p:txBody>
          <a:bodyPr wrap="square" rtlCol="0">
            <a:spAutoFit/>
          </a:bodyPr>
          <a:lstStyle/>
          <a:p>
            <a:pPr marL="228600" marR="0" algn="just">
              <a:spcBef>
                <a:spcPts val="0"/>
              </a:spcBef>
              <a:spcAft>
                <a:spcPts val="1000"/>
              </a:spcAft>
            </a:pPr>
            <a:r>
              <a:rPr lang="en-US" sz="1800" dirty="0">
                <a:effectLst/>
                <a:ea typeface="Times New Roman" panose="02020603050405020304" pitchFamily="18" charset="0"/>
              </a:rPr>
              <a:t>Figures A.2 and A.3. Comparison of standardized (negative binomial GLM) CPUE indices with +/- 2 SE between no interaction (green, 19.1) and Year:Area interaction (blue, 20.1) models for golden king crab observer data from </a:t>
            </a:r>
            <a:r>
              <a:rPr lang="en-US" sz="1800" dirty="0">
                <a:solidFill>
                  <a:srgbClr val="FF0000"/>
                </a:solidFill>
                <a:effectLst/>
                <a:ea typeface="Times New Roman" panose="02020603050405020304" pitchFamily="18" charset="0"/>
              </a:rPr>
              <a:t>EAG</a:t>
            </a:r>
            <a:r>
              <a:rPr lang="en-US" dirty="0">
                <a:solidFill>
                  <a:srgbClr val="FF0000"/>
                </a:solidFill>
                <a:ea typeface="Times New Roman" panose="02020603050405020304" pitchFamily="18" charset="0"/>
              </a:rPr>
              <a:t> </a:t>
            </a:r>
            <a:r>
              <a:rPr lang="en-US" dirty="0">
                <a:ea typeface="Times New Roman" panose="02020603050405020304" pitchFamily="18" charset="0"/>
              </a:rPr>
              <a:t>(</a:t>
            </a:r>
            <a:r>
              <a:rPr lang="en-US" dirty="0"/>
              <a:t>left</a:t>
            </a:r>
            <a:r>
              <a:rPr lang="en-US" dirty="0">
                <a:ea typeface="Times New Roman" panose="02020603050405020304" pitchFamily="18" charset="0"/>
              </a:rPr>
              <a:t>) and</a:t>
            </a:r>
            <a:r>
              <a:rPr lang="en-US" dirty="0">
                <a:solidFill>
                  <a:srgbClr val="FF0000"/>
                </a:solidFill>
                <a:ea typeface="Times New Roman" panose="02020603050405020304" pitchFamily="18" charset="0"/>
              </a:rPr>
              <a:t> WAG </a:t>
            </a:r>
            <a:r>
              <a:rPr lang="en-US" dirty="0"/>
              <a:t>(right). Model estimated additional standard error was added to SE.</a:t>
            </a:r>
          </a:p>
        </p:txBody>
      </p:sp>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a:bodyPr>
          <a:lstStyle/>
          <a:p>
            <a:r>
              <a:rPr lang="en-US"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10</a:t>
            </a:fld>
            <a:endParaRPr lang="en-US" dirty="0"/>
          </a:p>
        </p:txBody>
      </p:sp>
      <p:pic>
        <p:nvPicPr>
          <p:cNvPr id="7" name="Picture 6">
            <a:extLst>
              <a:ext uri="{FF2B5EF4-FFF2-40B4-BE49-F238E27FC236}">
                <a16:creationId xmlns:a16="http://schemas.microsoft.com/office/drawing/2014/main" id="{3E0FA3BF-A86F-4550-91A2-E5771D7F71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10797"/>
            <a:ext cx="4191000" cy="3048000"/>
          </a:xfrm>
          <a:prstGeom prst="rect">
            <a:avLst/>
          </a:prstGeom>
          <a:noFill/>
          <a:ln>
            <a:noFill/>
          </a:ln>
        </p:spPr>
      </p:pic>
      <p:pic>
        <p:nvPicPr>
          <p:cNvPr id="8" name="Picture 7">
            <a:extLst>
              <a:ext uri="{FF2B5EF4-FFF2-40B4-BE49-F238E27FC236}">
                <a16:creationId xmlns:a16="http://schemas.microsoft.com/office/drawing/2014/main" id="{346CF1AC-BE49-4124-BE1D-993AC1BA91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310797"/>
            <a:ext cx="4343400" cy="3048000"/>
          </a:xfrm>
          <a:prstGeom prst="rect">
            <a:avLst/>
          </a:prstGeom>
          <a:noFill/>
          <a:ln>
            <a:noFill/>
          </a:ln>
        </p:spPr>
      </p:pic>
    </p:spTree>
    <p:extLst>
      <p:ext uri="{BB962C8B-B14F-4D97-AF65-F5344CB8AC3E}">
        <p14:creationId xmlns:p14="http://schemas.microsoft.com/office/powerpoint/2010/main" val="2190967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a:bodyPr>
          <a:lstStyle/>
          <a:p>
            <a:r>
              <a:rPr lang="en-US"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11</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228600" y="1616839"/>
            <a:ext cx="8458200" cy="1754326"/>
          </a:xfrm>
          <a:prstGeom prst="rect">
            <a:avLst/>
          </a:prstGeom>
        </p:spPr>
        <p:txBody>
          <a:bodyPr wrap="square">
            <a:spAutoFit/>
          </a:bodyPr>
          <a:lstStyle/>
          <a:p>
            <a:pPr marL="0" marR="0">
              <a:spcBef>
                <a:spcPts val="0"/>
              </a:spcBef>
              <a:spcAft>
                <a:spcPts val="5"/>
              </a:spcAft>
            </a:pPr>
            <a:r>
              <a:rPr lang="en-US" b="1" dirty="0"/>
              <a:t>Comment 5: Time-series of MMB should be shown for all years and for the most recent 15 years—this will help the CPT assess trends. </a:t>
            </a:r>
          </a:p>
          <a:p>
            <a:pPr marL="0" marR="0">
              <a:spcBef>
                <a:spcPts val="0"/>
              </a:spcBef>
              <a:spcAft>
                <a:spcPts val="5"/>
              </a:spcAft>
            </a:pPr>
            <a:endParaRPr lang="en-US" b="1" dirty="0"/>
          </a:p>
          <a:p>
            <a:r>
              <a:rPr lang="en-US" i="1" dirty="0">
                <a:solidFill>
                  <a:srgbClr val="FFC000"/>
                </a:solidFill>
              </a:rPr>
              <a:t>Response: </a:t>
            </a:r>
          </a:p>
          <a:p>
            <a:pPr marL="0" marR="0" algn="just">
              <a:spcBef>
                <a:spcPts val="0"/>
              </a:spcBef>
              <a:spcAft>
                <a:spcPts val="0"/>
              </a:spcAft>
              <a:tabLst>
                <a:tab pos="1200150" algn="l"/>
              </a:tabLst>
            </a:pPr>
            <a:r>
              <a:rPr lang="en-US" i="1" dirty="0">
                <a:solidFill>
                  <a:srgbClr val="FFC000"/>
                </a:solidFill>
              </a:rPr>
              <a:t>Done (Figure 12).</a:t>
            </a:r>
          </a:p>
          <a:p>
            <a:endParaRPr lang="en-US" i="1" dirty="0">
              <a:solidFill>
                <a:srgbClr val="FFC000"/>
              </a:solidFill>
            </a:endParaRPr>
          </a:p>
        </p:txBody>
      </p:sp>
    </p:spTree>
    <p:extLst>
      <p:ext uri="{BB962C8B-B14F-4D97-AF65-F5344CB8AC3E}">
        <p14:creationId xmlns:p14="http://schemas.microsoft.com/office/powerpoint/2010/main" val="18878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78246" y="25496"/>
            <a:ext cx="7772400" cy="762000"/>
          </a:xfrm>
        </p:spPr>
        <p:txBody>
          <a:bodyPr>
            <a:normAutofit/>
          </a:bodyPr>
          <a:lstStyle/>
          <a:p>
            <a:r>
              <a:rPr lang="en-US"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12</a:t>
            </a:fld>
            <a:endParaRPr lang="en-US" dirty="0"/>
          </a:p>
        </p:txBody>
      </p:sp>
      <p:sp>
        <p:nvSpPr>
          <p:cNvPr id="6" name="TextBox 5">
            <a:extLst>
              <a:ext uri="{FF2B5EF4-FFF2-40B4-BE49-F238E27FC236}">
                <a16:creationId xmlns:a16="http://schemas.microsoft.com/office/drawing/2014/main" id="{5D3E3523-C0D6-4C62-8E5F-EFAEAFE66829}"/>
              </a:ext>
            </a:extLst>
          </p:cNvPr>
          <p:cNvSpPr txBox="1"/>
          <p:nvPr/>
        </p:nvSpPr>
        <p:spPr>
          <a:xfrm>
            <a:off x="152400" y="5615542"/>
            <a:ext cx="8991600" cy="1200329"/>
          </a:xfrm>
          <a:prstGeom prst="rect">
            <a:avLst/>
          </a:prstGeom>
          <a:noFill/>
        </p:spPr>
        <p:txBody>
          <a:bodyPr wrap="square" rtlCol="0">
            <a:spAutoFit/>
          </a:bodyPr>
          <a:lstStyle/>
          <a:p>
            <a:r>
              <a:rPr lang="en-US" dirty="0"/>
              <a:t>Figure 12. </a:t>
            </a:r>
            <a:r>
              <a:rPr lang="en-US" sz="1800" dirty="0">
                <a:effectLst/>
                <a:latin typeface="+mn-lt"/>
                <a:ea typeface="Times New Roman" panose="02020603050405020304" pitchFamily="18" charset="0"/>
              </a:rPr>
              <a:t>Trends in golden king crab mature male biomass for 19.1, 19.1a, 19.1b, 19.1c (</a:t>
            </a:r>
            <a:r>
              <a:rPr lang="en-US" sz="1800" dirty="0">
                <a:solidFill>
                  <a:srgbClr val="FF0000"/>
                </a:solidFill>
                <a:effectLst/>
                <a:latin typeface="+mn-lt"/>
                <a:ea typeface="Times New Roman" panose="02020603050405020304" pitchFamily="18" charset="0"/>
              </a:rPr>
              <a:t>EAG </a:t>
            </a:r>
            <a:r>
              <a:rPr lang="en-US" sz="1800" dirty="0">
                <a:effectLst/>
                <a:latin typeface="+mn-lt"/>
                <a:ea typeface="Times New Roman" panose="02020603050405020304" pitchFamily="18" charset="0"/>
              </a:rPr>
              <a:t>Gmacs fit), 19.1d, 19.1e, and 20.1 model fits to </a:t>
            </a:r>
            <a:r>
              <a:rPr lang="en-US" sz="1800" dirty="0">
                <a:solidFill>
                  <a:srgbClr val="FF0000"/>
                </a:solidFill>
                <a:effectLst/>
                <a:latin typeface="+mn-lt"/>
                <a:ea typeface="Times New Roman" panose="02020603050405020304" pitchFamily="18" charset="0"/>
              </a:rPr>
              <a:t>EAG</a:t>
            </a:r>
            <a:r>
              <a:rPr lang="en-US" sz="1800" dirty="0">
                <a:effectLst/>
                <a:latin typeface="+mn-lt"/>
                <a:ea typeface="Times New Roman" panose="02020603050405020304" pitchFamily="18" charset="0"/>
              </a:rPr>
              <a:t> (left) and </a:t>
            </a:r>
            <a:r>
              <a:rPr lang="en-US" sz="1800" dirty="0">
                <a:solidFill>
                  <a:srgbClr val="FF0000"/>
                </a:solidFill>
                <a:effectLst/>
                <a:latin typeface="+mn-lt"/>
                <a:ea typeface="Times New Roman" panose="02020603050405020304" pitchFamily="18" charset="0"/>
              </a:rPr>
              <a:t>WAG </a:t>
            </a:r>
            <a:r>
              <a:rPr lang="en-US" sz="1800" dirty="0">
                <a:effectLst/>
                <a:latin typeface="+mn-lt"/>
                <a:ea typeface="Times New Roman" panose="02020603050405020304" pitchFamily="18" charset="0"/>
              </a:rPr>
              <a:t>(right) data. Top panel: 1960/61–2019/20, bottom panel: 2005/06–2019/20. Model19.1a estimate has two standard error confidence limits. </a:t>
            </a:r>
            <a:endParaRPr lang="en-US" sz="1400" dirty="0"/>
          </a:p>
        </p:txBody>
      </p:sp>
      <p:pic>
        <p:nvPicPr>
          <p:cNvPr id="8" name="Picture 7">
            <a:extLst>
              <a:ext uri="{FF2B5EF4-FFF2-40B4-BE49-F238E27FC236}">
                <a16:creationId xmlns:a16="http://schemas.microsoft.com/office/drawing/2014/main" id="{EA2488CC-6E70-4532-9959-2F2B827461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5446" y="813405"/>
            <a:ext cx="7315200" cy="2234595"/>
          </a:xfrm>
          <a:prstGeom prst="rect">
            <a:avLst/>
          </a:prstGeom>
          <a:noFill/>
          <a:ln>
            <a:noFill/>
          </a:ln>
        </p:spPr>
      </p:pic>
      <p:pic>
        <p:nvPicPr>
          <p:cNvPr id="9" name="Picture 8">
            <a:extLst>
              <a:ext uri="{FF2B5EF4-FFF2-40B4-BE49-F238E27FC236}">
                <a16:creationId xmlns:a16="http://schemas.microsoft.com/office/drawing/2014/main" id="{5B624034-DB98-45B2-84C9-F2681EC515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5446" y="3048000"/>
            <a:ext cx="7315200" cy="2540000"/>
          </a:xfrm>
          <a:prstGeom prst="rect">
            <a:avLst/>
          </a:prstGeom>
          <a:noFill/>
          <a:ln>
            <a:noFill/>
          </a:ln>
        </p:spPr>
      </p:pic>
    </p:spTree>
    <p:extLst>
      <p:ext uri="{BB962C8B-B14F-4D97-AF65-F5344CB8AC3E}">
        <p14:creationId xmlns:p14="http://schemas.microsoft.com/office/powerpoint/2010/main" val="356672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167797"/>
            <a:ext cx="7772400" cy="762000"/>
          </a:xfrm>
        </p:spPr>
        <p:txBody>
          <a:bodyPr>
            <a:normAutofit/>
          </a:bodyPr>
          <a:lstStyle/>
          <a:p>
            <a:r>
              <a:rPr lang="en-US"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13</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152400" y="940814"/>
            <a:ext cx="8458200" cy="1477328"/>
          </a:xfrm>
          <a:prstGeom prst="rect">
            <a:avLst/>
          </a:prstGeom>
        </p:spPr>
        <p:txBody>
          <a:bodyPr wrap="square">
            <a:spAutoFit/>
          </a:bodyPr>
          <a:lstStyle/>
          <a:p>
            <a:pPr>
              <a:spcAft>
                <a:spcPts val="5"/>
              </a:spcAft>
            </a:pPr>
            <a:r>
              <a:rPr lang="en-US" b="1" dirty="0"/>
              <a:t>Comment 6: The fit to the cooperative survey index should be shown. </a:t>
            </a:r>
          </a:p>
          <a:p>
            <a:pPr marL="0" marR="0">
              <a:spcBef>
                <a:spcPts val="0"/>
              </a:spcBef>
              <a:spcAft>
                <a:spcPts val="5"/>
              </a:spcAft>
            </a:pPr>
            <a:endParaRPr lang="en-US" b="1" dirty="0"/>
          </a:p>
          <a:p>
            <a:r>
              <a:rPr lang="en-US" i="1" dirty="0">
                <a:solidFill>
                  <a:srgbClr val="FFC000"/>
                </a:solidFill>
              </a:rPr>
              <a:t>Response: </a:t>
            </a:r>
          </a:p>
          <a:p>
            <a:pPr marL="0" marR="0" algn="just">
              <a:spcBef>
                <a:spcPts val="0"/>
              </a:spcBef>
              <a:spcAft>
                <a:spcPts val="0"/>
              </a:spcAft>
              <a:tabLst>
                <a:tab pos="1200150" algn="l"/>
              </a:tabLst>
            </a:pPr>
            <a:r>
              <a:rPr lang="en-US" i="1" dirty="0">
                <a:solidFill>
                  <a:srgbClr val="FFC000"/>
                </a:solidFill>
              </a:rPr>
              <a:t>Done (Figure A.8).</a:t>
            </a:r>
          </a:p>
          <a:p>
            <a:endParaRPr lang="en-US" i="1" dirty="0">
              <a:solidFill>
                <a:srgbClr val="FFC000"/>
              </a:solidFill>
            </a:endParaRPr>
          </a:p>
        </p:txBody>
      </p:sp>
      <p:pic>
        <p:nvPicPr>
          <p:cNvPr id="5" name="Picture 4">
            <a:extLst>
              <a:ext uri="{FF2B5EF4-FFF2-40B4-BE49-F238E27FC236}">
                <a16:creationId xmlns:a16="http://schemas.microsoft.com/office/drawing/2014/main" id="{A23B9272-DFB7-4ABA-AE24-F1A88602EDA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953" y="1447800"/>
            <a:ext cx="5943600" cy="3343275"/>
          </a:xfrm>
          <a:prstGeom prst="rect">
            <a:avLst/>
          </a:prstGeom>
          <a:noFill/>
          <a:ln>
            <a:noFill/>
          </a:ln>
        </p:spPr>
      </p:pic>
      <p:sp>
        <p:nvSpPr>
          <p:cNvPr id="7" name="TextBox 6">
            <a:extLst>
              <a:ext uri="{FF2B5EF4-FFF2-40B4-BE49-F238E27FC236}">
                <a16:creationId xmlns:a16="http://schemas.microsoft.com/office/drawing/2014/main" id="{EB33BA83-8948-440C-92D8-135C8388B90E}"/>
              </a:ext>
            </a:extLst>
          </p:cNvPr>
          <p:cNvSpPr txBox="1"/>
          <p:nvPr/>
        </p:nvSpPr>
        <p:spPr>
          <a:xfrm>
            <a:off x="38100" y="5108874"/>
            <a:ext cx="8458200" cy="1200329"/>
          </a:xfrm>
          <a:prstGeom prst="rect">
            <a:avLst/>
          </a:prstGeom>
          <a:noFill/>
        </p:spPr>
        <p:txBody>
          <a:bodyPr wrap="square">
            <a:spAutoFit/>
          </a:bodyPr>
          <a:lstStyle/>
          <a:p>
            <a:pPr marL="228600" marR="0" algn="just">
              <a:spcBef>
                <a:spcPts val="0"/>
              </a:spcBef>
              <a:spcAft>
                <a:spcPts val="0"/>
              </a:spcAft>
            </a:pPr>
            <a:r>
              <a:rPr lang="en-US" sz="1800" dirty="0">
                <a:effectLst/>
                <a:ea typeface="Times New Roman" panose="02020603050405020304" pitchFamily="18" charset="0"/>
              </a:rPr>
              <a:t>Figure A.8. Comparison of cooperative survey model CPUE indices (blue, 19.1d) and observer non interaction factor model CPUE indices (green, 19.1). The confidence limits are determined with ±2SE. Model estimated additional standard error was added to SE.</a:t>
            </a:r>
            <a:endParaRPr lang="en-US" sz="1600" dirty="0">
              <a:effectLst/>
              <a:ea typeface="Times New Roman" panose="02020603050405020304" pitchFamily="18" charset="0"/>
            </a:endParaRPr>
          </a:p>
        </p:txBody>
      </p:sp>
    </p:spTree>
    <p:extLst>
      <p:ext uri="{BB962C8B-B14F-4D97-AF65-F5344CB8AC3E}">
        <p14:creationId xmlns:p14="http://schemas.microsoft.com/office/powerpoint/2010/main" val="378141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June 2020 SSC (selected) comments</a:t>
            </a:r>
          </a:p>
        </p:txBody>
      </p:sp>
      <p:sp>
        <p:nvSpPr>
          <p:cNvPr id="3" name="Content Placeholder 2"/>
          <p:cNvSpPr>
            <a:spLocks noGrp="1"/>
          </p:cNvSpPr>
          <p:nvPr>
            <p:ph idx="1"/>
          </p:nvPr>
        </p:nvSpPr>
        <p:spPr>
          <a:xfrm>
            <a:off x="228600" y="914400"/>
            <a:ext cx="8763000" cy="5166361"/>
          </a:xfrm>
        </p:spPr>
        <p:txBody>
          <a:bodyPr>
            <a:noAutofit/>
          </a:bodyPr>
          <a:lstStyle/>
          <a:p>
            <a:r>
              <a:rPr lang="en-US" b="1" dirty="0"/>
              <a:t>Comment 1: The annual fishery CPUE index is estimated by combining estimates from one model (model with year:area interaction) that was fit to all year-area combinations that had any fishing effort, and another model (without a year:area interaction) to estimate mean CPUE in those year-area combinations that did not have any fishing effort. The SSC requests more detailed documentation on how Year:Area interaction method is implemented in CPUE standardization.</a:t>
            </a:r>
          </a:p>
          <a:p>
            <a:endParaRPr lang="en-US" dirty="0"/>
          </a:p>
          <a:p>
            <a:endParaRPr lang="en-US" sz="1800" b="1" dirty="0"/>
          </a:p>
          <a:p>
            <a:pPr marL="45720" indent="0">
              <a:buNone/>
            </a:pPr>
            <a:r>
              <a:rPr lang="en-US" sz="1800" i="1" dirty="0">
                <a:solidFill>
                  <a:srgbClr val="FFC000"/>
                </a:solidFill>
              </a:rPr>
              <a:t>Response: </a:t>
            </a:r>
          </a:p>
          <a:p>
            <a:pPr marL="0" marR="0">
              <a:spcBef>
                <a:spcPts val="0"/>
              </a:spcBef>
              <a:spcAft>
                <a:spcPts val="0"/>
              </a:spcAft>
            </a:pPr>
            <a:r>
              <a:rPr lang="en-US" sz="1800" i="1" dirty="0">
                <a:solidFill>
                  <a:srgbClr val="FFC000"/>
                </a:solidFill>
              </a:rPr>
              <a:t>The Year:Area interaction parameters were estimated for blocks reporting fishing effort by the GLM model, which included  soak time as a predictor variable. This final model was then used to predict the biomass indices for those year-area combinations that did not have any fishing effort (Appendix A). Thus, predictions implicitly considered soak time.</a:t>
            </a:r>
          </a:p>
          <a:p>
            <a:r>
              <a:rPr lang="en-US" sz="1800" i="1" dirty="0">
                <a:solidFill>
                  <a:srgbClr val="FFC000"/>
                </a:solidFill>
              </a:rPr>
              <a:t> </a:t>
            </a:r>
          </a:p>
          <a:p>
            <a:r>
              <a:rPr lang="en-US" sz="1800" i="1" dirty="0">
                <a:solidFill>
                  <a:srgbClr val="FFC000"/>
                </a:solidFill>
              </a:rPr>
              <a:t>. </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14</a:t>
            </a:fld>
            <a:endParaRPr lang="en-US" dirty="0"/>
          </a:p>
        </p:txBody>
      </p:sp>
    </p:spTree>
    <p:extLst>
      <p:ext uri="{BB962C8B-B14F-4D97-AF65-F5344CB8AC3E}">
        <p14:creationId xmlns:p14="http://schemas.microsoft.com/office/powerpoint/2010/main" val="556690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SSC comments continued</a:t>
            </a:r>
          </a:p>
        </p:txBody>
      </p:sp>
      <p:sp>
        <p:nvSpPr>
          <p:cNvPr id="3" name="Content Placeholder 2"/>
          <p:cNvSpPr>
            <a:spLocks noGrp="1"/>
          </p:cNvSpPr>
          <p:nvPr>
            <p:ph idx="1"/>
          </p:nvPr>
        </p:nvSpPr>
        <p:spPr>
          <a:xfrm>
            <a:off x="228600" y="914400"/>
            <a:ext cx="8763000" cy="5166361"/>
          </a:xfrm>
        </p:spPr>
        <p:txBody>
          <a:bodyPr>
            <a:noAutofit/>
          </a:bodyPr>
          <a:lstStyle/>
          <a:p>
            <a:r>
              <a:rPr lang="en-US" b="1" dirty="0"/>
              <a:t>Comment 2: The SSC recommends that the authors reexamine and justify the random effects structure in the model for the cooperative survey data if it is included in models next year.</a:t>
            </a:r>
          </a:p>
          <a:p>
            <a:endParaRPr lang="en-US" dirty="0"/>
          </a:p>
          <a:p>
            <a:endParaRPr lang="en-US" sz="1800" b="1" dirty="0"/>
          </a:p>
          <a:p>
            <a:pPr marL="45720" indent="0">
              <a:buNone/>
            </a:pPr>
            <a:r>
              <a:rPr lang="en-US" sz="1800" i="1" dirty="0">
                <a:solidFill>
                  <a:srgbClr val="FFC000"/>
                </a:solidFill>
              </a:rPr>
              <a:t>Response: </a:t>
            </a:r>
          </a:p>
          <a:p>
            <a:pPr marL="0" marR="0">
              <a:spcBef>
                <a:spcPts val="0"/>
              </a:spcBef>
              <a:spcAft>
                <a:spcPts val="0"/>
              </a:spcAft>
            </a:pPr>
            <a:r>
              <a:rPr lang="en-US" sz="1800" i="1" dirty="0">
                <a:solidFill>
                  <a:srgbClr val="FFC000"/>
                </a:solidFill>
              </a:rPr>
              <a:t>We believe that our random effects structure was best configured following the cooperative sampling design after several trial-and-error formulations in previous iterations. If there are any better structural suggestions on the random effects model, we will consider them in the near future.   </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15</a:t>
            </a:fld>
            <a:endParaRPr lang="en-US" dirty="0"/>
          </a:p>
        </p:txBody>
      </p:sp>
    </p:spTree>
    <p:extLst>
      <p:ext uri="{BB962C8B-B14F-4D97-AF65-F5344CB8AC3E}">
        <p14:creationId xmlns:p14="http://schemas.microsoft.com/office/powerpoint/2010/main" val="1693942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SSC comments continued</a:t>
            </a:r>
          </a:p>
        </p:txBody>
      </p:sp>
      <p:sp>
        <p:nvSpPr>
          <p:cNvPr id="3" name="Content Placeholder 2"/>
          <p:cNvSpPr>
            <a:spLocks noGrp="1"/>
          </p:cNvSpPr>
          <p:nvPr>
            <p:ph idx="1"/>
          </p:nvPr>
        </p:nvSpPr>
        <p:spPr>
          <a:xfrm>
            <a:off x="228600" y="914400"/>
            <a:ext cx="8763000" cy="5166361"/>
          </a:xfrm>
        </p:spPr>
        <p:txBody>
          <a:bodyPr>
            <a:noAutofit/>
          </a:bodyPr>
          <a:lstStyle/>
          <a:p>
            <a:r>
              <a:rPr lang="en-US" b="1" dirty="0"/>
              <a:t>Comment 3: </a:t>
            </a:r>
            <a:endParaRPr lang="en-US" dirty="0"/>
          </a:p>
          <a:p>
            <a:r>
              <a:rPr lang="en-US" b="1" dirty="0"/>
              <a:t>The SSC recommends that the authors consider the advantages and disadvantages of combining the two areas because we are setting a single OFL/ABC. </a:t>
            </a:r>
          </a:p>
          <a:p>
            <a:endParaRPr lang="en-US" dirty="0"/>
          </a:p>
          <a:p>
            <a:pPr marL="45720" indent="0">
              <a:buNone/>
            </a:pPr>
            <a:r>
              <a:rPr lang="en-US" sz="1800" i="1" dirty="0">
                <a:solidFill>
                  <a:srgbClr val="FFC000"/>
                </a:solidFill>
              </a:rPr>
              <a:t>Response: </a:t>
            </a:r>
          </a:p>
          <a:p>
            <a:pPr marL="0" marR="0">
              <a:spcBef>
                <a:spcPts val="600"/>
              </a:spcBef>
              <a:spcAft>
                <a:spcPts val="0"/>
              </a:spcAft>
            </a:pPr>
            <a:r>
              <a:rPr lang="en-US" sz="1800" i="1" dirty="0">
                <a:solidFill>
                  <a:srgbClr val="FFC000"/>
                </a:solidFill>
              </a:rPr>
              <a:t>We modelled </a:t>
            </a:r>
            <a:r>
              <a:rPr lang="en-US" sz="1800" i="1" dirty="0">
                <a:solidFill>
                  <a:srgbClr val="FF0000"/>
                </a:solidFill>
              </a:rPr>
              <a:t>EAG </a:t>
            </a:r>
            <a:r>
              <a:rPr lang="en-US" sz="1800" i="1" dirty="0">
                <a:solidFill>
                  <a:srgbClr val="FFC000"/>
                </a:solidFill>
              </a:rPr>
              <a:t>and </a:t>
            </a:r>
            <a:r>
              <a:rPr lang="en-US" sz="1800" i="1" dirty="0">
                <a:solidFill>
                  <a:srgbClr val="FF0000"/>
                </a:solidFill>
              </a:rPr>
              <a:t>WAG</a:t>
            </a:r>
            <a:r>
              <a:rPr lang="en-US" sz="1800" i="1" dirty="0">
                <a:solidFill>
                  <a:srgbClr val="FFC000"/>
                </a:solidFill>
              </a:rPr>
              <a:t> stocks separately for a number of reasons:</a:t>
            </a:r>
          </a:p>
          <a:p>
            <a:pPr marL="342900" marR="0" lvl="0" indent="-342900">
              <a:spcBef>
                <a:spcPts val="600"/>
              </a:spcBef>
              <a:spcAft>
                <a:spcPts val="0"/>
              </a:spcAft>
              <a:buFont typeface="+mj-lt"/>
              <a:buAutoNum type="alphaLcPeriod"/>
            </a:pPr>
            <a:r>
              <a:rPr lang="en-US" sz="1800" i="1" dirty="0">
                <a:solidFill>
                  <a:srgbClr val="FFC000"/>
                </a:solidFill>
              </a:rPr>
              <a:t>Alaska Board of Fisheries decided to manage the two areas with separate total allowable catches.</a:t>
            </a:r>
          </a:p>
          <a:p>
            <a:pPr marL="342900" marR="0" lvl="0" indent="-342900">
              <a:spcBef>
                <a:spcPts val="600"/>
              </a:spcBef>
              <a:spcAft>
                <a:spcPts val="0"/>
              </a:spcAft>
              <a:buFont typeface="+mj-lt"/>
              <a:buAutoNum type="alphaLcPeriod"/>
            </a:pPr>
            <a:r>
              <a:rPr lang="en-US" sz="1800" i="1" dirty="0">
                <a:solidFill>
                  <a:srgbClr val="FFC000"/>
                </a:solidFill>
              </a:rPr>
              <a:t>The productivity and extent of stock distribution in the two areas are different, e.g.,</a:t>
            </a:r>
          </a:p>
          <a:p>
            <a:pPr marL="457200" marR="0">
              <a:spcBef>
                <a:spcPts val="600"/>
              </a:spcBef>
              <a:spcAft>
                <a:spcPts val="0"/>
              </a:spcAft>
            </a:pPr>
            <a:r>
              <a:rPr lang="en-US" sz="1800" i="1" dirty="0">
                <a:solidFill>
                  <a:srgbClr val="FFC000"/>
                </a:solidFill>
              </a:rPr>
              <a:t>- </a:t>
            </a:r>
            <a:r>
              <a:rPr lang="en-US" sz="1800" i="1" dirty="0">
                <a:solidFill>
                  <a:srgbClr val="FF0000"/>
                </a:solidFill>
              </a:rPr>
              <a:t>WAG</a:t>
            </a:r>
            <a:r>
              <a:rPr lang="en-US" sz="1800" i="1" dirty="0">
                <a:solidFill>
                  <a:srgbClr val="FFC000"/>
                </a:solidFill>
              </a:rPr>
              <a:t> has lower CPUE and wider area of stock distribution than </a:t>
            </a:r>
            <a:r>
              <a:rPr lang="en-US" sz="1800" i="1" dirty="0">
                <a:solidFill>
                  <a:srgbClr val="FF0000"/>
                </a:solidFill>
              </a:rPr>
              <a:t>EAG</a:t>
            </a:r>
            <a:r>
              <a:rPr lang="en-US" sz="1800" i="1" dirty="0">
                <a:solidFill>
                  <a:srgbClr val="FFC000"/>
                </a:solidFill>
              </a:rPr>
              <a:t>. </a:t>
            </a:r>
          </a:p>
          <a:p>
            <a:pPr marL="457200" marR="0">
              <a:spcBef>
                <a:spcPts val="600"/>
              </a:spcBef>
              <a:spcAft>
                <a:spcPts val="0"/>
              </a:spcAft>
            </a:pPr>
            <a:r>
              <a:rPr lang="en-US" sz="1800" i="1" dirty="0">
                <a:solidFill>
                  <a:srgbClr val="FFC000"/>
                </a:solidFill>
              </a:rPr>
              <a:t>- There is a fishing area gap between </a:t>
            </a:r>
            <a:r>
              <a:rPr lang="en-US" sz="1800" i="1" dirty="0">
                <a:solidFill>
                  <a:srgbClr val="FF0000"/>
                </a:solidFill>
              </a:rPr>
              <a:t>EAG</a:t>
            </a:r>
            <a:r>
              <a:rPr lang="en-US" sz="1800" i="1" dirty="0">
                <a:solidFill>
                  <a:srgbClr val="FFC000"/>
                </a:solidFill>
              </a:rPr>
              <a:t> and </a:t>
            </a:r>
            <a:r>
              <a:rPr lang="en-US" sz="1800" i="1" dirty="0">
                <a:solidFill>
                  <a:srgbClr val="FF0000"/>
                </a:solidFill>
              </a:rPr>
              <a:t>WAG</a:t>
            </a:r>
            <a:r>
              <a:rPr lang="en-US" sz="1800" i="1" dirty="0">
                <a:solidFill>
                  <a:srgbClr val="FFC000"/>
                </a:solidFill>
              </a:rPr>
              <a:t>.</a:t>
            </a:r>
          </a:p>
          <a:p>
            <a:pPr marL="457200" marR="0">
              <a:spcBef>
                <a:spcPts val="600"/>
              </a:spcBef>
              <a:spcAft>
                <a:spcPts val="0"/>
              </a:spcAft>
            </a:pPr>
            <a:r>
              <a:rPr lang="en-US" sz="1800" i="1" dirty="0">
                <a:solidFill>
                  <a:srgbClr val="FFC000"/>
                </a:solidFill>
              </a:rPr>
              <a:t>- Tagging studies have shown little mixing between the two areas. </a:t>
            </a:r>
          </a:p>
          <a:p>
            <a:pPr marL="0" marR="0">
              <a:spcBef>
                <a:spcPts val="600"/>
              </a:spcBef>
              <a:spcAft>
                <a:spcPts val="0"/>
              </a:spcAft>
            </a:pPr>
            <a:r>
              <a:rPr lang="en-US" sz="1800" i="1" dirty="0">
                <a:solidFill>
                  <a:srgbClr val="FFC000"/>
                </a:solidFill>
              </a:rPr>
              <a:t>The suggestion is well taken and it has the advantage of reducing the stock assessment workload from two to one. We will investigate this in the near future.</a:t>
            </a:r>
          </a:p>
          <a:p>
            <a:pPr marL="457200" marR="0">
              <a:spcBef>
                <a:spcPts val="600"/>
              </a:spcBef>
              <a:spcAft>
                <a:spcPts val="0"/>
              </a:spcAft>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sz="1800" i="1" dirty="0">
              <a:solidFill>
                <a:srgbClr val="FFC000"/>
              </a:solidFill>
            </a:endParaRPr>
          </a:p>
          <a:p>
            <a:r>
              <a:rPr lang="en-US" dirty="0"/>
              <a:t> </a:t>
            </a:r>
          </a:p>
          <a:p>
            <a:r>
              <a:rPr lang="en-US" sz="1800" i="1" dirty="0">
                <a:solidFill>
                  <a:srgbClr val="FFC000"/>
                </a:solidFill>
              </a:rPr>
              <a:t>. </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16</a:t>
            </a:fld>
            <a:endParaRPr lang="en-US" dirty="0"/>
          </a:p>
        </p:txBody>
      </p:sp>
    </p:spTree>
    <p:extLst>
      <p:ext uri="{BB962C8B-B14F-4D97-AF65-F5344CB8AC3E}">
        <p14:creationId xmlns:p14="http://schemas.microsoft.com/office/powerpoint/2010/main" val="355126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SSC comments continued</a:t>
            </a:r>
          </a:p>
        </p:txBody>
      </p:sp>
      <p:sp>
        <p:nvSpPr>
          <p:cNvPr id="3" name="Content Placeholder 2"/>
          <p:cNvSpPr>
            <a:spLocks noGrp="1"/>
          </p:cNvSpPr>
          <p:nvPr>
            <p:ph idx="1"/>
          </p:nvPr>
        </p:nvSpPr>
        <p:spPr>
          <a:xfrm>
            <a:off x="228600" y="914400"/>
            <a:ext cx="8763000" cy="5166361"/>
          </a:xfrm>
        </p:spPr>
        <p:txBody>
          <a:bodyPr>
            <a:noAutofit/>
          </a:bodyPr>
          <a:lstStyle/>
          <a:p>
            <a:pPr marL="0" marR="0">
              <a:spcBef>
                <a:spcPts val="0"/>
              </a:spcBef>
              <a:spcAft>
                <a:spcPts val="0"/>
              </a:spcAft>
            </a:pPr>
            <a:r>
              <a:rPr lang="en-US" b="1" dirty="0"/>
              <a:t>Comment 5:  In the two </a:t>
            </a:r>
            <a:r>
              <a:rPr lang="en-US" b="1" dirty="0">
                <a:solidFill>
                  <a:srgbClr val="FF0000"/>
                </a:solidFill>
              </a:rPr>
              <a:t>WAG</a:t>
            </a:r>
            <a:r>
              <a:rPr lang="en-US" b="1" dirty="0"/>
              <a:t> jitter runs for models 20.1 and 20.1b, there are runs that have lower objective function values (e.g., runs 15 and 78 in 20.1b). Typically, these runs would become the new global minimum and be the starting points for new jitter runs for a final model. The OFL for the WAG would be about 1,900 t instead of 1,800 t under these scenarios. Considering that the final gradients for these runs are also very small, the SSC requests an explanation as to why these model runs were not used.</a:t>
            </a:r>
          </a:p>
          <a:p>
            <a:endParaRPr lang="en-US" dirty="0"/>
          </a:p>
          <a:p>
            <a:endParaRPr lang="en-US" sz="1800" b="1" dirty="0"/>
          </a:p>
          <a:p>
            <a:pPr marL="45720" indent="0">
              <a:buNone/>
            </a:pPr>
            <a:r>
              <a:rPr lang="en-US" sz="1800" i="1" dirty="0">
                <a:solidFill>
                  <a:srgbClr val="FFC000"/>
                </a:solidFill>
              </a:rPr>
              <a:t>Response: </a:t>
            </a:r>
          </a:p>
          <a:p>
            <a:pPr marL="0">
              <a:spcBef>
                <a:spcPts val="0"/>
              </a:spcBef>
            </a:pPr>
            <a:r>
              <a:rPr lang="en-US" sz="1800" i="1" dirty="0">
                <a:solidFill>
                  <a:srgbClr val="FFC000"/>
                </a:solidFill>
              </a:rPr>
              <a:t>Current jitter analysis indicated that </a:t>
            </a:r>
            <a:r>
              <a:rPr lang="en-US" sz="1800" i="1" dirty="0">
                <a:solidFill>
                  <a:srgbClr val="FF0000"/>
                </a:solidFill>
              </a:rPr>
              <a:t>EAG</a:t>
            </a:r>
            <a:r>
              <a:rPr lang="en-US" sz="1800" i="1" dirty="0">
                <a:solidFill>
                  <a:srgbClr val="FFC000"/>
                </a:solidFill>
              </a:rPr>
              <a:t> initial optimization appear to have achieved the global minimum, but </a:t>
            </a:r>
            <a:r>
              <a:rPr lang="en-US" sz="1800" i="1" dirty="0">
                <a:solidFill>
                  <a:srgbClr val="FF0000"/>
                </a:solidFill>
              </a:rPr>
              <a:t>WAG</a:t>
            </a:r>
            <a:r>
              <a:rPr lang="en-US" sz="1800" i="1" dirty="0">
                <a:solidFill>
                  <a:srgbClr val="FFC000"/>
                </a:solidFill>
              </a:rPr>
              <a:t> jitter runs showed that some runs have (e.g., run#8) lower log likelihood values than the initial optimized value. However, we need to consider other factors, for example, low negative log likelihood values resulted in an unexpected spike in predicted groundfish bycatch in a year. But groundfish bycatch removal in the golden king crab fishery is very minor. Therefore, for this exercise we used jitter run#8 input parameter values to estimate reference points by the model 19.1a for </a:t>
            </a:r>
            <a:r>
              <a:rPr lang="en-US" sz="1800" i="1" dirty="0">
                <a:solidFill>
                  <a:srgbClr val="FF0000"/>
                </a:solidFill>
              </a:rPr>
              <a:t>WAG</a:t>
            </a:r>
            <a:r>
              <a:rPr lang="en-US" sz="1800" i="1" dirty="0">
                <a:solidFill>
                  <a:srgbClr val="FFC000"/>
                </a:solidFill>
              </a:rPr>
              <a:t>.  </a:t>
            </a:r>
          </a:p>
          <a:p>
            <a:pPr marL="0" marR="0">
              <a:spcBef>
                <a:spcPts val="0"/>
              </a:spcBef>
              <a:spcAft>
                <a:spcPts val="0"/>
              </a:spcAft>
            </a:pPr>
            <a:endParaRPr lang="en-US" sz="18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17</a:t>
            </a:fld>
            <a:endParaRPr lang="en-US" dirty="0"/>
          </a:p>
        </p:txBody>
      </p:sp>
    </p:spTree>
    <p:extLst>
      <p:ext uri="{BB962C8B-B14F-4D97-AF65-F5344CB8AC3E}">
        <p14:creationId xmlns:p14="http://schemas.microsoft.com/office/powerpoint/2010/main" val="127840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001001" y="152400"/>
            <a:ext cx="941203" cy="301752"/>
          </a:xfrm>
        </p:spPr>
        <p:txBody>
          <a:bodyPr/>
          <a:lstStyle/>
          <a:p>
            <a:fld id="{28D1B9BE-D941-4EEF-A5AD-4384CF3F4BCC}" type="slidenum">
              <a:rPr lang="en-US" smtClean="0"/>
              <a:pPr/>
              <a:t>18</a:t>
            </a:fld>
            <a:endParaRPr lang="en-US" dirty="0"/>
          </a:p>
        </p:txBody>
      </p:sp>
      <p:sp>
        <p:nvSpPr>
          <p:cNvPr id="4" name="TextBox 3"/>
          <p:cNvSpPr txBox="1"/>
          <p:nvPr/>
        </p:nvSpPr>
        <p:spPr>
          <a:xfrm>
            <a:off x="1142999" y="152400"/>
            <a:ext cx="6171415" cy="369332"/>
          </a:xfrm>
          <a:prstGeom prst="rect">
            <a:avLst/>
          </a:prstGeom>
          <a:noFill/>
        </p:spPr>
        <p:txBody>
          <a:bodyPr wrap="square" rtlCol="0">
            <a:spAutoFit/>
          </a:bodyPr>
          <a:lstStyle/>
          <a:p>
            <a:r>
              <a:rPr lang="en-US" dirty="0"/>
              <a:t>Table A. Model scenarios </a:t>
            </a:r>
          </a:p>
        </p:txBody>
      </p:sp>
      <p:graphicFrame>
        <p:nvGraphicFramePr>
          <p:cNvPr id="5" name="Table 4">
            <a:extLst>
              <a:ext uri="{FF2B5EF4-FFF2-40B4-BE49-F238E27FC236}">
                <a16:creationId xmlns:a16="http://schemas.microsoft.com/office/drawing/2014/main" id="{6A9D1D31-EC2E-4E45-8563-F035C091786E}"/>
              </a:ext>
            </a:extLst>
          </p:cNvPr>
          <p:cNvGraphicFramePr>
            <a:graphicFrameLocks noGrp="1"/>
          </p:cNvGraphicFramePr>
          <p:nvPr>
            <p:extLst>
              <p:ext uri="{D42A27DB-BD31-4B8C-83A1-F6EECF244321}">
                <p14:modId xmlns:p14="http://schemas.microsoft.com/office/powerpoint/2010/main" val="3533609883"/>
              </p:ext>
            </p:extLst>
          </p:nvPr>
        </p:nvGraphicFramePr>
        <p:xfrm>
          <a:off x="609600" y="585876"/>
          <a:ext cx="8180204" cy="6119724"/>
        </p:xfrm>
        <a:graphic>
          <a:graphicData uri="http://schemas.openxmlformats.org/drawingml/2006/table">
            <a:tbl>
              <a:tblPr firstRow="1" firstCol="1" bandRow="1">
                <a:tableStyleId>{5C22544A-7EE6-4342-B048-85BDC9FD1C3A}</a:tableStyleId>
              </a:tblPr>
              <a:tblGrid>
                <a:gridCol w="1563814">
                  <a:extLst>
                    <a:ext uri="{9D8B030D-6E8A-4147-A177-3AD203B41FA5}">
                      <a16:colId xmlns:a16="http://schemas.microsoft.com/office/drawing/2014/main" val="2292749325"/>
                    </a:ext>
                  </a:extLst>
                </a:gridCol>
                <a:gridCol w="4410926">
                  <a:extLst>
                    <a:ext uri="{9D8B030D-6E8A-4147-A177-3AD203B41FA5}">
                      <a16:colId xmlns:a16="http://schemas.microsoft.com/office/drawing/2014/main" val="1522918322"/>
                    </a:ext>
                  </a:extLst>
                </a:gridCol>
                <a:gridCol w="2205464">
                  <a:extLst>
                    <a:ext uri="{9D8B030D-6E8A-4147-A177-3AD203B41FA5}">
                      <a16:colId xmlns:a16="http://schemas.microsoft.com/office/drawing/2014/main" val="2160278743"/>
                    </a:ext>
                  </a:extLst>
                </a:gridCol>
              </a:tblGrid>
              <a:tr h="1094823">
                <a:tc>
                  <a:txBody>
                    <a:bodyPr/>
                    <a:lstStyle/>
                    <a:p>
                      <a:pPr marL="0" marR="0" algn="just">
                        <a:spcBef>
                          <a:spcPts val="0"/>
                        </a:spcBef>
                        <a:spcAft>
                          <a:spcPts val="0"/>
                        </a:spcAft>
                        <a:tabLst>
                          <a:tab pos="1200150" algn="l"/>
                        </a:tabLst>
                      </a:pPr>
                      <a:r>
                        <a:rPr lang="en-US" sz="1200" dirty="0">
                          <a:effectLst/>
                        </a:rPr>
                        <a:t>Model</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CPUE data type</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Period for mean number of recruit calculation</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1332685691"/>
                  </a:ext>
                </a:extLst>
              </a:tr>
              <a:tr h="125449">
                <a:tc>
                  <a:txBody>
                    <a:bodyPr/>
                    <a:lstStyle/>
                    <a:p>
                      <a:pPr marL="0" marR="0" algn="just">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3500876131"/>
                  </a:ext>
                </a:extLst>
              </a:tr>
              <a:tr h="1231676">
                <a:tc>
                  <a:txBody>
                    <a:bodyPr/>
                    <a:lstStyle/>
                    <a:p>
                      <a:pPr marL="0" marR="0">
                        <a:spcBef>
                          <a:spcPts val="0"/>
                        </a:spcBef>
                        <a:spcAft>
                          <a:spcPts val="0"/>
                        </a:spcAft>
                        <a:tabLst>
                          <a:tab pos="1200150" algn="l"/>
                        </a:tabLst>
                      </a:pPr>
                      <a:r>
                        <a:rPr lang="en-US" sz="1200" dirty="0">
                          <a:effectLst/>
                        </a:rPr>
                        <a:t>19.1 (accepted model in May 2019 , implemented with up to 2019/20 data)</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Observer data from 1995/96–2019/20; fish ticket data from 1985/86–1998/99; two catchability and total selectivity for the 1960–2004 and 2005–2019 periods, one retention and groundfish bycatch selectivity; and observer and Fish Ticket CPUE standardization by negative binomial models.</a:t>
                      </a:r>
                    </a:p>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pPr>
                      <a:r>
                        <a:rPr lang="en-US" sz="1200" dirty="0">
                          <a:effectLst/>
                        </a:rPr>
                        <a:t>1987–2012 </a:t>
                      </a:r>
                    </a:p>
                    <a:p>
                      <a:pPr marL="0" marR="0">
                        <a:spcBef>
                          <a:spcPts val="0"/>
                        </a:spcBef>
                        <a:spcAft>
                          <a:spcPts val="0"/>
                        </a:spcAft>
                        <a:tabLst>
                          <a:tab pos="1200150" algn="l"/>
                        </a:tabLst>
                      </a:pPr>
                      <a:r>
                        <a:rPr lang="en-US" sz="1200" dirty="0">
                          <a:effectLst/>
                        </a:rPr>
                        <a:t> </a:t>
                      </a:r>
                      <a:r>
                        <a:rPr lang="en-US" sz="1200" dirty="0">
                          <a:solidFill>
                            <a:srgbClr val="FF0000"/>
                          </a:solidFill>
                        </a:rPr>
                        <a:t>EAG</a:t>
                      </a:r>
                      <a:r>
                        <a:rPr lang="en-US" sz="1200" dirty="0"/>
                        <a:t> and </a:t>
                      </a:r>
                      <a:r>
                        <a:rPr lang="en-US" sz="1200" dirty="0">
                          <a:solidFill>
                            <a:srgbClr val="FF0000"/>
                          </a:solidFill>
                        </a:rPr>
                        <a:t>WAG</a:t>
                      </a:r>
                      <a:r>
                        <a:rPr lang="en-US" sz="1200" dirty="0"/>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994780055"/>
                  </a:ext>
                </a:extLst>
              </a:tr>
              <a:tr h="273706">
                <a:tc>
                  <a:txBody>
                    <a:bodyPr/>
                    <a:lstStyle/>
                    <a:p>
                      <a:pPr marL="0" marR="0">
                        <a:spcBef>
                          <a:spcPts val="0"/>
                        </a:spcBef>
                        <a:spcAft>
                          <a:spcPts val="0"/>
                        </a:spcAft>
                        <a:tabLst>
                          <a:tab pos="1200150" algn="l"/>
                        </a:tabLst>
                      </a:pPr>
                      <a:r>
                        <a:rPr lang="en-US" sz="1200" dirty="0">
                          <a:effectLst/>
                        </a:rPr>
                        <a:t>19.1a</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19.1+ change the period for mean number of recruit calculation.</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1987–2017 </a:t>
                      </a:r>
                      <a:r>
                        <a:rPr lang="en-US" sz="1200" dirty="0">
                          <a:solidFill>
                            <a:srgbClr val="FF0000"/>
                          </a:solidFill>
                        </a:rPr>
                        <a:t>EAG</a:t>
                      </a:r>
                      <a:r>
                        <a:rPr lang="en-US" sz="1200" dirty="0"/>
                        <a:t> and </a:t>
                      </a:r>
                      <a:r>
                        <a:rPr lang="en-US" sz="1200" dirty="0">
                          <a:solidFill>
                            <a:srgbClr val="FF0000"/>
                          </a:solidFill>
                        </a:rPr>
                        <a:t>WAG</a:t>
                      </a:r>
                      <a:r>
                        <a:rPr lang="en-US" sz="1200" dirty="0"/>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2995391029"/>
                  </a:ext>
                </a:extLst>
              </a:tr>
              <a:tr h="144699">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2453515729"/>
                  </a:ext>
                </a:extLst>
              </a:tr>
              <a:tr h="410559">
                <a:tc>
                  <a:txBody>
                    <a:bodyPr/>
                    <a:lstStyle/>
                    <a:p>
                      <a:pPr marL="0" marR="0">
                        <a:spcBef>
                          <a:spcPts val="0"/>
                        </a:spcBef>
                        <a:spcAft>
                          <a:spcPts val="0"/>
                        </a:spcAft>
                        <a:tabLst>
                          <a:tab pos="1200150" algn="l"/>
                        </a:tabLst>
                      </a:pPr>
                      <a:r>
                        <a:rPr lang="en-US" sz="1200" dirty="0">
                          <a:effectLst/>
                        </a:rPr>
                        <a:t>19.1b</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19.1a+ three total selectivity periods (1960–2004, 2005–2015, 2016–2019).</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1987–2017 </a:t>
                      </a:r>
                      <a:r>
                        <a:rPr lang="en-US" sz="1200" dirty="0">
                          <a:solidFill>
                            <a:srgbClr val="FF0000"/>
                          </a:solidFill>
                        </a:rPr>
                        <a:t>EAG</a:t>
                      </a:r>
                      <a:r>
                        <a:rPr lang="en-US" sz="1200" dirty="0"/>
                        <a:t> and </a:t>
                      </a:r>
                      <a:r>
                        <a:rPr lang="en-US" sz="1200" dirty="0">
                          <a:solidFill>
                            <a:srgbClr val="FF0000"/>
                          </a:solidFill>
                        </a:rPr>
                        <a:t>WAG</a:t>
                      </a:r>
                      <a:r>
                        <a:rPr lang="en-US" sz="1200" dirty="0"/>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1143421605"/>
                  </a:ext>
                </a:extLst>
              </a:tr>
              <a:tr h="144699">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343744908"/>
                  </a:ext>
                </a:extLst>
              </a:tr>
              <a:tr h="144699">
                <a:tc>
                  <a:txBody>
                    <a:bodyPr/>
                    <a:lstStyle/>
                    <a:p>
                      <a:pPr marL="0" marR="0">
                        <a:spcBef>
                          <a:spcPts val="0"/>
                        </a:spcBef>
                        <a:spcAft>
                          <a:spcPts val="0"/>
                        </a:spcAft>
                        <a:tabLst>
                          <a:tab pos="1200150" algn="l"/>
                        </a:tabLst>
                      </a:pPr>
                      <a:r>
                        <a:rPr lang="en-US" sz="1200" dirty="0">
                          <a:effectLst/>
                        </a:rPr>
                        <a:t>19.1c</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19.1a+ Gmacs (EAG).</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1987–2017 </a:t>
                      </a:r>
                      <a:r>
                        <a:rPr lang="en-US" sz="1200" dirty="0">
                          <a:solidFill>
                            <a:srgbClr val="FF0000"/>
                          </a:solidFill>
                        </a:rPr>
                        <a:t>EAG</a:t>
                      </a:r>
                      <a:r>
                        <a:rPr lang="en-US" sz="1200" dirty="0"/>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3003600576"/>
                  </a:ext>
                </a:extLst>
              </a:tr>
              <a:tr h="144699">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3105554326"/>
                  </a:ext>
                </a:extLst>
              </a:tr>
              <a:tr h="684265">
                <a:tc>
                  <a:txBody>
                    <a:bodyPr/>
                    <a:lstStyle/>
                    <a:p>
                      <a:pPr marL="0" marR="0">
                        <a:spcBef>
                          <a:spcPts val="0"/>
                        </a:spcBef>
                        <a:spcAft>
                          <a:spcPts val="0"/>
                        </a:spcAft>
                        <a:tabLst>
                          <a:tab pos="1200150" algn="l"/>
                        </a:tabLst>
                      </a:pPr>
                      <a:r>
                        <a:rPr lang="en-US" sz="1200" dirty="0">
                          <a:effectLst/>
                        </a:rPr>
                        <a:t>19.1d</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19.1a+ EAG cooperative survey CPUE indices for 2015–2019. observer CPUE indices for 1995/96–2019/20 and Fish Ticket CPUE indices for 1985/86–1998/99. </a:t>
                      </a:r>
                    </a:p>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1987–2017 </a:t>
                      </a:r>
                      <a:r>
                        <a:rPr lang="en-US" sz="1200" dirty="0">
                          <a:solidFill>
                            <a:srgbClr val="FF0000"/>
                          </a:solidFill>
                        </a:rPr>
                        <a:t>EAG</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1200150" algn="l"/>
                        </a:tabLst>
                      </a:pPr>
                      <a:endParaRPr lang="en-US" sz="1200" dirty="0">
                        <a:solidFill>
                          <a:srgbClr val="FF0000"/>
                        </a:solidFill>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2904668387"/>
                  </a:ext>
                </a:extLst>
              </a:tr>
              <a:tr h="684265">
                <a:tc>
                  <a:txBody>
                    <a:bodyPr/>
                    <a:lstStyle/>
                    <a:p>
                      <a:pPr marL="0" marR="0">
                        <a:spcBef>
                          <a:spcPts val="0"/>
                        </a:spcBef>
                        <a:spcAft>
                          <a:spcPts val="0"/>
                        </a:spcAft>
                        <a:tabLst>
                          <a:tab pos="1200150" algn="l"/>
                        </a:tabLst>
                      </a:pPr>
                      <a:r>
                        <a:rPr lang="en-US" sz="1200" dirty="0">
                          <a:effectLst/>
                        </a:rPr>
                        <a:t>19.1e</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19.1a+ EAG cooperative survey CPUE indices for 2015–2019. Use Fish Ticket CPUE indices for 1985/86–2019/20 without observer CPUE indices. </a:t>
                      </a:r>
                    </a:p>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1987–2017 </a:t>
                      </a:r>
                      <a:r>
                        <a:rPr lang="en-US" sz="1200" dirty="0">
                          <a:solidFill>
                            <a:srgbClr val="FF0000"/>
                          </a:solidFill>
                        </a:rPr>
                        <a:t>EAG</a:t>
                      </a:r>
                      <a:r>
                        <a:rPr lang="en-US" sz="1200" dirty="0"/>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1192146111"/>
                  </a:ext>
                </a:extLst>
              </a:tr>
              <a:tr h="144699">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1382398804"/>
                  </a:ext>
                </a:extLst>
              </a:tr>
              <a:tr h="410559">
                <a:tc>
                  <a:txBody>
                    <a:bodyPr/>
                    <a:lstStyle/>
                    <a:p>
                      <a:pPr marL="0" marR="0">
                        <a:spcBef>
                          <a:spcPts val="0"/>
                        </a:spcBef>
                        <a:spcAft>
                          <a:spcPts val="0"/>
                        </a:spcAft>
                        <a:tabLst>
                          <a:tab pos="1200150" algn="l"/>
                        </a:tabLst>
                      </a:pPr>
                      <a:r>
                        <a:rPr lang="en-US" sz="1200" dirty="0">
                          <a:effectLst/>
                        </a:rPr>
                        <a:t>20.1</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19.1a+ consider observer CPUE standardized with Year:Area interaction. </a:t>
                      </a:r>
                    </a:p>
                    <a:p>
                      <a:pPr marL="0" marR="0">
                        <a:spcBef>
                          <a:spcPts val="0"/>
                        </a:spcBef>
                        <a:spcAft>
                          <a:spcPts val="0"/>
                        </a:spcAft>
                        <a:tabLst>
                          <a:tab pos="1200150" algn="l"/>
                        </a:tabLs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tc>
                  <a:txBody>
                    <a:bodyPr/>
                    <a:lstStyle/>
                    <a:p>
                      <a:pPr marL="0" marR="0">
                        <a:spcBef>
                          <a:spcPts val="0"/>
                        </a:spcBef>
                        <a:spcAft>
                          <a:spcPts val="0"/>
                        </a:spcAft>
                        <a:tabLst>
                          <a:tab pos="1200150" algn="l"/>
                        </a:tabLst>
                      </a:pPr>
                      <a:r>
                        <a:rPr lang="en-US" sz="1200" dirty="0">
                          <a:effectLst/>
                        </a:rPr>
                        <a:t>1987–2017 </a:t>
                      </a:r>
                      <a:r>
                        <a:rPr lang="en-US" sz="1200" dirty="0">
                          <a:solidFill>
                            <a:srgbClr val="FF0000"/>
                          </a:solidFill>
                        </a:rPr>
                        <a:t>EAG</a:t>
                      </a:r>
                      <a:r>
                        <a:rPr lang="en-US" sz="1200" dirty="0"/>
                        <a:t> and </a:t>
                      </a:r>
                      <a:r>
                        <a:rPr lang="en-US" sz="1200" dirty="0">
                          <a:solidFill>
                            <a:srgbClr val="FF0000"/>
                          </a:solidFill>
                        </a:rPr>
                        <a:t>WAG</a:t>
                      </a:r>
                      <a:r>
                        <a:rPr lang="en-US" sz="1200" dirty="0"/>
                        <a:t> </a:t>
                      </a:r>
                      <a:endParaRPr lang="en-US" sz="1200" dirty="0">
                        <a:effectLst/>
                        <a:latin typeface="Times New Roman" panose="02020603050405020304" pitchFamily="18" charset="0"/>
                        <a:ea typeface="Times New Roman" panose="02020603050405020304" pitchFamily="18" charset="0"/>
                      </a:endParaRPr>
                    </a:p>
                  </a:txBody>
                  <a:tcPr marL="32431" marR="32431" marT="0" marB="0"/>
                </a:tc>
                <a:extLst>
                  <a:ext uri="{0D108BD9-81ED-4DB2-BD59-A6C34878D82A}">
                    <a16:rowId xmlns:a16="http://schemas.microsoft.com/office/drawing/2014/main" val="864122423"/>
                  </a:ext>
                </a:extLst>
              </a:tr>
            </a:tbl>
          </a:graphicData>
        </a:graphic>
      </p:graphicFrame>
    </p:spTree>
    <p:extLst>
      <p:ext uri="{BB962C8B-B14F-4D97-AF65-F5344CB8AC3E}">
        <p14:creationId xmlns:p14="http://schemas.microsoft.com/office/powerpoint/2010/main" val="658057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469816" y="288952"/>
            <a:ext cx="7315200" cy="381000"/>
          </a:xfrm>
        </p:spPr>
        <p:txBody>
          <a:bodyPr>
            <a:normAutofit fontScale="90000"/>
          </a:bodyPr>
          <a:lstStyle/>
          <a:p>
            <a:r>
              <a:rPr lang="en-US" sz="1800" i="1" dirty="0"/>
              <a:t>b. Estimation of observer CPUE index by  the Year:Area interaction model</a:t>
            </a:r>
            <a:endParaRPr lang="en-US" sz="18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19</a:t>
            </a:fld>
            <a:endParaRPr lang="en-US" dirty="0"/>
          </a:p>
        </p:txBody>
      </p:sp>
      <p:sp>
        <p:nvSpPr>
          <p:cNvPr id="6" name="TextBox 5">
            <a:extLst>
              <a:ext uri="{FF2B5EF4-FFF2-40B4-BE49-F238E27FC236}">
                <a16:creationId xmlns:a16="http://schemas.microsoft.com/office/drawing/2014/main" id="{F7C0284E-2392-4061-8259-F400BC8E8F46}"/>
              </a:ext>
            </a:extLst>
          </p:cNvPr>
          <p:cNvSpPr txBox="1"/>
          <p:nvPr/>
        </p:nvSpPr>
        <p:spPr>
          <a:xfrm>
            <a:off x="228600" y="6084876"/>
            <a:ext cx="8027018" cy="646331"/>
          </a:xfrm>
          <a:prstGeom prst="rect">
            <a:avLst/>
          </a:prstGeom>
          <a:noFill/>
        </p:spPr>
        <p:txBody>
          <a:bodyPr wrap="square" rtlCol="0">
            <a:spAutoFit/>
          </a:bodyPr>
          <a:lstStyle/>
          <a:p>
            <a:r>
              <a:rPr lang="en-US" dirty="0"/>
              <a:t>Figure A.1. The 1995/96 – 2019/20 observer pot samples enmeshed in 10 blocks.</a:t>
            </a:r>
          </a:p>
        </p:txBody>
      </p:sp>
      <p:sp>
        <p:nvSpPr>
          <p:cNvPr id="8" name="Text Placeholder 7">
            <a:extLst>
              <a:ext uri="{FF2B5EF4-FFF2-40B4-BE49-F238E27FC236}">
                <a16:creationId xmlns:a16="http://schemas.microsoft.com/office/drawing/2014/main" id="{3DA08DFC-9197-4D0A-BCF8-ACE3CBCFB1F8}"/>
              </a:ext>
            </a:extLst>
          </p:cNvPr>
          <p:cNvSpPr>
            <a:spLocks noGrp="1"/>
          </p:cNvSpPr>
          <p:nvPr>
            <p:ph type="body" idx="1"/>
          </p:nvPr>
        </p:nvSpPr>
        <p:spPr/>
        <p:txBody>
          <a:bodyPr/>
          <a:lstStyle/>
          <a:p>
            <a:endParaRPr lang="en-US" dirty="0"/>
          </a:p>
        </p:txBody>
      </p:sp>
      <p:pic>
        <p:nvPicPr>
          <p:cNvPr id="7" name="Picture 6">
            <a:extLst>
              <a:ext uri="{FF2B5EF4-FFF2-40B4-BE49-F238E27FC236}">
                <a16:creationId xmlns:a16="http://schemas.microsoft.com/office/drawing/2014/main" id="{588B3CC3-046B-4C71-BDAE-83451B2F31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10394"/>
            <a:ext cx="8229600" cy="4133850"/>
          </a:xfrm>
          <a:prstGeom prst="rect">
            <a:avLst/>
          </a:prstGeom>
          <a:noFill/>
          <a:ln>
            <a:noFill/>
          </a:ln>
        </p:spPr>
      </p:pic>
    </p:spTree>
    <p:extLst>
      <p:ext uri="{BB962C8B-B14F-4D97-AF65-F5344CB8AC3E}">
        <p14:creationId xmlns:p14="http://schemas.microsoft.com/office/powerpoint/2010/main" val="241398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22B3980-D876-465E-99E7-6309797B04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3217" y="3749090"/>
            <a:ext cx="5943600" cy="2933700"/>
          </a:xfrm>
          <a:prstGeom prst="rect">
            <a:avLst/>
          </a:prstGeom>
          <a:noFill/>
          <a:ln>
            <a:noFill/>
          </a:ln>
        </p:spPr>
      </p:pic>
      <p:pic>
        <p:nvPicPr>
          <p:cNvPr id="18" name="Picture 17">
            <a:extLst>
              <a:ext uri="{FF2B5EF4-FFF2-40B4-BE49-F238E27FC236}">
                <a16:creationId xmlns:a16="http://schemas.microsoft.com/office/drawing/2014/main" id="{6B4A62ED-D610-44D0-B5B2-7B404EA53C4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8748" y="166125"/>
            <a:ext cx="5943600" cy="3238500"/>
          </a:xfrm>
          <a:prstGeom prst="rect">
            <a:avLst/>
          </a:prstGeom>
          <a:noFill/>
          <a:ln>
            <a:noFill/>
          </a:ln>
        </p:spPr>
      </p:pic>
      <p:sp>
        <p:nvSpPr>
          <p:cNvPr id="2" name="Title 1"/>
          <p:cNvSpPr>
            <a:spLocks noGrp="1"/>
          </p:cNvSpPr>
          <p:nvPr>
            <p:ph type="title"/>
          </p:nvPr>
        </p:nvSpPr>
        <p:spPr>
          <a:xfrm>
            <a:off x="1584404" y="1524000"/>
            <a:ext cx="990600" cy="457200"/>
          </a:xfrm>
        </p:spPr>
        <p:txBody>
          <a:bodyPr>
            <a:normAutofit/>
          </a:bodyPr>
          <a:lstStyle/>
          <a:p>
            <a:r>
              <a:rPr lang="en-US" sz="2400" dirty="0">
                <a:solidFill>
                  <a:srgbClr val="FF0000"/>
                </a:solidFill>
              </a:rPr>
              <a:t>EAG</a:t>
            </a:r>
            <a:endParaRPr lang="en-US" sz="2400" dirty="0"/>
          </a:p>
        </p:txBody>
      </p:sp>
      <p:sp>
        <p:nvSpPr>
          <p:cNvPr id="7" name="Rectangle 6"/>
          <p:cNvSpPr/>
          <p:nvPr/>
        </p:nvSpPr>
        <p:spPr>
          <a:xfrm>
            <a:off x="1500084" y="3886200"/>
            <a:ext cx="1143000" cy="461665"/>
          </a:xfrm>
          <a:prstGeom prst="rect">
            <a:avLst/>
          </a:prstGeom>
        </p:spPr>
        <p:txBody>
          <a:bodyPr wrap="square">
            <a:spAutoFit/>
          </a:bodyPr>
          <a:lstStyle/>
          <a:p>
            <a:r>
              <a:rPr lang="en-US" sz="2400" dirty="0">
                <a:solidFill>
                  <a:srgbClr val="FF0000"/>
                </a:solidFill>
              </a:rPr>
              <a:t>WAG</a:t>
            </a:r>
            <a:endParaRPr lang="en-US" sz="2400" dirty="0"/>
          </a:p>
        </p:txBody>
      </p:sp>
      <p:sp>
        <p:nvSpPr>
          <p:cNvPr id="3" name="TextBox 2"/>
          <p:cNvSpPr txBox="1"/>
          <p:nvPr/>
        </p:nvSpPr>
        <p:spPr>
          <a:xfrm>
            <a:off x="152399" y="381000"/>
            <a:ext cx="2422605" cy="830997"/>
          </a:xfrm>
          <a:prstGeom prst="rect">
            <a:avLst/>
          </a:prstGeom>
          <a:noFill/>
        </p:spPr>
        <p:txBody>
          <a:bodyPr wrap="square" rtlCol="0">
            <a:spAutoFit/>
          </a:bodyPr>
          <a:lstStyle/>
          <a:p>
            <a:r>
              <a:rPr lang="en-US" sz="1600" dirty="0"/>
              <a:t>Catch (t) and CPUE  </a:t>
            </a:r>
            <a:br>
              <a:rPr lang="en-US" sz="1600" dirty="0"/>
            </a:br>
            <a:r>
              <a:rPr lang="en-US" sz="1600" dirty="0"/>
              <a:t>(number of crab per pot lift), 1985/86–2019/20 </a:t>
            </a:r>
          </a:p>
        </p:txBody>
      </p:sp>
      <p:sp>
        <p:nvSpPr>
          <p:cNvPr id="4" name="Down Arrow 3"/>
          <p:cNvSpPr/>
          <p:nvPr/>
        </p:nvSpPr>
        <p:spPr>
          <a:xfrm flipH="1">
            <a:off x="4672473" y="2603722"/>
            <a:ext cx="50580"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Down Arrow 9"/>
          <p:cNvSpPr/>
          <p:nvPr/>
        </p:nvSpPr>
        <p:spPr>
          <a:xfrm>
            <a:off x="4693918" y="6080989"/>
            <a:ext cx="58270" cy="1348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Down Arrow 4"/>
          <p:cNvSpPr/>
          <p:nvPr/>
        </p:nvSpPr>
        <p:spPr>
          <a:xfrm>
            <a:off x="5987189" y="2268556"/>
            <a:ext cx="45719" cy="609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flipH="1">
            <a:off x="6010049" y="6049435"/>
            <a:ext cx="45719" cy="21819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5148279" y="2763856"/>
            <a:ext cx="45719"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5151674" y="5554694"/>
            <a:ext cx="45719" cy="724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433793" y="2163057"/>
            <a:ext cx="578519" cy="307777"/>
          </a:xfrm>
          <a:prstGeom prst="rect">
            <a:avLst/>
          </a:prstGeom>
          <a:noFill/>
        </p:spPr>
        <p:txBody>
          <a:bodyPr wrap="square" rtlCol="0">
            <a:spAutoFit/>
          </a:bodyPr>
          <a:lstStyle/>
          <a:p>
            <a:r>
              <a:rPr lang="en-US" sz="1400" dirty="0">
                <a:solidFill>
                  <a:srgbClr val="FF0000"/>
                </a:solidFill>
              </a:rPr>
              <a:t>TAC</a:t>
            </a:r>
          </a:p>
        </p:txBody>
      </p:sp>
      <p:sp>
        <p:nvSpPr>
          <p:cNvPr id="23" name="TextBox 22"/>
          <p:cNvSpPr txBox="1"/>
          <p:nvPr/>
        </p:nvSpPr>
        <p:spPr>
          <a:xfrm>
            <a:off x="5862621" y="1964610"/>
            <a:ext cx="1193803" cy="276999"/>
          </a:xfrm>
          <a:prstGeom prst="rect">
            <a:avLst/>
          </a:prstGeom>
          <a:noFill/>
        </p:spPr>
        <p:txBody>
          <a:bodyPr wrap="square" rtlCol="0">
            <a:spAutoFit/>
          </a:bodyPr>
          <a:lstStyle/>
          <a:p>
            <a:r>
              <a:rPr lang="en-US" sz="1200" dirty="0">
                <a:solidFill>
                  <a:srgbClr val="FF0000"/>
                </a:solidFill>
              </a:rPr>
              <a:t>Rationalization</a:t>
            </a:r>
          </a:p>
        </p:txBody>
      </p:sp>
      <p:sp>
        <p:nvSpPr>
          <p:cNvPr id="14" name="TextBox 13"/>
          <p:cNvSpPr txBox="1"/>
          <p:nvPr/>
        </p:nvSpPr>
        <p:spPr>
          <a:xfrm>
            <a:off x="4769180" y="4941035"/>
            <a:ext cx="1476587" cy="461665"/>
          </a:xfrm>
          <a:prstGeom prst="rect">
            <a:avLst/>
          </a:prstGeom>
          <a:noFill/>
        </p:spPr>
        <p:txBody>
          <a:bodyPr wrap="square" rtlCol="0">
            <a:spAutoFit/>
          </a:bodyPr>
          <a:lstStyle/>
          <a:p>
            <a:r>
              <a:rPr lang="en-US" sz="1200" dirty="0">
                <a:solidFill>
                  <a:schemeClr val="tx2">
                    <a:lumMod val="75000"/>
                  </a:schemeClr>
                </a:solidFill>
              </a:rPr>
              <a:t>gear/mesh modification</a:t>
            </a:r>
          </a:p>
        </p:txBody>
      </p:sp>
      <p:sp>
        <p:nvSpPr>
          <p:cNvPr id="9" name="Slide Number Placeholder 8"/>
          <p:cNvSpPr>
            <a:spLocks noGrp="1"/>
          </p:cNvSpPr>
          <p:nvPr>
            <p:ph type="sldNum" sz="quarter" idx="12"/>
          </p:nvPr>
        </p:nvSpPr>
        <p:spPr>
          <a:xfrm>
            <a:off x="8101747" y="152400"/>
            <a:ext cx="941203" cy="301752"/>
          </a:xfrm>
        </p:spPr>
        <p:txBody>
          <a:bodyPr/>
          <a:lstStyle/>
          <a:p>
            <a:fld id="{28D1B9BE-D941-4EEF-A5AD-4384CF3F4BCC}" type="slidenum">
              <a:rPr lang="en-US" smtClean="0"/>
              <a:pPr/>
              <a:t>2</a:t>
            </a:fld>
            <a:endParaRPr lang="en-US" dirty="0"/>
          </a:p>
        </p:txBody>
      </p:sp>
      <p:sp>
        <p:nvSpPr>
          <p:cNvPr id="8" name="TextBox 7"/>
          <p:cNvSpPr txBox="1"/>
          <p:nvPr/>
        </p:nvSpPr>
        <p:spPr>
          <a:xfrm>
            <a:off x="121138" y="5099872"/>
            <a:ext cx="2532079" cy="1569660"/>
          </a:xfrm>
          <a:prstGeom prst="rect">
            <a:avLst/>
          </a:prstGeom>
          <a:noFill/>
        </p:spPr>
        <p:txBody>
          <a:bodyPr wrap="square" rtlCol="0">
            <a:spAutoFit/>
          </a:bodyPr>
          <a:lstStyle/>
          <a:p>
            <a:r>
              <a:rPr lang="en-US" sz="1200" dirty="0"/>
              <a:t>TACs :</a:t>
            </a:r>
          </a:p>
          <a:p>
            <a:endParaRPr lang="en-US" sz="1200" dirty="0"/>
          </a:p>
          <a:p>
            <a:r>
              <a:rPr lang="en-US" sz="1200" dirty="0"/>
              <a:t>2020/21: </a:t>
            </a:r>
          </a:p>
          <a:p>
            <a:r>
              <a:rPr lang="en-US" sz="1200" dirty="0"/>
              <a:t>(1) </a:t>
            </a:r>
            <a:r>
              <a:rPr lang="en-US" sz="1200" dirty="0">
                <a:solidFill>
                  <a:srgbClr val="FF0000"/>
                </a:solidFill>
              </a:rPr>
              <a:t>EAG</a:t>
            </a:r>
            <a:r>
              <a:rPr lang="en-US" sz="1200" dirty="0"/>
              <a:t>:  3.650 million pounds</a:t>
            </a:r>
          </a:p>
          <a:p>
            <a:r>
              <a:rPr lang="en-US" sz="1200" dirty="0"/>
              <a:t>(2) </a:t>
            </a:r>
            <a:r>
              <a:rPr lang="en-US" sz="1200" dirty="0">
                <a:solidFill>
                  <a:srgbClr val="FF0000"/>
                </a:solidFill>
              </a:rPr>
              <a:t>WAG</a:t>
            </a:r>
            <a:r>
              <a:rPr lang="en-US" sz="1200" dirty="0"/>
              <a:t>: 2.960 million pounds</a:t>
            </a:r>
          </a:p>
          <a:p>
            <a:endParaRPr lang="en-US" dirty="0"/>
          </a:p>
          <a:p>
            <a:endParaRPr lang="en-US" dirty="0"/>
          </a:p>
        </p:txBody>
      </p:sp>
    </p:spTree>
    <p:extLst>
      <p:ext uri="{BB962C8B-B14F-4D97-AF65-F5344CB8AC3E}">
        <p14:creationId xmlns:p14="http://schemas.microsoft.com/office/powerpoint/2010/main" val="146125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xfrm>
            <a:off x="8132534" y="76200"/>
            <a:ext cx="941203" cy="301752"/>
          </a:xfrm>
        </p:spPr>
        <p:txBody>
          <a:bodyPr/>
          <a:lstStyle/>
          <a:p>
            <a:fld id="{28D1B9BE-D941-4EEF-A5AD-4384CF3F4BCC}" type="slidenum">
              <a:rPr lang="en-US" smtClean="0"/>
              <a:pPr/>
              <a:t>20</a:t>
            </a:fld>
            <a:endParaRPr lang="en-US" dirty="0"/>
          </a:p>
        </p:txBody>
      </p:sp>
      <p:sp>
        <p:nvSpPr>
          <p:cNvPr id="12" name="TextBox 11">
            <a:extLst>
              <a:ext uri="{FF2B5EF4-FFF2-40B4-BE49-F238E27FC236}">
                <a16:creationId xmlns:a16="http://schemas.microsoft.com/office/drawing/2014/main" id="{4711D6AA-7BFA-4649-8E2A-D05EBF02F745}"/>
              </a:ext>
            </a:extLst>
          </p:cNvPr>
          <p:cNvSpPr txBox="1"/>
          <p:nvPr/>
        </p:nvSpPr>
        <p:spPr>
          <a:xfrm>
            <a:off x="304800" y="325521"/>
            <a:ext cx="8001000" cy="923330"/>
          </a:xfrm>
          <a:prstGeom prst="rect">
            <a:avLst/>
          </a:prstGeom>
          <a:noFill/>
        </p:spPr>
        <p:txBody>
          <a:bodyPr wrap="square" rtlCol="0">
            <a:spAutoFit/>
          </a:bodyPr>
          <a:lstStyle/>
          <a:p>
            <a:r>
              <a:rPr lang="en-US" dirty="0"/>
              <a:t>Table A.1. Total number of 1 x 1 nmi cells ever fished, 1995/96 – 2019/20 AIGKC data.  Blocks 1 – 4 belong to </a:t>
            </a:r>
            <a:r>
              <a:rPr lang="en-US" dirty="0">
                <a:solidFill>
                  <a:srgbClr val="FF0000"/>
                </a:solidFill>
              </a:rPr>
              <a:t>EAG</a:t>
            </a:r>
            <a:r>
              <a:rPr lang="en-US" dirty="0"/>
              <a:t> and 5 – 10 to </a:t>
            </a:r>
            <a:r>
              <a:rPr lang="en-US" dirty="0">
                <a:solidFill>
                  <a:srgbClr val="FF0000"/>
                </a:solidFill>
              </a:rPr>
              <a:t>WAG</a:t>
            </a:r>
            <a:r>
              <a:rPr lang="en-US" dirty="0"/>
              <a:t>.</a:t>
            </a:r>
          </a:p>
          <a:p>
            <a:endParaRPr lang="en-US" dirty="0"/>
          </a:p>
        </p:txBody>
      </p:sp>
      <p:graphicFrame>
        <p:nvGraphicFramePr>
          <p:cNvPr id="5" name="Table 4">
            <a:extLst>
              <a:ext uri="{FF2B5EF4-FFF2-40B4-BE49-F238E27FC236}">
                <a16:creationId xmlns:a16="http://schemas.microsoft.com/office/drawing/2014/main" id="{CBDBA4E8-D0AC-4A61-9DA8-1232F8037332}"/>
              </a:ext>
            </a:extLst>
          </p:cNvPr>
          <p:cNvGraphicFramePr>
            <a:graphicFrameLocks noGrp="1"/>
          </p:cNvGraphicFramePr>
          <p:nvPr>
            <p:extLst>
              <p:ext uri="{D42A27DB-BD31-4B8C-83A1-F6EECF244321}">
                <p14:modId xmlns:p14="http://schemas.microsoft.com/office/powerpoint/2010/main" val="2954433738"/>
              </p:ext>
            </p:extLst>
          </p:nvPr>
        </p:nvGraphicFramePr>
        <p:xfrm>
          <a:off x="152400" y="2362200"/>
          <a:ext cx="8610602" cy="2510440"/>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4136743932"/>
                    </a:ext>
                  </a:extLst>
                </a:gridCol>
                <a:gridCol w="742720">
                  <a:extLst>
                    <a:ext uri="{9D8B030D-6E8A-4147-A177-3AD203B41FA5}">
                      <a16:colId xmlns:a16="http://schemas.microsoft.com/office/drawing/2014/main" val="1325908693"/>
                    </a:ext>
                  </a:extLst>
                </a:gridCol>
                <a:gridCol w="727114">
                  <a:extLst>
                    <a:ext uri="{9D8B030D-6E8A-4147-A177-3AD203B41FA5}">
                      <a16:colId xmlns:a16="http://schemas.microsoft.com/office/drawing/2014/main" val="920882945"/>
                    </a:ext>
                  </a:extLst>
                </a:gridCol>
                <a:gridCol w="705079">
                  <a:extLst>
                    <a:ext uri="{9D8B030D-6E8A-4147-A177-3AD203B41FA5}">
                      <a16:colId xmlns:a16="http://schemas.microsoft.com/office/drawing/2014/main" val="2426623791"/>
                    </a:ext>
                  </a:extLst>
                </a:gridCol>
                <a:gridCol w="738130">
                  <a:extLst>
                    <a:ext uri="{9D8B030D-6E8A-4147-A177-3AD203B41FA5}">
                      <a16:colId xmlns:a16="http://schemas.microsoft.com/office/drawing/2014/main" val="509016240"/>
                    </a:ext>
                  </a:extLst>
                </a:gridCol>
                <a:gridCol w="727114">
                  <a:extLst>
                    <a:ext uri="{9D8B030D-6E8A-4147-A177-3AD203B41FA5}">
                      <a16:colId xmlns:a16="http://schemas.microsoft.com/office/drawing/2014/main" val="265153789"/>
                    </a:ext>
                  </a:extLst>
                </a:gridCol>
                <a:gridCol w="727113">
                  <a:extLst>
                    <a:ext uri="{9D8B030D-6E8A-4147-A177-3AD203B41FA5}">
                      <a16:colId xmlns:a16="http://schemas.microsoft.com/office/drawing/2014/main" val="3069970113"/>
                    </a:ext>
                  </a:extLst>
                </a:gridCol>
                <a:gridCol w="760164">
                  <a:extLst>
                    <a:ext uri="{9D8B030D-6E8A-4147-A177-3AD203B41FA5}">
                      <a16:colId xmlns:a16="http://schemas.microsoft.com/office/drawing/2014/main" val="1620062932"/>
                    </a:ext>
                  </a:extLst>
                </a:gridCol>
                <a:gridCol w="727113">
                  <a:extLst>
                    <a:ext uri="{9D8B030D-6E8A-4147-A177-3AD203B41FA5}">
                      <a16:colId xmlns:a16="http://schemas.microsoft.com/office/drawing/2014/main" val="4050712991"/>
                    </a:ext>
                  </a:extLst>
                </a:gridCol>
                <a:gridCol w="716096">
                  <a:extLst>
                    <a:ext uri="{9D8B030D-6E8A-4147-A177-3AD203B41FA5}">
                      <a16:colId xmlns:a16="http://schemas.microsoft.com/office/drawing/2014/main" val="1582716649"/>
                    </a:ext>
                  </a:extLst>
                </a:gridCol>
                <a:gridCol w="896959">
                  <a:extLst>
                    <a:ext uri="{9D8B030D-6E8A-4147-A177-3AD203B41FA5}">
                      <a16:colId xmlns:a16="http://schemas.microsoft.com/office/drawing/2014/main" val="1202510452"/>
                    </a:ext>
                  </a:extLst>
                </a:gridCol>
              </a:tblGrid>
              <a:tr h="1255220">
                <a:tc>
                  <a:txBody>
                    <a:bodyPr/>
                    <a:lstStyle/>
                    <a:p>
                      <a:pPr>
                        <a:lnSpc>
                          <a:spcPct val="115000"/>
                        </a:lnSpc>
                      </a:pPr>
                      <a:endParaRPr lang="en-US" sz="1400" dirty="0">
                        <a:effectLst/>
                        <a:latin typeface="+mn-lt"/>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200" dirty="0">
                          <a:effectLst/>
                          <a:latin typeface="+mn-lt"/>
                        </a:rPr>
                        <a:t>Block_1 </a:t>
                      </a:r>
                      <a:endParaRPr lang="en-US" sz="12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200" dirty="0">
                          <a:effectLst/>
                          <a:latin typeface="+mn-lt"/>
                        </a:rPr>
                        <a:t>Block_2</a:t>
                      </a:r>
                      <a:endParaRPr lang="en-US" sz="12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200" dirty="0">
                          <a:effectLst/>
                          <a:latin typeface="+mn-lt"/>
                        </a:rPr>
                        <a:t>Block_3</a:t>
                      </a:r>
                      <a:endParaRPr lang="en-US" sz="12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200" dirty="0">
                          <a:effectLst/>
                          <a:latin typeface="+mn-lt"/>
                        </a:rPr>
                        <a:t>Block_4</a:t>
                      </a:r>
                      <a:endParaRPr lang="en-US" sz="12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200" dirty="0">
                          <a:effectLst/>
                          <a:latin typeface="+mn-lt"/>
                        </a:rPr>
                        <a:t>Block_5</a:t>
                      </a:r>
                      <a:endParaRPr lang="en-US" sz="12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200" dirty="0">
                          <a:effectLst/>
                          <a:latin typeface="+mn-lt"/>
                        </a:rPr>
                        <a:t>Block_6</a:t>
                      </a:r>
                      <a:endParaRPr lang="en-US" sz="12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200" dirty="0">
                          <a:effectLst/>
                          <a:latin typeface="+mn-lt"/>
                        </a:rPr>
                        <a:t>Block_7</a:t>
                      </a:r>
                      <a:endParaRPr lang="en-US" sz="12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200" dirty="0">
                          <a:effectLst/>
                          <a:latin typeface="+mn-lt"/>
                        </a:rPr>
                        <a:t>Block_8</a:t>
                      </a:r>
                      <a:endParaRPr lang="en-US" sz="12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200" dirty="0">
                          <a:effectLst/>
                          <a:latin typeface="+mn-lt"/>
                        </a:rPr>
                        <a:t>Block_9</a:t>
                      </a:r>
                      <a:endParaRPr lang="en-US" sz="12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nSpc>
                          <a:spcPct val="115000"/>
                        </a:lnSpc>
                        <a:spcBef>
                          <a:spcPts val="0"/>
                        </a:spcBef>
                        <a:spcAft>
                          <a:spcPts val="0"/>
                        </a:spcAft>
                      </a:pPr>
                      <a:r>
                        <a:rPr lang="en-US" sz="1200" dirty="0">
                          <a:effectLst/>
                          <a:latin typeface="+mn-lt"/>
                        </a:rPr>
                        <a:t>Block_10</a:t>
                      </a:r>
                      <a:endParaRPr lang="en-US" sz="1200" dirty="0">
                        <a:effectLst/>
                        <a:latin typeface="+mn-lt"/>
                        <a:ea typeface="Times New Roman" panose="02020603050405020304" pitchFamily="18" charset="0"/>
                        <a:cs typeface="Times New Roman" panose="02020603050405020304" pitchFamily="18" charset="0"/>
                      </a:endParaRPr>
                    </a:p>
                  </a:txBody>
                  <a:tcPr marL="59861" marR="59861" marT="0" marB="0" anchor="ctr"/>
                </a:tc>
                <a:extLst>
                  <a:ext uri="{0D108BD9-81ED-4DB2-BD59-A6C34878D82A}">
                    <a16:rowId xmlns:a16="http://schemas.microsoft.com/office/drawing/2014/main" val="2330370111"/>
                  </a:ext>
                </a:extLst>
              </a:tr>
              <a:tr h="1255220">
                <a:tc>
                  <a:txBody>
                    <a:bodyPr/>
                    <a:lstStyle/>
                    <a:p>
                      <a:pPr marL="0" marR="0">
                        <a:lnSpc>
                          <a:spcPct val="115000"/>
                        </a:lnSpc>
                        <a:spcBef>
                          <a:spcPts val="0"/>
                        </a:spcBef>
                        <a:spcAft>
                          <a:spcPts val="0"/>
                        </a:spcAft>
                      </a:pPr>
                      <a:r>
                        <a:rPr lang="en-US" sz="1400" dirty="0">
                          <a:effectLst/>
                          <a:latin typeface="+mn-lt"/>
                        </a:rPr>
                        <a:t>1995-2019: Total number of 1x1 cells ever fished</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gn="r">
                        <a:lnSpc>
                          <a:spcPct val="115000"/>
                        </a:lnSpc>
                        <a:spcBef>
                          <a:spcPts val="0"/>
                        </a:spcBef>
                        <a:spcAft>
                          <a:spcPts val="0"/>
                        </a:spcAft>
                      </a:pPr>
                      <a:r>
                        <a:rPr lang="en-US" sz="1400" dirty="0">
                          <a:effectLst/>
                          <a:latin typeface="+mn-lt"/>
                        </a:rPr>
                        <a:t>375</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gn="r">
                        <a:lnSpc>
                          <a:spcPct val="115000"/>
                        </a:lnSpc>
                        <a:spcBef>
                          <a:spcPts val="0"/>
                        </a:spcBef>
                        <a:spcAft>
                          <a:spcPts val="0"/>
                        </a:spcAft>
                      </a:pPr>
                      <a:r>
                        <a:rPr lang="en-US" sz="1400" dirty="0">
                          <a:effectLst/>
                          <a:latin typeface="+mn-lt"/>
                        </a:rPr>
                        <a:t>1363</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gn="r">
                        <a:lnSpc>
                          <a:spcPct val="115000"/>
                        </a:lnSpc>
                        <a:spcBef>
                          <a:spcPts val="0"/>
                        </a:spcBef>
                        <a:spcAft>
                          <a:spcPts val="0"/>
                        </a:spcAft>
                      </a:pPr>
                      <a:r>
                        <a:rPr lang="en-US" sz="1400" dirty="0">
                          <a:effectLst/>
                          <a:latin typeface="+mn-lt"/>
                        </a:rPr>
                        <a:t>1754</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gn="r">
                        <a:lnSpc>
                          <a:spcPct val="115000"/>
                        </a:lnSpc>
                        <a:spcBef>
                          <a:spcPts val="0"/>
                        </a:spcBef>
                        <a:spcAft>
                          <a:spcPts val="0"/>
                        </a:spcAft>
                      </a:pPr>
                      <a:r>
                        <a:rPr lang="en-US" sz="1400" dirty="0">
                          <a:effectLst/>
                          <a:latin typeface="+mn-lt"/>
                        </a:rPr>
                        <a:t>907</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gn="r">
                        <a:lnSpc>
                          <a:spcPct val="115000"/>
                        </a:lnSpc>
                        <a:spcBef>
                          <a:spcPts val="0"/>
                        </a:spcBef>
                        <a:spcAft>
                          <a:spcPts val="0"/>
                        </a:spcAft>
                      </a:pPr>
                      <a:r>
                        <a:rPr lang="en-US" sz="1400" dirty="0">
                          <a:effectLst/>
                          <a:latin typeface="+mn-lt"/>
                        </a:rPr>
                        <a:t>452</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gn="r">
                        <a:lnSpc>
                          <a:spcPct val="115000"/>
                        </a:lnSpc>
                        <a:spcBef>
                          <a:spcPts val="0"/>
                        </a:spcBef>
                        <a:spcAft>
                          <a:spcPts val="0"/>
                        </a:spcAft>
                      </a:pPr>
                      <a:r>
                        <a:rPr lang="en-US" sz="1400" dirty="0">
                          <a:effectLst/>
                          <a:latin typeface="+mn-lt"/>
                        </a:rPr>
                        <a:t>1026</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gn="r">
                        <a:lnSpc>
                          <a:spcPct val="115000"/>
                        </a:lnSpc>
                        <a:spcBef>
                          <a:spcPts val="0"/>
                        </a:spcBef>
                        <a:spcAft>
                          <a:spcPts val="0"/>
                        </a:spcAft>
                      </a:pPr>
                      <a:r>
                        <a:rPr lang="en-US" sz="1400" dirty="0">
                          <a:effectLst/>
                          <a:latin typeface="+mn-lt"/>
                        </a:rPr>
                        <a:t>777</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gn="r">
                        <a:lnSpc>
                          <a:spcPct val="115000"/>
                        </a:lnSpc>
                        <a:spcBef>
                          <a:spcPts val="0"/>
                        </a:spcBef>
                        <a:spcAft>
                          <a:spcPts val="0"/>
                        </a:spcAft>
                      </a:pPr>
                      <a:r>
                        <a:rPr lang="en-US" sz="1400" dirty="0">
                          <a:effectLst/>
                          <a:latin typeface="+mn-lt"/>
                        </a:rPr>
                        <a:t>1940</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gn="r">
                        <a:lnSpc>
                          <a:spcPct val="115000"/>
                        </a:lnSpc>
                        <a:spcBef>
                          <a:spcPts val="0"/>
                        </a:spcBef>
                        <a:spcAft>
                          <a:spcPts val="0"/>
                        </a:spcAft>
                      </a:pPr>
                      <a:r>
                        <a:rPr lang="en-US" sz="1400" dirty="0">
                          <a:effectLst/>
                          <a:latin typeface="+mn-lt"/>
                        </a:rPr>
                        <a:t>998</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tc>
                  <a:txBody>
                    <a:bodyPr/>
                    <a:lstStyle/>
                    <a:p>
                      <a:pPr marL="0" marR="0" algn="r">
                        <a:lnSpc>
                          <a:spcPct val="115000"/>
                        </a:lnSpc>
                        <a:spcBef>
                          <a:spcPts val="0"/>
                        </a:spcBef>
                        <a:spcAft>
                          <a:spcPts val="0"/>
                        </a:spcAft>
                      </a:pPr>
                      <a:r>
                        <a:rPr lang="en-US" sz="1400" dirty="0">
                          <a:effectLst/>
                          <a:latin typeface="+mn-lt"/>
                        </a:rPr>
                        <a:t>325</a:t>
                      </a:r>
                      <a:endParaRPr lang="en-US" sz="1400" dirty="0">
                        <a:effectLst/>
                        <a:latin typeface="+mn-lt"/>
                        <a:ea typeface="Times New Roman" panose="02020603050405020304" pitchFamily="18" charset="0"/>
                        <a:cs typeface="Times New Roman" panose="02020603050405020304" pitchFamily="18" charset="0"/>
                      </a:endParaRPr>
                    </a:p>
                  </a:txBody>
                  <a:tcPr marL="59861" marR="59861" marT="0" marB="0" anchor="ctr"/>
                </a:tc>
                <a:extLst>
                  <a:ext uri="{0D108BD9-81ED-4DB2-BD59-A6C34878D82A}">
                    <a16:rowId xmlns:a16="http://schemas.microsoft.com/office/drawing/2014/main" val="3913925204"/>
                  </a:ext>
                </a:extLst>
              </a:tr>
            </a:tbl>
          </a:graphicData>
        </a:graphic>
      </p:graphicFrame>
    </p:spTree>
    <p:extLst>
      <p:ext uri="{BB962C8B-B14F-4D97-AF65-F5344CB8AC3E}">
        <p14:creationId xmlns:p14="http://schemas.microsoft.com/office/powerpoint/2010/main" val="567921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469816" y="645618"/>
            <a:ext cx="7315200" cy="381000"/>
          </a:xfrm>
        </p:spPr>
        <p:txBody>
          <a:bodyPr>
            <a:normAutofit/>
          </a:bodyPr>
          <a:lstStyle/>
          <a:p>
            <a:r>
              <a:rPr lang="en-US" sz="1800" i="1" dirty="0"/>
              <a:t>Year:Area interaction model…. continued</a:t>
            </a:r>
            <a:endParaRPr lang="en-US" sz="18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21</a:t>
            </a:fld>
            <a:endParaRPr lang="en-US" dirty="0"/>
          </a:p>
        </p:txBody>
      </p:sp>
      <p:sp>
        <p:nvSpPr>
          <p:cNvPr id="7" name="Rectangle 6">
            <a:extLst>
              <a:ext uri="{FF2B5EF4-FFF2-40B4-BE49-F238E27FC236}">
                <a16:creationId xmlns:a16="http://schemas.microsoft.com/office/drawing/2014/main" id="{548A3B57-1BD5-4BD8-A70C-E437DFCB6264}"/>
              </a:ext>
            </a:extLst>
          </p:cNvPr>
          <p:cNvSpPr/>
          <p:nvPr/>
        </p:nvSpPr>
        <p:spPr>
          <a:xfrm>
            <a:off x="647700" y="1291235"/>
            <a:ext cx="7848600" cy="5205720"/>
          </a:xfrm>
          <a:prstGeom prst="rect">
            <a:avLst/>
          </a:prstGeom>
        </p:spPr>
        <p:txBody>
          <a:bodyPr wrap="square">
            <a:spAutoFit/>
          </a:bodyPr>
          <a:lstStyle/>
          <a:p>
            <a:pPr marL="228600" marR="0" algn="just">
              <a:lnSpc>
                <a:spcPct val="200000"/>
              </a:lnSpc>
              <a:spcBef>
                <a:spcPts val="0"/>
              </a:spcBef>
              <a:spcAft>
                <a:spcPts val="0"/>
              </a:spcAft>
            </a:pPr>
            <a:r>
              <a:rPr lang="en-US" sz="1200" b="1" i="1" dirty="0">
                <a:latin typeface="Arial" panose="020B0604020202020204" pitchFamily="34" charset="0"/>
                <a:ea typeface="Times New Roman" panose="02020603050405020304" pitchFamily="18" charset="0"/>
                <a:cs typeface="Arial" panose="020B0604020202020204" pitchFamily="34" charset="0"/>
              </a:rPr>
              <a:t>library(MASS)</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i="1" dirty="0">
                <a:latin typeface="Arial" panose="020B0604020202020204" pitchFamily="34" charset="0"/>
                <a:ea typeface="Times New Roman" panose="02020603050405020304" pitchFamily="18" charset="0"/>
                <a:cs typeface="Arial" panose="020B0604020202020204" pitchFamily="34" charset="0"/>
              </a:rPr>
              <a:t> library(splines)</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Step 1:</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glm.object&lt;- glm(Legals ~ Year : Area, family = negative.binomial(0.97), data = datacore)</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 wpotsampleoutAIC&lt;- stepAIC(glm.object, scope = list(upper=  ~(Year:Area + ns(SoakDays, df=7) + Month + Vessel + Captain  + Gear + ns(Depth, df=10)),</a:t>
            </a: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Lower = ~Year:Area), family = negative.binomial(0.97), direction = "forward", trace = 9, k = log(nrow(datacore)) + 1.0)</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dirty="0">
                <a:latin typeface="Arial" panose="020B0604020202020204" pitchFamily="34" charset="0"/>
                <a:ea typeface="Times New Roman" panose="02020603050405020304" pitchFamily="18" charset="0"/>
                <a:cs typeface="Arial" panose="020B0604020202020204" pitchFamily="34" charset="0"/>
              </a:rPr>
              <a:t> </a:t>
            </a: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Step 2:</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 glm.object&lt;- glm(Legals ~ Year:Area, family = negative.binomial(0.97), data=datacore)</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200000"/>
              </a:lnSpc>
              <a:spcBef>
                <a:spcPts val="0"/>
              </a:spcBef>
              <a:spcAft>
                <a:spcPts val="0"/>
              </a:spcAft>
            </a:pPr>
            <a:r>
              <a:rPr lang="en-US" sz="1200" b="1" dirty="0">
                <a:latin typeface="Arial" panose="020B0604020202020204" pitchFamily="34" charset="0"/>
                <a:ea typeface="Times New Roman" panose="02020603050405020304" pitchFamily="18" charset="0"/>
                <a:cs typeface="Arial" panose="020B0604020202020204" pitchFamily="34" charset="0"/>
              </a:rPr>
              <a:t> wpotsampleout&lt;- stepCPUE(glm.object, scope = list(upper= ~ (Vessel + ns(SoakDays, df=7) + Gear + Month + Year:Area), lower = ~Year:Area), family =  negative.binomial(0.97), direction = "forward", trace =9, r2.change = 0.01)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5359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685800" y="1659236"/>
                <a:ext cx="7772400" cy="3539527"/>
              </a:xfrm>
            </p:spPr>
            <p:txBody>
              <a:bodyPr>
                <a:normAutofit/>
              </a:bodyPr>
              <a:lstStyle/>
              <a:p>
                <a:pPr marL="45720" indent="0">
                  <a:buNone/>
                </a:pPr>
                <a:r>
                  <a:rPr lang="en-US" dirty="0"/>
                  <a:t>Final model for </a:t>
                </a:r>
                <a:r>
                  <a:rPr lang="en-US" dirty="0">
                    <a:solidFill>
                      <a:srgbClr val="FF0000"/>
                    </a:solidFill>
                  </a:rPr>
                  <a:t>EAG</a:t>
                </a:r>
                <a:r>
                  <a:rPr lang="en-US" dirty="0"/>
                  <a:t>:</a:t>
                </a:r>
              </a:p>
              <a:p>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m:rPr>
                                <m:sty m:val="p"/>
                              </m:rPr>
                              <a:rPr lang="en-US">
                                <a:latin typeface="Cambria Math" panose="02040503050406030204" pitchFamily="18" charset="0"/>
                              </a:rPr>
                              <m:t>CPUE</m:t>
                            </m:r>
                          </m:e>
                        </m:d>
                      </m:e>
                    </m:func>
                    <m:r>
                      <a:rPr lang="en-US">
                        <a:latin typeface="Cambria Math" panose="02040503050406030204" pitchFamily="18" charset="0"/>
                      </a:rPr>
                      <m:t>= </m:t>
                    </m:r>
                    <m:r>
                      <m:rPr>
                        <m:sty m:val="p"/>
                      </m:rPr>
                      <a:rPr lang="en-US">
                        <a:latin typeface="Cambria Math" panose="02040503050406030204" pitchFamily="18" charset="0"/>
                      </a:rPr>
                      <m:t>Gear</m:t>
                    </m:r>
                    <m:r>
                      <a:rPr lang="en-US">
                        <a:latin typeface="Cambria Math" panose="02040503050406030204" pitchFamily="18" charset="0"/>
                      </a:rPr>
                      <m:t>+</m:t>
                    </m:r>
                    <m:r>
                      <m:rPr>
                        <m:sty m:val="p"/>
                      </m:rPr>
                      <a:rPr lang="en-US">
                        <a:latin typeface="Cambria Math" panose="02040503050406030204" pitchFamily="18" charset="0"/>
                      </a:rPr>
                      <m:t>Captain</m:t>
                    </m:r>
                    <m:r>
                      <a:rPr lang="en-US">
                        <a:latin typeface="Cambria Math" panose="02040503050406030204" pitchFamily="18" charset="0"/>
                      </a:rPr>
                      <m:t>+</m:t>
                    </m:r>
                    <m:r>
                      <m:rPr>
                        <m:sty m:val="p"/>
                      </m:rPr>
                      <a:rPr lang="en-US">
                        <a:latin typeface="Cambria Math" panose="02040503050406030204" pitchFamily="18" charset="0"/>
                      </a:rPr>
                      <m:t>ns</m:t>
                    </m:r>
                    <m:d>
                      <m:dPr>
                        <m:ctrlPr>
                          <a:rPr lang="en-US" i="1">
                            <a:latin typeface="Cambria Math" panose="02040503050406030204" pitchFamily="18" charset="0"/>
                          </a:rPr>
                        </m:ctrlPr>
                      </m:dPr>
                      <m:e>
                        <m:r>
                          <m:rPr>
                            <m:sty m:val="p"/>
                          </m:rPr>
                          <a:rPr lang="en-US">
                            <a:latin typeface="Cambria Math" panose="02040503050406030204" pitchFamily="18" charset="0"/>
                          </a:rPr>
                          <m:t>Soak</m:t>
                        </m:r>
                        <m:r>
                          <a:rPr lang="en-US">
                            <a:latin typeface="Cambria Math" panose="02040503050406030204" pitchFamily="18" charset="0"/>
                          </a:rPr>
                          <m:t>, 4</m:t>
                        </m:r>
                      </m:e>
                    </m:d>
                    <m:r>
                      <a:rPr lang="en-US">
                        <a:latin typeface="Cambria Math" panose="02040503050406030204" pitchFamily="18" charset="0"/>
                      </a:rPr>
                      <m:t>+</m:t>
                    </m:r>
                    <m:r>
                      <a:rPr lang="en-US" i="1">
                        <a:latin typeface="Cambria Math" panose="02040503050406030204" pitchFamily="18" charset="0"/>
                      </a:rPr>
                      <m:t>𝑌𝑒𝑎𝑟</m:t>
                    </m:r>
                    <m:r>
                      <a:rPr lang="en-US" i="1">
                        <a:latin typeface="Cambria Math" panose="02040503050406030204" pitchFamily="18" charset="0"/>
                      </a:rPr>
                      <m:t>:</m:t>
                    </m:r>
                    <m:r>
                      <a:rPr lang="en-US" i="1">
                        <a:latin typeface="Cambria Math" panose="02040503050406030204" pitchFamily="18" charset="0"/>
                      </a:rPr>
                      <m:t>𝐴𝑟𝑒𝑎</m:t>
                    </m:r>
                  </m:oMath>
                </a14:m>
                <a:r>
                  <a:rPr lang="en-US" dirty="0"/>
                  <a:t>	    			                                                                       (A.9) </a:t>
                </a:r>
              </a:p>
              <a:p>
                <a:pPr marL="45720" indent="0">
                  <a:buNone/>
                </a:pPr>
                <a:r>
                  <a:rPr lang="en-US" dirty="0"/>
                  <a:t>for the 1995/96–2004/05 period [</a:t>
                </a:r>
                <a:r>
                  <a:rPr lang="en-US" dirty="0">
                    <a:sym typeface="Symbol" panose="05050102010706020507" pitchFamily="18" charset="2"/>
                  </a:rPr>
                  <a:t></a:t>
                </a:r>
                <a:r>
                  <a:rPr lang="en-US" dirty="0"/>
                  <a:t>=1.38,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r>
                      <a:rPr lang="en-US">
                        <a:latin typeface="Cambria Math" panose="02040503050406030204" pitchFamily="18" charset="0"/>
                      </a:rPr>
                      <m:t>=0.2235</m:t>
                    </m:r>
                  </m:oMath>
                </a14:m>
                <a:r>
                  <a:rPr lang="en-US" dirty="0"/>
                  <a:t>]</a:t>
                </a:r>
              </a:p>
              <a:p>
                <a:pPr marL="45720" indent="0">
                  <a:buNone/>
                </a:pPr>
                <a:endParaRPr lang="en-US" dirty="0"/>
              </a:p>
              <a:p>
                <a:r>
                  <a:rPr lang="en-US" dirty="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m:rPr>
                                <m:sty m:val="p"/>
                              </m:rPr>
                              <a:rPr lang="en-US">
                                <a:latin typeface="Cambria Math" panose="02040503050406030204" pitchFamily="18" charset="0"/>
                              </a:rPr>
                              <m:t>CPUE</m:t>
                            </m:r>
                          </m:e>
                        </m:d>
                      </m:e>
                    </m:func>
                    <m:r>
                      <a:rPr lang="en-US">
                        <a:latin typeface="Cambria Math" panose="02040503050406030204" pitchFamily="18" charset="0"/>
                      </a:rPr>
                      <m:t>=</m:t>
                    </m:r>
                    <m:r>
                      <m:rPr>
                        <m:sty m:val="p"/>
                      </m:rPr>
                      <a:rPr lang="en-US">
                        <a:latin typeface="Cambria Math" panose="02040503050406030204" pitchFamily="18" charset="0"/>
                      </a:rPr>
                      <m:t>Vessel</m:t>
                    </m:r>
                    <m:r>
                      <a:rPr lang="en-US">
                        <a:latin typeface="Cambria Math" panose="02040503050406030204" pitchFamily="18" charset="0"/>
                      </a:rPr>
                      <m:t>+</m:t>
                    </m:r>
                    <m:r>
                      <m:rPr>
                        <m:sty m:val="p"/>
                      </m:rPr>
                      <a:rPr lang="en-US" b="0" i="0" smtClean="0">
                        <a:latin typeface="Cambria Math" panose="02040503050406030204" pitchFamily="18" charset="0"/>
                      </a:rPr>
                      <m:t>Gear</m:t>
                    </m:r>
                    <m:r>
                      <a:rPr lang="en-US" b="0" i="0" smtClean="0">
                        <a:latin typeface="Cambria Math" panose="02040503050406030204" pitchFamily="18" charset="0"/>
                      </a:rPr>
                      <m:t>+</m:t>
                    </m:r>
                    <m:r>
                      <m:rPr>
                        <m:sty m:val="p"/>
                      </m:rPr>
                      <a:rPr lang="en-US">
                        <a:latin typeface="Cambria Math" panose="02040503050406030204" pitchFamily="18" charset="0"/>
                      </a:rPr>
                      <m:t>ns</m:t>
                    </m:r>
                    <m:d>
                      <m:dPr>
                        <m:ctrlPr>
                          <a:rPr lang="en-US" i="1">
                            <a:latin typeface="Cambria Math" panose="02040503050406030204" pitchFamily="18" charset="0"/>
                          </a:rPr>
                        </m:ctrlPr>
                      </m:dPr>
                      <m:e>
                        <m:r>
                          <m:rPr>
                            <m:sty m:val="p"/>
                          </m:rPr>
                          <a:rPr lang="en-US">
                            <a:latin typeface="Cambria Math" panose="02040503050406030204" pitchFamily="18" charset="0"/>
                          </a:rPr>
                          <m:t>Soak</m:t>
                        </m:r>
                        <m:r>
                          <a:rPr lang="en-US">
                            <a:latin typeface="Cambria Math" panose="02040503050406030204" pitchFamily="18" charset="0"/>
                          </a:rPr>
                          <m:t>, </m:t>
                        </m:r>
                        <m:r>
                          <a:rPr lang="en-US" b="0" i="1" smtClean="0">
                            <a:latin typeface="Cambria Math" panose="02040503050406030204" pitchFamily="18" charset="0"/>
                          </a:rPr>
                          <m:t>3</m:t>
                        </m:r>
                      </m:e>
                    </m:d>
                    <m:r>
                      <a:rPr lang="en-US" i="1">
                        <a:latin typeface="Cambria Math" panose="02040503050406030204" pitchFamily="18" charset="0"/>
                      </a:rPr>
                      <m:t>+</m:t>
                    </m:r>
                    <m:r>
                      <a:rPr lang="en-US" i="1">
                        <a:latin typeface="Cambria Math" panose="02040503050406030204" pitchFamily="18" charset="0"/>
                      </a:rPr>
                      <m:t>𝑌𝑒𝑎𝑟</m:t>
                    </m:r>
                    <m:r>
                      <a:rPr lang="en-US" i="1">
                        <a:latin typeface="Cambria Math" panose="02040503050406030204" pitchFamily="18" charset="0"/>
                      </a:rPr>
                      <m:t>:</m:t>
                    </m:r>
                    <m:r>
                      <a:rPr lang="en-US" i="1">
                        <a:latin typeface="Cambria Math" panose="02040503050406030204" pitchFamily="18" charset="0"/>
                      </a:rPr>
                      <m:t>𝐴𝑟𝑒𝑎</m:t>
                    </m:r>
                  </m:oMath>
                </a14:m>
                <a:r>
                  <a:rPr lang="en-US" dirty="0"/>
                  <a:t>         					                                             (A.10)</a:t>
                </a:r>
              </a:p>
              <a:p>
                <a:pPr marL="45720" indent="0">
                  <a:buNone/>
                </a:pPr>
                <a:r>
                  <a:rPr lang="en-US" dirty="0"/>
                  <a:t>for the 2005/06–2019/20 period [</a:t>
                </a:r>
                <a14:m>
                  <m:oMath xmlns:m="http://schemas.openxmlformats.org/officeDocument/2006/math">
                    <m:r>
                      <a:rPr lang="en-US">
                        <a:latin typeface="Cambria Math" panose="02040503050406030204" pitchFamily="18" charset="0"/>
                        <a:sym typeface="Symbol" panose="05050102010706020507" pitchFamily="18" charset="2"/>
                      </a:rPr>
                      <m:t></m:t>
                    </m:r>
                    <m:r>
                      <a:rPr lang="en-US">
                        <a:latin typeface="Cambria Math" panose="02040503050406030204" pitchFamily="18" charset="0"/>
                      </a:rPr>
                      <m:t>=2.3</m:t>
                    </m:r>
                    <m:r>
                      <a:rPr lang="en-US" b="0" i="0" smtClean="0">
                        <a:latin typeface="Cambria Math" panose="02040503050406030204" pitchFamily="18" charset="0"/>
                      </a:rPr>
                      <m:t>2</m:t>
                    </m:r>
                    <m:r>
                      <a:rPr lang="en-US">
                        <a:latin typeface="Cambria Math" panose="02040503050406030204" pitchFamily="18" charset="0"/>
                      </a:rPr>
                      <m:t>,  </m:t>
                    </m:r>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r>
                      <a:rPr lang="en-US">
                        <a:latin typeface="Cambria Math" panose="02040503050406030204" pitchFamily="18" charset="0"/>
                      </a:rPr>
                      <m:t>=0.12</m:t>
                    </m:r>
                    <m:r>
                      <a:rPr lang="en-US" b="0" i="0" smtClean="0">
                        <a:latin typeface="Cambria Math" panose="02040503050406030204" pitchFamily="18" charset="0"/>
                      </a:rPr>
                      <m:t>1</m:t>
                    </m:r>
                    <m:r>
                      <a:rPr lang="en-US">
                        <a:latin typeface="Cambria Math" panose="02040503050406030204" pitchFamily="18" charset="0"/>
                      </a:rPr>
                      <m:t>2</m:t>
                    </m:r>
                  </m:oMath>
                </a14:m>
                <a:r>
                  <a:rPr lang="en-US" dirty="0"/>
                  <a:t>].</a:t>
                </a:r>
              </a:p>
              <a:p>
                <a:pPr marL="4572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685800" y="1659236"/>
                <a:ext cx="7772400" cy="3539527"/>
              </a:xfrm>
              <a:blipFill>
                <a:blip r:embed="rId2"/>
                <a:stretch>
                  <a:fillRect l="-235" t="-6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22</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469816" y="699673"/>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i="1" dirty="0"/>
              <a:t>Observer CPUE index by  the Year:Area interaction model …..continued</a:t>
            </a:r>
            <a:endParaRPr lang="en-US" sz="2000" dirty="0"/>
          </a:p>
        </p:txBody>
      </p:sp>
    </p:spTree>
    <p:extLst>
      <p:ext uri="{BB962C8B-B14F-4D97-AF65-F5344CB8AC3E}">
        <p14:creationId xmlns:p14="http://schemas.microsoft.com/office/powerpoint/2010/main" val="1631246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266700" y="1659236"/>
                <a:ext cx="8610600" cy="3539527"/>
              </a:xfrm>
            </p:spPr>
            <p:txBody>
              <a:bodyPr>
                <a:normAutofit/>
              </a:bodyPr>
              <a:lstStyle/>
              <a:p>
                <a:r>
                  <a:rPr lang="en-US" dirty="0"/>
                  <a:t>Final model for </a:t>
                </a:r>
                <a:r>
                  <a:rPr lang="en-US" dirty="0">
                    <a:solidFill>
                      <a:srgbClr val="FF0000"/>
                    </a:solidFill>
                  </a:rPr>
                  <a:t>WAG</a:t>
                </a:r>
                <a:r>
                  <a:rPr lang="en-US" dirty="0"/>
                  <a:t>:</a:t>
                </a:r>
              </a:p>
              <a:p>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m:rPr>
                                <m:sty m:val="p"/>
                              </m:rPr>
                              <a:rPr lang="en-US">
                                <a:latin typeface="Cambria Math" panose="02040503050406030204" pitchFamily="18" charset="0"/>
                              </a:rPr>
                              <m:t>CPUE</m:t>
                            </m:r>
                          </m:e>
                        </m:d>
                      </m:e>
                    </m:func>
                    <m:r>
                      <a:rPr lang="en-US">
                        <a:latin typeface="Cambria Math" panose="02040503050406030204" pitchFamily="18" charset="0"/>
                      </a:rPr>
                      <m:t>= </m:t>
                    </m:r>
                    <m:r>
                      <m:rPr>
                        <m:sty m:val="p"/>
                      </m:rPr>
                      <a:rPr lang="en-US">
                        <a:latin typeface="Cambria Math" panose="02040503050406030204" pitchFamily="18" charset="0"/>
                      </a:rPr>
                      <m:t>Vessel</m:t>
                    </m:r>
                    <m:r>
                      <a:rPr lang="en-US">
                        <a:latin typeface="Cambria Math" panose="02040503050406030204" pitchFamily="18" charset="0"/>
                      </a:rPr>
                      <m:t>+</m:t>
                    </m:r>
                    <m:r>
                      <m:rPr>
                        <m:sty m:val="p"/>
                      </m:rPr>
                      <a:rPr lang="en-US">
                        <a:latin typeface="Cambria Math" panose="02040503050406030204" pitchFamily="18" charset="0"/>
                      </a:rPr>
                      <m:t>ns</m:t>
                    </m:r>
                    <m:d>
                      <m:dPr>
                        <m:ctrlPr>
                          <a:rPr lang="en-US" i="1">
                            <a:latin typeface="Cambria Math" panose="02040503050406030204" pitchFamily="18" charset="0"/>
                          </a:rPr>
                        </m:ctrlPr>
                      </m:dPr>
                      <m:e>
                        <m:r>
                          <m:rPr>
                            <m:sty m:val="p"/>
                          </m:rPr>
                          <a:rPr lang="en-US">
                            <a:latin typeface="Cambria Math" panose="02040503050406030204" pitchFamily="18" charset="0"/>
                          </a:rPr>
                          <m:t>Soak</m:t>
                        </m:r>
                        <m:r>
                          <a:rPr lang="en-US">
                            <a:latin typeface="Cambria Math" panose="02040503050406030204" pitchFamily="18" charset="0"/>
                          </a:rPr>
                          <m:t>, </m:t>
                        </m:r>
                        <m:r>
                          <a:rPr lang="en-US" b="0" i="1" smtClean="0">
                            <a:latin typeface="Cambria Math" panose="02040503050406030204" pitchFamily="18" charset="0"/>
                          </a:rPr>
                          <m:t>7</m:t>
                        </m:r>
                      </m:e>
                    </m:d>
                    <m:r>
                      <a:rPr lang="en-US">
                        <a:latin typeface="Cambria Math" panose="02040503050406030204" pitchFamily="18" charset="0"/>
                      </a:rPr>
                      <m:t>+</m:t>
                    </m:r>
                    <m:r>
                      <m:rPr>
                        <m:sty m:val="p"/>
                      </m:rPr>
                      <a:rPr lang="en-US">
                        <a:latin typeface="Cambria Math" panose="02040503050406030204" pitchFamily="18" charset="0"/>
                      </a:rPr>
                      <m:t>Gear</m:t>
                    </m:r>
                    <m:r>
                      <a:rPr lang="en-US">
                        <a:latin typeface="Cambria Math" panose="02040503050406030204" pitchFamily="18" charset="0"/>
                      </a:rPr>
                      <m:t>+</m:t>
                    </m:r>
                    <m:r>
                      <a:rPr lang="en-US" i="1">
                        <a:latin typeface="Cambria Math" panose="02040503050406030204" pitchFamily="18" charset="0"/>
                      </a:rPr>
                      <m:t>𝑌𝑒𝑎𝑟</m:t>
                    </m:r>
                    <m:r>
                      <a:rPr lang="en-US" i="1">
                        <a:latin typeface="Cambria Math" panose="02040503050406030204" pitchFamily="18" charset="0"/>
                      </a:rPr>
                      <m:t>:</m:t>
                    </m:r>
                    <m:r>
                      <a:rPr lang="en-US" i="1">
                        <a:latin typeface="Cambria Math" panose="02040503050406030204" pitchFamily="18" charset="0"/>
                      </a:rPr>
                      <m:t>𝐴𝑟𝑒𝑎</m:t>
                    </m:r>
                  </m:oMath>
                </a14:m>
                <a:r>
                  <a:rPr lang="en-US" dirty="0"/>
                  <a:t>	    			                                                                                            (A.11) </a:t>
                </a:r>
              </a:p>
              <a:p>
                <a:r>
                  <a:rPr lang="en-US" dirty="0"/>
                  <a:t>for the 1995/96–2004/05 period [</a:t>
                </a:r>
                <a:r>
                  <a:rPr lang="en-US" dirty="0">
                    <a:sym typeface="Symbol" panose="05050102010706020507" pitchFamily="18" charset="2"/>
                  </a:rPr>
                  <a:t></a:t>
                </a:r>
                <a:r>
                  <a:rPr lang="en-US" dirty="0"/>
                  <a:t>=0.97,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r>
                      <a:rPr lang="en-US">
                        <a:latin typeface="Cambria Math" panose="02040503050406030204" pitchFamily="18" charset="0"/>
                      </a:rPr>
                      <m:t>=0.1719</m:t>
                    </m:r>
                  </m:oMath>
                </a14:m>
                <a:r>
                  <a:rPr lang="en-US" dirty="0"/>
                  <a:t>]</a:t>
                </a:r>
              </a:p>
              <a:p>
                <a:pPr marL="45720" indent="0">
                  <a:buNone/>
                </a:pPr>
                <a:endParaRPr lang="en-US" dirty="0"/>
              </a:p>
              <a:p>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m:rPr>
                                <m:sty m:val="p"/>
                              </m:rPr>
                              <a:rPr lang="en-US">
                                <a:latin typeface="Cambria Math" panose="02040503050406030204" pitchFamily="18" charset="0"/>
                              </a:rPr>
                              <m:t>CPUE</m:t>
                            </m:r>
                          </m:e>
                        </m:d>
                      </m:e>
                    </m:func>
                    <m:r>
                      <a:rPr lang="en-US">
                        <a:latin typeface="Cambria Math" panose="02040503050406030204" pitchFamily="18" charset="0"/>
                      </a:rPr>
                      <m:t>=</m:t>
                    </m:r>
                    <m:r>
                      <m:rPr>
                        <m:sty m:val="p"/>
                      </m:rPr>
                      <a:rPr lang="en-US">
                        <a:latin typeface="Cambria Math" panose="02040503050406030204" pitchFamily="18" charset="0"/>
                      </a:rPr>
                      <m:t>Gear</m:t>
                    </m:r>
                    <m:r>
                      <a:rPr lang="en-US" i="1">
                        <a:latin typeface="Cambria Math" panose="02040503050406030204" pitchFamily="18" charset="0"/>
                      </a:rPr>
                      <m:t>+</m:t>
                    </m:r>
                    <m:r>
                      <a:rPr lang="en-US" b="0" i="1" smtClean="0">
                        <a:latin typeface="Cambria Math" panose="02040503050406030204" pitchFamily="18" charset="0"/>
                      </a:rPr>
                      <m:t>𝑀𝑜𝑛𝑡h</m:t>
                    </m:r>
                    <m:r>
                      <a:rPr lang="en-US" b="0" i="1" smtClean="0">
                        <a:latin typeface="Cambria Math" panose="02040503050406030204" pitchFamily="18" charset="0"/>
                      </a:rPr>
                      <m:t>+ </m:t>
                    </m:r>
                    <m:r>
                      <a:rPr lang="en-US" i="1">
                        <a:latin typeface="Cambria Math" panose="02040503050406030204" pitchFamily="18" charset="0"/>
                      </a:rPr>
                      <m:t>𝑌𝑒𝑎𝑟</m:t>
                    </m:r>
                    <m:r>
                      <a:rPr lang="en-US" i="1">
                        <a:latin typeface="Cambria Math" panose="02040503050406030204" pitchFamily="18" charset="0"/>
                      </a:rPr>
                      <m:t>:</m:t>
                    </m:r>
                    <m:r>
                      <a:rPr lang="en-US" i="1">
                        <a:latin typeface="Cambria Math" panose="02040503050406030204" pitchFamily="18" charset="0"/>
                      </a:rPr>
                      <m:t>𝐴𝑟𝑒𝑎</m:t>
                    </m:r>
                    <m:r>
                      <a:rPr lang="en-US" i="1">
                        <a:latin typeface="Cambria Math" panose="02040503050406030204" pitchFamily="18" charset="0"/>
                      </a:rPr>
                      <m:t>+</m:t>
                    </m:r>
                    <m:r>
                      <a:rPr lang="en-US" i="1">
                        <a:latin typeface="Cambria Math" panose="02040503050406030204" pitchFamily="18" charset="0"/>
                      </a:rPr>
                      <m:t>𝑛𝑠</m:t>
                    </m:r>
                    <m:r>
                      <a:rPr lang="en-US" i="1">
                        <a:latin typeface="Cambria Math" panose="02040503050406030204" pitchFamily="18" charset="0"/>
                      </a:rPr>
                      <m:t>(</m:t>
                    </m:r>
                    <m:r>
                      <a:rPr lang="en-US" i="1">
                        <a:latin typeface="Cambria Math" panose="02040503050406030204" pitchFamily="18" charset="0"/>
                      </a:rPr>
                      <m:t>𝑆𝑜𝑎𝑘</m:t>
                    </m:r>
                    <m:r>
                      <a:rPr lang="en-US" i="1">
                        <a:latin typeface="Cambria Math" panose="02040503050406030204" pitchFamily="18" charset="0"/>
                      </a:rPr>
                      <m:t>,19)</m:t>
                    </m:r>
                  </m:oMath>
                </a14:m>
                <a:r>
                  <a:rPr lang="en-US" dirty="0"/>
                  <a:t>         					                                                                  (A.12)</a:t>
                </a:r>
              </a:p>
              <a:p>
                <a:r>
                  <a:rPr lang="en-US" dirty="0"/>
                  <a:t>for the 2005/06–2019/20 period [</a:t>
                </a:r>
                <a14:m>
                  <m:oMath xmlns:m="http://schemas.openxmlformats.org/officeDocument/2006/math">
                    <m:r>
                      <a:rPr lang="en-US">
                        <a:latin typeface="Cambria Math" panose="02040503050406030204" pitchFamily="18" charset="0"/>
                        <a:sym typeface="Symbol" panose="05050102010706020507" pitchFamily="18" charset="2"/>
                      </a:rPr>
                      <m:t></m:t>
                    </m:r>
                    <m:r>
                      <a:rPr lang="en-US">
                        <a:latin typeface="Cambria Math" panose="02040503050406030204" pitchFamily="18" charset="0"/>
                      </a:rPr>
                      <m:t>=1.1</m:t>
                    </m:r>
                    <m:r>
                      <a:rPr lang="en-US" b="0" i="0" smtClean="0">
                        <a:latin typeface="Cambria Math" panose="02040503050406030204" pitchFamily="18" charset="0"/>
                      </a:rPr>
                      <m:t>3</m:t>
                    </m:r>
                    <m:r>
                      <a:rPr lang="en-US">
                        <a:latin typeface="Cambria Math" panose="02040503050406030204" pitchFamily="18" charset="0"/>
                      </a:rPr>
                      <m:t>,  </m:t>
                    </m:r>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r>
                      <a:rPr lang="en-US">
                        <a:latin typeface="Cambria Math" panose="02040503050406030204" pitchFamily="18" charset="0"/>
                      </a:rPr>
                      <m:t>=0.08</m:t>
                    </m:r>
                    <m:r>
                      <a:rPr lang="en-US" b="0" i="0" smtClean="0">
                        <a:latin typeface="Cambria Math" panose="02040503050406030204" pitchFamily="18" charset="0"/>
                      </a:rPr>
                      <m:t>66</m:t>
                    </m:r>
                    <m:r>
                      <a:rPr lang="en-US">
                        <a:latin typeface="Cambria Math" panose="02040503050406030204" pitchFamily="18" charset="0"/>
                      </a:rPr>
                      <m:t>, </m:t>
                    </m:r>
                    <m:r>
                      <m:rPr>
                        <m:sty m:val="p"/>
                      </m:rPr>
                      <a:rPr lang="en-US">
                        <a:latin typeface="Cambria Math" panose="02040503050406030204" pitchFamily="18" charset="0"/>
                      </a:rPr>
                      <m:t>Soak</m:t>
                    </m:r>
                    <m:r>
                      <a:rPr lang="en-US">
                        <a:latin typeface="Cambria Math" panose="02040503050406030204" pitchFamily="18" charset="0"/>
                      </a:rPr>
                      <m:t> </m:t>
                    </m:r>
                    <m:r>
                      <m:rPr>
                        <m:sty m:val="p"/>
                      </m:rPr>
                      <a:rPr lang="en-US">
                        <a:latin typeface="Cambria Math" panose="02040503050406030204" pitchFamily="18" charset="0"/>
                      </a:rPr>
                      <m:t>forced</m:t>
                    </m:r>
                    <m:r>
                      <a:rPr lang="en-US">
                        <a:latin typeface="Cambria Math" panose="02040503050406030204" pitchFamily="18" charset="0"/>
                      </a:rPr>
                      <m:t> </m:t>
                    </m:r>
                    <m:r>
                      <m:rPr>
                        <m:sty m:val="p"/>
                      </m:rPr>
                      <a:rPr lang="en-US">
                        <a:latin typeface="Cambria Math" panose="02040503050406030204" pitchFamily="18" charset="0"/>
                      </a:rPr>
                      <m:t>in</m:t>
                    </m:r>
                  </m:oMath>
                </a14:m>
                <a:r>
                  <a:rPr lang="en-US" dirty="0"/>
                  <a:t>]. </a:t>
                </a:r>
              </a:p>
              <a:p>
                <a:endParaRPr lang="en-US" dirty="0"/>
              </a:p>
            </p:txBody>
          </p:sp>
        </mc:Choice>
        <mc:Fallback xmlns="">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266700" y="1659236"/>
                <a:ext cx="8610600" cy="3539527"/>
              </a:xfrm>
              <a:blipFill>
                <a:blip r:embed="rId2"/>
                <a:stretch>
                  <a:fillRect l="-71" t="-68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23</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493686" y="699673"/>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i="1" dirty="0"/>
              <a:t>Observer CPUE index by  the Year:Area interaction model ……continued</a:t>
            </a:r>
            <a:endParaRPr lang="en-US" sz="2000" dirty="0"/>
          </a:p>
        </p:txBody>
      </p:sp>
    </p:spTree>
    <p:extLst>
      <p:ext uri="{BB962C8B-B14F-4D97-AF65-F5344CB8AC3E}">
        <p14:creationId xmlns:p14="http://schemas.microsoft.com/office/powerpoint/2010/main" val="3430089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9515E1-2B35-4F38-BF60-021F84343E48}"/>
                  </a:ext>
                </a:extLst>
              </p:cNvPr>
              <p:cNvSpPr>
                <a:spLocks noGrp="1"/>
              </p:cNvSpPr>
              <p:nvPr>
                <p:ph idx="1"/>
              </p:nvPr>
            </p:nvSpPr>
            <p:spPr>
              <a:xfrm>
                <a:off x="152400" y="1293977"/>
                <a:ext cx="6096000" cy="5105400"/>
              </a:xfrm>
            </p:spPr>
            <p:txBody>
              <a:bodyPr>
                <a:noAutofit/>
              </a:bodyPr>
              <a:lstStyle/>
              <a:p>
                <a14:m>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𝐶𝑃𝑈𝐸</m:t>
                        </m:r>
                      </m:e>
                      <m:sub>
                        <m:r>
                          <a:rPr lang="en-US" sz="1400" i="1">
                            <a:latin typeface="Cambria Math" panose="02040503050406030204" pitchFamily="18" charset="0"/>
                          </a:rPr>
                          <m:t>𝑖𝑗</m:t>
                        </m:r>
                      </m:sub>
                    </m:sSub>
                    <m:r>
                      <a:rPr lang="en-US" sz="1400" i="1">
                        <a:latin typeface="Cambria Math" panose="02040503050406030204" pitchFamily="18" charset="0"/>
                      </a:rPr>
                      <m:t>= </m:t>
                    </m:r>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sSub>
                          <m:sSubPr>
                            <m:ctrlPr>
                              <a:rPr lang="en-US" sz="1400" i="1">
                                <a:latin typeface="Cambria Math" panose="02040503050406030204" pitchFamily="18" charset="0"/>
                              </a:rPr>
                            </m:ctrlPr>
                          </m:sSubPr>
                          <m:e>
                            <m:r>
                              <a:rPr lang="en-US" sz="1400" i="1">
                                <a:latin typeface="Cambria Math" panose="02040503050406030204" pitchFamily="18" charset="0"/>
                              </a:rPr>
                              <m:t>𝑌𝐵</m:t>
                            </m:r>
                          </m:e>
                          <m:sub>
                            <m:r>
                              <a:rPr lang="en-US" sz="1400" i="1">
                                <a:latin typeface="Cambria Math" panose="02040503050406030204" pitchFamily="18" charset="0"/>
                              </a:rPr>
                              <m:t>𝑖𝑗</m:t>
                            </m:r>
                          </m:sub>
                        </m:sSub>
                        <m:r>
                          <a:rPr lang="en-US" sz="1400" i="1">
                            <a:latin typeface="Cambria Math" panose="02040503050406030204" pitchFamily="18" charset="0"/>
                          </a:rPr>
                          <m:t>+ </m:t>
                        </m:r>
                        <m:sSubSup>
                          <m:sSubSupPr>
                            <m:ctrlPr>
                              <a:rPr lang="en-US" sz="1400" i="1">
                                <a:latin typeface="Cambria Math" panose="02040503050406030204" pitchFamily="18" charset="0"/>
                              </a:rPr>
                            </m:ctrlPr>
                          </m:sSubSupPr>
                          <m:e>
                            <m:r>
                              <a:rPr lang="en-US" sz="1400" i="1">
                                <a:latin typeface="Cambria Math" panose="02040503050406030204" pitchFamily="18" charset="0"/>
                              </a:rPr>
                              <m:t>𝜎</m:t>
                            </m:r>
                          </m:e>
                          <m:sub>
                            <m:r>
                              <a:rPr lang="en-US" sz="1400" i="1">
                                <a:latin typeface="Cambria Math" panose="02040503050406030204" pitchFamily="18" charset="0"/>
                              </a:rPr>
                              <m:t>𝑖𝑗</m:t>
                            </m:r>
                          </m:sub>
                          <m:sup>
                            <m:r>
                              <a:rPr lang="en-US" sz="1400" i="1">
                                <a:latin typeface="Cambria Math" panose="02040503050406030204" pitchFamily="18" charset="0"/>
                              </a:rPr>
                              <m:t>2</m:t>
                            </m:r>
                          </m:sup>
                        </m:sSubSup>
                        <m:r>
                          <a:rPr lang="en-US" sz="1400" i="1">
                            <a:latin typeface="Cambria Math" panose="02040503050406030204" pitchFamily="18" charset="0"/>
                          </a:rPr>
                          <m:t>/2</m:t>
                        </m:r>
                      </m:sup>
                    </m:sSup>
                  </m:oMath>
                </a14:m>
                <a:r>
                  <a:rPr lang="en-US" sz="1400" dirty="0"/>
                  <a:t>	                                            (A.13)</a:t>
                </a:r>
              </a:p>
              <a:p>
                <a:endParaRPr lang="en-US" sz="14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𝑖𝑗</m:t>
                        </m:r>
                      </m:sub>
                    </m:sSub>
                    <m:r>
                      <a:rPr lang="en-US" sz="1400" i="1" smtClean="0">
                        <a:latin typeface="Cambria Math" panose="02040503050406030204" pitchFamily="18" charset="0"/>
                      </a:rPr>
                      <m:t>= </m:t>
                    </m:r>
                    <m:sSub>
                      <m:sSubPr>
                        <m:ctrlPr>
                          <a:rPr lang="en-US" sz="1400" i="1" smtClean="0">
                            <a:latin typeface="Cambria Math" panose="02040503050406030204" pitchFamily="18" charset="0"/>
                          </a:rPr>
                        </m:ctrlPr>
                      </m:sSubPr>
                      <m:e>
                        <m:r>
                          <a:rPr lang="en-US" sz="1400" i="1">
                            <a:latin typeface="Cambria Math" panose="02040503050406030204" pitchFamily="18" charset="0"/>
                          </a:rPr>
                          <m:t>𝑁</m:t>
                        </m:r>
                      </m:e>
                      <m:sub>
                        <m:sSub>
                          <m:sSubPr>
                            <m:ctrlPr>
                              <a:rPr lang="en-US" sz="1400" i="1">
                                <a:latin typeface="Cambria Math" panose="02040503050406030204" pitchFamily="18" charset="0"/>
                              </a:rPr>
                            </m:ctrlPr>
                          </m:sSubPr>
                          <m:e>
                            <m:r>
                              <a:rPr lang="en-US" sz="1400" b="0" i="1" smtClean="0">
                                <a:latin typeface="Cambria Math" panose="02040503050406030204" pitchFamily="18" charset="0"/>
                              </a:rPr>
                              <m:t>𝑒𝑣𝑒𝑟𝑓𝑖𝑠h𝑒𝑑</m:t>
                            </m:r>
                            <m:r>
                              <a:rPr lang="en-US" sz="1400" b="0" i="1" smtClean="0">
                                <a:latin typeface="Cambria Math" panose="02040503050406030204" pitchFamily="18" charset="0"/>
                              </a:rPr>
                              <m:t>, </m:t>
                            </m:r>
                          </m:e>
                          <m:sub>
                            <m:r>
                              <a:rPr lang="en-US" sz="1400" i="1">
                                <a:latin typeface="Cambria Math" panose="02040503050406030204" pitchFamily="18" charset="0"/>
                              </a:rPr>
                              <m:t>𝑗</m:t>
                            </m:r>
                          </m:sub>
                        </m:sSub>
                        <m:r>
                          <a:rPr lang="en-US" sz="1400" i="1">
                            <a:latin typeface="Cambria Math" panose="02040503050406030204" pitchFamily="18" charset="0"/>
                          </a:rPr>
                          <m:t> </m:t>
                        </m:r>
                      </m:sub>
                    </m:sSub>
                    <m:sSub>
                      <m:sSubPr>
                        <m:ctrlPr>
                          <a:rPr lang="en-US" sz="1400" i="1" smtClean="0">
                            <a:latin typeface="Cambria Math" panose="02040503050406030204" pitchFamily="18" charset="0"/>
                          </a:rPr>
                        </m:ctrlPr>
                      </m:sSubPr>
                      <m:e>
                        <m:r>
                          <a:rPr lang="en-US" sz="1400" i="1">
                            <a:latin typeface="Cambria Math" panose="02040503050406030204" pitchFamily="18" charset="0"/>
                          </a:rPr>
                          <m:t>𝐶𝑃𝑈𝐸</m:t>
                        </m:r>
                      </m:e>
                      <m:sub>
                        <m:r>
                          <a:rPr lang="en-US" sz="1400" i="1">
                            <a:latin typeface="Cambria Math" panose="02040503050406030204" pitchFamily="18" charset="0"/>
                          </a:rPr>
                          <m:t>𝑖𝑗</m:t>
                        </m:r>
                      </m:sub>
                    </m:sSub>
                  </m:oMath>
                </a14:m>
                <a:r>
                  <a:rPr lang="en-US" sz="1400" dirty="0"/>
                  <a:t>		        (A.14)</a:t>
                </a:r>
              </a:p>
              <a:p>
                <a:endParaRPr lang="en-US" sz="14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𝑖𝑗</m:t>
                        </m:r>
                      </m:sub>
                    </m:sSub>
                  </m:oMath>
                </a14:m>
                <a:r>
                  <a:rPr lang="en-US" sz="1400" dirty="0"/>
                  <a:t> index gaps were filled as follows:</a:t>
                </a:r>
              </a:p>
              <a:p>
                <a:endParaRPr lang="en-US" sz="1400" dirty="0"/>
              </a:p>
              <a:p>
                <a:pPr marL="45720" lvl="0" indent="0">
                  <a:buNone/>
                </a:pPr>
                <a:r>
                  <a:rPr lang="en-US" sz="1400" dirty="0"/>
                  <a:t>1. Fit the following log-linear model </a:t>
                </a:r>
              </a:p>
              <a:p>
                <a:pPr marL="45720" lvl="0" indent="0">
                  <a:buNone/>
                </a:pPr>
                <a:endParaRPr lang="en-US" sz="1400" dirty="0"/>
              </a:p>
              <a:p>
                <a:pPr marL="45720" lvl="0" indent="0">
                  <a:buNone/>
                </a:pPr>
                <a14:m>
                  <m:oMath xmlns:m="http://schemas.openxmlformats.org/officeDocument/2006/math">
                    <m:acc>
                      <m:accPr>
                        <m:chr m:val="̂"/>
                        <m:ctrlPr>
                          <a:rPr lang="en-US" sz="1400" i="1" smtClean="0">
                            <a:effectLst/>
                            <a:latin typeface="Cambria Math" panose="02040503050406030204" pitchFamily="18" charset="0"/>
                          </a:rPr>
                        </m:ctrlPr>
                      </m:accPr>
                      <m:e>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e>
                    </m:acc>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1400" i="1">
                            <a:effectLst/>
                            <a:latin typeface="Cambria Math" panose="02040503050406030204" pitchFamily="18" charset="0"/>
                          </a:rPr>
                        </m:ctrlPr>
                      </m:sSup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𝑒</m:t>
                        </m:r>
                      </m:e>
                      <m:sup>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400"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𝑗</m:t>
                            </m:r>
                          </m:sub>
                        </m:sSub>
                      </m:sup>
                    </m:sSup>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400" dirty="0"/>
                  <a:t>			        (A.15)</a:t>
                </a:r>
              </a:p>
              <a:p>
                <a:pPr marL="45720" lvl="0" indent="0">
                  <a:buNone/>
                </a:pPr>
                <a:endParaRPr lang="en-US" sz="1400" dirty="0"/>
              </a:p>
              <a:p>
                <a:pPr marL="45720" lvl="0" indent="0">
                  <a:buNone/>
                </a:pPr>
                <a:r>
                  <a:rPr lang="en-US" sz="1800" dirty="0">
                    <a:effectLst/>
                    <a:ea typeface="Times New Roman" panose="02020603050405020304" pitchFamily="18" charset="0"/>
                  </a:rPr>
                  <a:t> </a:t>
                </a:r>
                <a:r>
                  <a:rPr lang="en-US" sz="1400" dirty="0">
                    <a:effectLst/>
                    <a:ea typeface="Times New Roman" panose="02020603050405020304" pitchFamily="18" charset="0"/>
                  </a:rPr>
                  <a:t>A</a:t>
                </a:r>
                <a:r>
                  <a:rPr lang="en-US" sz="1400" baseline="-25000" dirty="0">
                    <a:effectLst/>
                    <a:ea typeface="Times New Roman" panose="02020603050405020304" pitchFamily="18" charset="0"/>
                  </a:rPr>
                  <a:t>i</a:t>
                </a:r>
                <a:r>
                  <a:rPr lang="en-US" sz="1400" dirty="0">
                    <a:effectLst/>
                    <a:ea typeface="Times New Roman" panose="02020603050405020304" pitchFamily="18" charset="0"/>
                  </a:rPr>
                  <a:t> is the year factor, and C</a:t>
                </a:r>
                <a:r>
                  <a:rPr lang="en-US" sz="1400" baseline="-25000" dirty="0">
                    <a:effectLst/>
                    <a:ea typeface="Times New Roman" panose="02020603050405020304" pitchFamily="18" charset="0"/>
                  </a:rPr>
                  <a:t>j</a:t>
                </a:r>
                <a:r>
                  <a:rPr lang="en-US" sz="1400" dirty="0">
                    <a:effectLst/>
                    <a:ea typeface="Times New Roman" panose="02020603050405020304" pitchFamily="18" charset="0"/>
                  </a:rPr>
                  <a:t> is the block factor.</a:t>
                </a:r>
              </a:p>
              <a:p>
                <a:pPr marL="45720" lvl="0" indent="0">
                  <a:buNone/>
                </a:pPr>
                <a:endParaRPr lang="en-US" sz="1400" dirty="0"/>
              </a:p>
              <a:p>
                <a:pPr marL="45720" lvl="0" indent="0">
                  <a:buNone/>
                </a:pPr>
                <a:endParaRPr lang="en-US" sz="1400" dirty="0"/>
              </a:p>
              <a:p>
                <a:pPr marL="45720" lvl="0" indent="0">
                  <a:buNone/>
                </a:pPr>
                <a:r>
                  <a:rPr lang="en-US" sz="1400" dirty="0"/>
                  <a:t>2. Apply the fitted model to predict the biomass index for blocks x years with no data.</a:t>
                </a:r>
              </a:p>
              <a:p>
                <a:endParaRPr lang="en-US" sz="1400" dirty="0"/>
              </a:p>
              <a:p>
                <a:r>
                  <a:rPr lang="en-US" sz="1400" dirty="0"/>
                  <a:t>Annual biomass index,</a:t>
                </a:r>
                <a14:m>
                  <m:oMath xmlns:m="http://schemas.openxmlformats.org/officeDocument/2006/math">
                    <m:r>
                      <a:rPr lang="en-US" sz="1400" i="1">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𝑖</m:t>
                        </m:r>
                      </m:sub>
                    </m:sSub>
                  </m:oMath>
                </a14:m>
                <a:r>
                  <a:rPr lang="en-US" sz="1400" dirty="0"/>
                  <a:t> , was estimated as,</a:t>
                </a:r>
              </a:p>
              <a:p>
                <a:pPr marL="45720" indent="0">
                  <a:buNone/>
                </a:pP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𝑖</m:t>
                        </m:r>
                      </m:sub>
                    </m:sSub>
                    <m:r>
                      <a:rPr lang="en-US" sz="1400" i="1">
                        <a:latin typeface="Cambria Math" panose="02040503050406030204" pitchFamily="18" charset="0"/>
                      </a:rPr>
                      <m:t>= </m:t>
                    </m:r>
                    <m:nary>
                      <m:naryPr>
                        <m:chr m:val="∑"/>
                        <m:limLoc m:val="undOvr"/>
                        <m:supHide m:val="on"/>
                        <m:ctrlPr>
                          <a:rPr lang="en-US" sz="1400" i="1">
                            <a:latin typeface="Cambria Math" panose="02040503050406030204" pitchFamily="18" charset="0"/>
                          </a:rPr>
                        </m:ctrlPr>
                      </m:naryPr>
                      <m:sub>
                        <m:r>
                          <a:rPr lang="en-US" sz="1400" i="1">
                            <a:latin typeface="Cambria Math" panose="02040503050406030204" pitchFamily="18" charset="0"/>
                          </a:rPr>
                          <m:t>𝑗</m:t>
                        </m:r>
                      </m:sub>
                      <m:sup/>
                      <m:e>
                        <m:sSub>
                          <m:sSubPr>
                            <m:ctrlPr>
                              <a:rPr lang="en-US" sz="1400" i="1">
                                <a:latin typeface="Cambria Math" panose="02040503050406030204" pitchFamily="18" charset="0"/>
                              </a:rPr>
                            </m:ctrlPr>
                          </m:sSubPr>
                          <m:e>
                            <m:r>
                              <a:rPr lang="en-US" sz="1400" i="1">
                                <a:latin typeface="Cambria Math" panose="02040503050406030204" pitchFamily="18" charset="0"/>
                              </a:rPr>
                              <m:t>𝐵</m:t>
                            </m:r>
                          </m:e>
                          <m:sub>
                            <m:r>
                              <a:rPr lang="en-US" sz="1400" i="1">
                                <a:latin typeface="Cambria Math" panose="02040503050406030204" pitchFamily="18" charset="0"/>
                              </a:rPr>
                              <m:t>𝑖𝑗</m:t>
                            </m:r>
                          </m:sub>
                        </m:sSub>
                      </m:e>
                    </m:nary>
                  </m:oMath>
                </a14:m>
                <a:r>
                  <a:rPr lang="en-US" sz="1400" dirty="0"/>
                  <a:t>        	                                              (A.16)</a:t>
                </a:r>
              </a:p>
              <a:p>
                <a:pPr marL="45720" indent="0">
                  <a:buNone/>
                </a:pPr>
                <a:r>
                  <a:rPr lang="en-US" sz="1400" dirty="0"/>
                  <a:t>Variance of B</a:t>
                </a:r>
                <a:r>
                  <a:rPr lang="en-US" sz="1400" baseline="-25000" dirty="0"/>
                  <a:t>i</a:t>
                </a:r>
                <a:r>
                  <a:rPr lang="en-US" sz="1400" dirty="0"/>
                  <a:t> was estimated as,</a:t>
                </a:r>
              </a:p>
              <a:p>
                <a:pPr marL="45720" indent="0">
                  <a:buNone/>
                </a:pPr>
                <a14:m>
                  <m:oMath xmlns:m="http://schemas.openxmlformats.org/officeDocument/2006/math">
                    <m:r>
                      <a:rPr lang="en-US" sz="1400" b="1" i="1" smtClean="0">
                        <a:effectLst/>
                        <a:latin typeface="Cambria Math" panose="02040503050406030204" pitchFamily="18" charset="0"/>
                        <a:ea typeface="Times New Roman" panose="02020603050405020304" pitchFamily="18" charset="0"/>
                        <a:cs typeface="Times New Roman" panose="02020603050405020304" pitchFamily="18" charset="0"/>
                      </a:rPr>
                      <m:t>𝑽𝒂𝒓</m:t>
                    </m:r>
                    <m:r>
                      <a:rPr lang="en-US" sz="1400">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400" i="1">
                            <a:effectLst/>
                            <a:latin typeface="Cambria Math" panose="02040503050406030204" pitchFamily="18" charset="0"/>
                          </a:rPr>
                        </m:ctrlPr>
                      </m:dPr>
                      <m:e>
                        <m:sSub>
                          <m:sSubPr>
                            <m:ctrlPr>
                              <a:rPr lang="en-US" sz="1400" i="1">
                                <a:effectLst/>
                                <a:latin typeface="Cambria Math" panose="02040503050406030204" pitchFamily="18" charset="0"/>
                              </a:rPr>
                            </m:ctrlPr>
                          </m:sSubPr>
                          <m:e>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𝒊</m:t>
                            </m:r>
                          </m:sub>
                        </m:sSub>
                      </m:e>
                    </m:d>
                    <m:r>
                      <a:rPr lang="en-US" sz="1400">
                        <a:effectLst/>
                        <a:latin typeface="Cambria Math" panose="02040503050406030204" pitchFamily="18" charset="0"/>
                        <a:ea typeface="Times New Roman" panose="02020603050405020304" pitchFamily="18" charset="0"/>
                        <a:cs typeface="Times New Roman" panose="02020603050405020304" pitchFamily="18" charset="0"/>
                      </a:rPr>
                      <m:t>= </m:t>
                    </m:r>
                    <m:nary>
                      <m:naryPr>
                        <m:chr m:val="∑"/>
                        <m:limLoc m:val="undOvr"/>
                        <m:supHide m:val="on"/>
                        <m:ctrlPr>
                          <a:rPr lang="en-US" sz="1400" i="1">
                            <a:effectLst/>
                            <a:latin typeface="Cambria Math" panose="02040503050406030204" pitchFamily="18" charset="0"/>
                          </a:rPr>
                        </m:ctrlPr>
                      </m:naryPr>
                      <m:sub>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𝒋</m:t>
                        </m:r>
                      </m:sub>
                      <m:sup/>
                      <m:e>
                        <m:sSup>
                          <m:sSupPr>
                            <m:ctrlPr>
                              <a:rPr lang="en-US" sz="1400" i="1">
                                <a:effectLst/>
                                <a:latin typeface="Cambria Math" panose="02040503050406030204" pitchFamily="18" charset="0"/>
                              </a:rPr>
                            </m:ctrlPr>
                          </m:sSupPr>
                          <m:e>
                            <m:sSub>
                              <m:sSubPr>
                                <m:ctrlPr>
                                  <a:rPr lang="en-US" sz="1400" i="1">
                                    <a:effectLst/>
                                    <a:latin typeface="Cambria Math" panose="02040503050406030204" pitchFamily="18" charset="0"/>
                                  </a:rPr>
                                </m:ctrlPr>
                              </m:sSubPr>
                              <m:e>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𝑵</m:t>
                                </m:r>
                              </m:e>
                              <m:sub>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𝒆𝒗𝒆𝒓</m:t>
                                </m:r>
                                <m:r>
                                  <a:rPr lang="en-US" sz="14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𝒋</m:t>
                                </m:r>
                              </m:sub>
                            </m:sSub>
                          </m:e>
                          <m:sup>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p>
                        <m:r>
                          <a:rPr lang="en-US" sz="14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𝒗𝒂𝒓</m:t>
                        </m:r>
                        <m:r>
                          <a:rPr lang="en-US" sz="140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effectLst/>
                                <a:latin typeface="Cambria Math" panose="02040503050406030204" pitchFamily="18" charset="0"/>
                              </a:rPr>
                            </m:ctrlPr>
                          </m:sSubPr>
                          <m:e>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𝑪𝑷𝑼𝑬</m:t>
                            </m:r>
                          </m:e>
                          <m:sub>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𝒊</m:t>
                            </m:r>
                            <m:r>
                              <a:rPr lang="en-US" sz="140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400" b="1" i="1">
                                <a:effectLst/>
                                <a:latin typeface="Cambria Math" panose="02040503050406030204" pitchFamily="18" charset="0"/>
                                <a:ea typeface="Times New Roman" panose="02020603050405020304" pitchFamily="18" charset="0"/>
                                <a:cs typeface="Times New Roman" panose="02020603050405020304" pitchFamily="18" charset="0"/>
                              </a:rPr>
                              <m:t>𝒋</m:t>
                            </m:r>
                          </m:sub>
                        </m:sSub>
                        <m:r>
                          <a:rPr lang="en-US" sz="1400">
                            <a:effectLst/>
                            <a:latin typeface="Cambria Math" panose="02040503050406030204" pitchFamily="18" charset="0"/>
                            <a:ea typeface="Times New Roman" panose="02020603050405020304" pitchFamily="18" charset="0"/>
                            <a:cs typeface="Times New Roman" panose="02020603050405020304" pitchFamily="18" charset="0"/>
                          </a:rPr>
                          <m:t>)</m:t>
                        </m:r>
                      </m:e>
                    </m:nary>
                  </m:oMath>
                </a14:m>
                <a:r>
                  <a:rPr lang="en-US" sz="1400" dirty="0"/>
                  <a:t>	         (A.17)</a:t>
                </a:r>
              </a:p>
              <a:p>
                <a:pPr marL="45720" indent="0">
                  <a:buNone/>
                </a:pPr>
                <a:endParaRPr lang="en-US" sz="1400" dirty="0"/>
              </a:p>
            </p:txBody>
          </p:sp>
        </mc:Choice>
        <mc:Fallback xmlns="">
          <p:sp>
            <p:nvSpPr>
              <p:cNvPr id="3" name="Content Placeholder 2">
                <a:extLst>
                  <a:ext uri="{FF2B5EF4-FFF2-40B4-BE49-F238E27FC236}">
                    <a16:creationId xmlns:a16="http://schemas.microsoft.com/office/drawing/2014/main" id="{799515E1-2B35-4F38-BF60-021F84343E48}"/>
                  </a:ext>
                </a:extLst>
              </p:cNvPr>
              <p:cNvSpPr>
                <a:spLocks noGrp="1" noRot="1" noChangeAspect="1" noMove="1" noResize="1" noEditPoints="1" noAdjustHandles="1" noChangeArrowheads="1" noChangeShapeType="1" noTextEdit="1"/>
              </p:cNvSpPr>
              <p:nvPr>
                <p:ph idx="1"/>
              </p:nvPr>
            </p:nvSpPr>
            <p:spPr>
              <a:xfrm>
                <a:off x="152400" y="1293977"/>
                <a:ext cx="6096000" cy="5105400"/>
              </a:xfrm>
              <a:blipFill>
                <a:blip r:embed="rId2"/>
                <a:stretch>
                  <a:fillRect b="-167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4A6631E-CDF3-4E75-A981-584530997607}"/>
              </a:ext>
            </a:extLst>
          </p:cNvPr>
          <p:cNvSpPr>
            <a:spLocks noGrp="1"/>
          </p:cNvSpPr>
          <p:nvPr>
            <p:ph type="sldNum" sz="quarter" idx="12"/>
          </p:nvPr>
        </p:nvSpPr>
        <p:spPr/>
        <p:txBody>
          <a:bodyPr/>
          <a:lstStyle/>
          <a:p>
            <a:fld id="{28D1B9BE-D941-4EEF-A5AD-4384CF3F4BCC}" type="slidenum">
              <a:rPr lang="en-US" smtClean="0"/>
              <a:pPr/>
              <a:t>24</a:t>
            </a:fld>
            <a:endParaRPr lang="en-US" dirty="0"/>
          </a:p>
        </p:txBody>
      </p:sp>
      <p:sp>
        <p:nvSpPr>
          <p:cNvPr id="7" name="Title 1">
            <a:extLst>
              <a:ext uri="{FF2B5EF4-FFF2-40B4-BE49-F238E27FC236}">
                <a16:creationId xmlns:a16="http://schemas.microsoft.com/office/drawing/2014/main" id="{35512343-FEC4-4CDC-963E-D3F3D3258E80}"/>
              </a:ext>
            </a:extLst>
          </p:cNvPr>
          <p:cNvSpPr txBox="1">
            <a:spLocks/>
          </p:cNvSpPr>
          <p:nvPr/>
        </p:nvSpPr>
        <p:spPr>
          <a:xfrm>
            <a:off x="547171" y="881763"/>
            <a:ext cx="7315200" cy="381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i="1" dirty="0"/>
              <a:t>Observer CPUE index by  the Year:Area interaction model ….. continued</a:t>
            </a:r>
          </a:p>
          <a:p>
            <a:endParaRPr lang="en-US" sz="2000" i="1" dirty="0"/>
          </a:p>
          <a:p>
            <a:pPr algn="ctr"/>
            <a:r>
              <a:rPr lang="en-US" sz="2000" i="1" dirty="0"/>
              <a:t>Block-scale analysis:</a:t>
            </a:r>
            <a:endParaRPr lang="en-US" sz="2000" dirty="0"/>
          </a:p>
        </p:txBody>
      </p:sp>
      <p:sp>
        <p:nvSpPr>
          <p:cNvPr id="6" name="TextBox 5">
            <a:extLst>
              <a:ext uri="{FF2B5EF4-FFF2-40B4-BE49-F238E27FC236}">
                <a16:creationId xmlns:a16="http://schemas.microsoft.com/office/drawing/2014/main" id="{56A45D95-B113-4DDC-AF75-FA7A25164988}"/>
              </a:ext>
            </a:extLst>
          </p:cNvPr>
          <p:cNvSpPr txBox="1"/>
          <p:nvPr/>
        </p:nvSpPr>
        <p:spPr>
          <a:xfrm>
            <a:off x="6248400" y="1646074"/>
            <a:ext cx="2590800" cy="4401205"/>
          </a:xfrm>
          <a:prstGeom prst="rect">
            <a:avLst/>
          </a:prstGeom>
          <a:noFill/>
        </p:spPr>
        <p:txBody>
          <a:bodyPr wrap="square">
            <a:spAutoFit/>
          </a:bodyPr>
          <a:lstStyle/>
          <a:p>
            <a:r>
              <a:rPr lang="en-US" sz="2000" dirty="0">
                <a:effectLst/>
                <a:ea typeface="Times New Roman" panose="02020603050405020304" pitchFamily="18" charset="0"/>
              </a:rPr>
              <a:t>The variance for the final indices (A.16) comes from two contributions: (a) the variance of the standardized CPUE values for years*blocks with data, and (b) those based on the prediction formula </a:t>
            </a:r>
            <a:r>
              <a:rPr lang="en-US" sz="2000" dirty="0">
                <a:ea typeface="Times New Roman" panose="02020603050405020304" pitchFamily="18" charset="0"/>
              </a:rPr>
              <a:t> (</a:t>
            </a:r>
            <a:r>
              <a:rPr lang="en-US" sz="2000" dirty="0">
                <a:effectLst/>
                <a:ea typeface="Times New Roman" panose="02020603050405020304" pitchFamily="18" charset="0"/>
              </a:rPr>
              <a:t>A.15) for year*blocks with no or few data. </a:t>
            </a:r>
            <a:endParaRPr lang="en-US" sz="2000" dirty="0"/>
          </a:p>
        </p:txBody>
      </p:sp>
    </p:spTree>
    <p:extLst>
      <p:ext uri="{BB962C8B-B14F-4D97-AF65-F5344CB8AC3E}">
        <p14:creationId xmlns:p14="http://schemas.microsoft.com/office/powerpoint/2010/main" val="2997114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7246EB-1D50-4D06-9571-2381043CCA99}"/>
              </a:ext>
            </a:extLst>
          </p:cNvPr>
          <p:cNvSpPr>
            <a:spLocks noGrp="1"/>
          </p:cNvSpPr>
          <p:nvPr>
            <p:ph type="sldNum" sz="quarter" idx="12"/>
          </p:nvPr>
        </p:nvSpPr>
        <p:spPr/>
        <p:txBody>
          <a:bodyPr/>
          <a:lstStyle/>
          <a:p>
            <a:fld id="{28D1B9BE-D941-4EEF-A5AD-4384CF3F4BCC}" type="slidenum">
              <a:rPr lang="en-US" smtClean="0"/>
              <a:pPr/>
              <a:t>25</a:t>
            </a:fld>
            <a:endParaRPr lang="en-US" dirty="0"/>
          </a:p>
        </p:txBody>
      </p:sp>
      <p:sp>
        <p:nvSpPr>
          <p:cNvPr id="4" name="Title 1">
            <a:extLst>
              <a:ext uri="{FF2B5EF4-FFF2-40B4-BE49-F238E27FC236}">
                <a16:creationId xmlns:a16="http://schemas.microsoft.com/office/drawing/2014/main" id="{05585CF0-57AF-476F-99B9-6D0FC59A4857}"/>
              </a:ext>
            </a:extLst>
          </p:cNvPr>
          <p:cNvSpPr>
            <a:spLocks noGrp="1"/>
          </p:cNvSpPr>
          <p:nvPr>
            <p:ph type="title"/>
          </p:nvPr>
        </p:nvSpPr>
        <p:spPr>
          <a:xfrm>
            <a:off x="533400" y="292416"/>
            <a:ext cx="7315200" cy="512762"/>
          </a:xfrm>
        </p:spPr>
        <p:txBody>
          <a:bodyPr>
            <a:normAutofit fontScale="90000"/>
          </a:bodyPr>
          <a:lstStyle/>
          <a:p>
            <a:r>
              <a:rPr lang="en-US" sz="1800" i="1" dirty="0"/>
              <a:t>Observer CPUE index by  the Year:Area interaction model….. continued</a:t>
            </a:r>
            <a:endParaRPr lang="en-US" sz="1800" dirty="0"/>
          </a:p>
        </p:txBody>
      </p:sp>
      <p:sp>
        <p:nvSpPr>
          <p:cNvPr id="6" name="TextBox 5">
            <a:extLst>
              <a:ext uri="{FF2B5EF4-FFF2-40B4-BE49-F238E27FC236}">
                <a16:creationId xmlns:a16="http://schemas.microsoft.com/office/drawing/2014/main" id="{F01CA4C5-0970-4559-B7BD-34BBD6742111}"/>
              </a:ext>
            </a:extLst>
          </p:cNvPr>
          <p:cNvSpPr txBox="1"/>
          <p:nvPr/>
        </p:nvSpPr>
        <p:spPr>
          <a:xfrm>
            <a:off x="228601" y="4648200"/>
            <a:ext cx="4114800" cy="1384995"/>
          </a:xfrm>
          <a:prstGeom prst="rect">
            <a:avLst/>
          </a:prstGeom>
          <a:noFill/>
        </p:spPr>
        <p:txBody>
          <a:bodyPr wrap="square" rtlCol="0">
            <a:spAutoFit/>
          </a:bodyPr>
          <a:lstStyle/>
          <a:p>
            <a:r>
              <a:rPr lang="en-US" sz="1400" dirty="0"/>
              <a:t>Figure A.2. Comparison of standardized (negative binomial GLM) CPUE indices with +/- 2 SE between no interaction (green line, 19.1) and Year:Area interaction (blue line, 20.1) models for </a:t>
            </a:r>
            <a:r>
              <a:rPr lang="en-US" sz="1400" dirty="0">
                <a:solidFill>
                  <a:srgbClr val="FF0000"/>
                </a:solidFill>
              </a:rPr>
              <a:t>EAG</a:t>
            </a:r>
            <a:r>
              <a:rPr lang="en-US" sz="1400" dirty="0"/>
              <a:t>. </a:t>
            </a:r>
            <a:r>
              <a:rPr lang="en-US" sz="1400" dirty="0">
                <a:effectLst/>
                <a:ea typeface="Times New Roman" panose="02020603050405020304" pitchFamily="18" charset="0"/>
              </a:rPr>
              <a:t>Model estimated additional standard error was added to SE.</a:t>
            </a:r>
            <a:endParaRPr lang="en-US" sz="1400" dirty="0"/>
          </a:p>
        </p:txBody>
      </p:sp>
      <p:sp>
        <p:nvSpPr>
          <p:cNvPr id="8" name="TextBox 7">
            <a:extLst>
              <a:ext uri="{FF2B5EF4-FFF2-40B4-BE49-F238E27FC236}">
                <a16:creationId xmlns:a16="http://schemas.microsoft.com/office/drawing/2014/main" id="{7F5D60A3-AD98-4E30-94BB-FFB3ACE16ECC}"/>
              </a:ext>
            </a:extLst>
          </p:cNvPr>
          <p:cNvSpPr txBox="1"/>
          <p:nvPr/>
        </p:nvSpPr>
        <p:spPr>
          <a:xfrm>
            <a:off x="4800599" y="4678680"/>
            <a:ext cx="4190999" cy="1015663"/>
          </a:xfrm>
          <a:prstGeom prst="rect">
            <a:avLst/>
          </a:prstGeom>
          <a:noFill/>
        </p:spPr>
        <p:txBody>
          <a:bodyPr wrap="square" rtlCol="0">
            <a:spAutoFit/>
          </a:bodyPr>
          <a:lstStyle/>
          <a:p>
            <a:r>
              <a:rPr lang="en-US" sz="1200" dirty="0"/>
              <a:t>Figure A.3. Comparison of standardized (negative binomial GLM) CPUE indices with +/- 2 SE between no interaction (green line, 19.1) and Year:Area interaction (blue line, 20.1) models for </a:t>
            </a:r>
            <a:r>
              <a:rPr lang="en-US" sz="1200" dirty="0">
                <a:solidFill>
                  <a:srgbClr val="FF0000"/>
                </a:solidFill>
              </a:rPr>
              <a:t>WAG</a:t>
            </a:r>
            <a:r>
              <a:rPr lang="en-US" sz="1200" dirty="0"/>
              <a:t>. </a:t>
            </a:r>
            <a:r>
              <a:rPr lang="en-US" sz="1200" dirty="0">
                <a:effectLst/>
                <a:ea typeface="Times New Roman" panose="02020603050405020304" pitchFamily="18" charset="0"/>
              </a:rPr>
              <a:t>Model estimated additional standard error was added to SE.</a:t>
            </a:r>
            <a:endParaRPr lang="en-US" sz="1200" dirty="0"/>
          </a:p>
        </p:txBody>
      </p:sp>
      <p:pic>
        <p:nvPicPr>
          <p:cNvPr id="9" name="Picture 8">
            <a:extLst>
              <a:ext uri="{FF2B5EF4-FFF2-40B4-BE49-F238E27FC236}">
                <a16:creationId xmlns:a16="http://schemas.microsoft.com/office/drawing/2014/main" id="{8863B705-767A-4E33-A0FB-13E3531623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1" y="1029713"/>
            <a:ext cx="4495799" cy="3343275"/>
          </a:xfrm>
          <a:prstGeom prst="rect">
            <a:avLst/>
          </a:prstGeom>
          <a:noFill/>
          <a:ln>
            <a:noFill/>
          </a:ln>
        </p:spPr>
      </p:pic>
      <p:pic>
        <p:nvPicPr>
          <p:cNvPr id="10" name="Picture 9">
            <a:extLst>
              <a:ext uri="{FF2B5EF4-FFF2-40B4-BE49-F238E27FC236}">
                <a16:creationId xmlns:a16="http://schemas.microsoft.com/office/drawing/2014/main" id="{081D3CE7-B3EE-447D-9994-88A4827ED77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034017"/>
            <a:ext cx="4419598" cy="3349702"/>
          </a:xfrm>
          <a:prstGeom prst="rect">
            <a:avLst/>
          </a:prstGeom>
          <a:noFill/>
          <a:ln>
            <a:noFill/>
          </a:ln>
        </p:spPr>
      </p:pic>
    </p:spTree>
    <p:extLst>
      <p:ext uri="{BB962C8B-B14F-4D97-AF65-F5344CB8AC3E}">
        <p14:creationId xmlns:p14="http://schemas.microsoft.com/office/powerpoint/2010/main" val="1032180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469816" y="167797"/>
            <a:ext cx="7315200" cy="381000"/>
          </a:xfrm>
        </p:spPr>
        <p:txBody>
          <a:bodyPr>
            <a:normAutofit/>
          </a:bodyPr>
          <a:lstStyle/>
          <a:p>
            <a:r>
              <a:rPr lang="en-US" sz="1800" i="1" dirty="0"/>
              <a:t>d. Cooperative survey CPUE index by mixed random effects model</a:t>
            </a:r>
            <a:endParaRPr lang="en-US" sz="18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26</a:t>
            </a:fld>
            <a:endParaRPr lang="en-US" dirty="0"/>
          </a:p>
        </p:txBody>
      </p:sp>
      <p:sp>
        <p:nvSpPr>
          <p:cNvPr id="9" name="Text Placeholder 8">
            <a:extLst>
              <a:ext uri="{FF2B5EF4-FFF2-40B4-BE49-F238E27FC236}">
                <a16:creationId xmlns:a16="http://schemas.microsoft.com/office/drawing/2014/main" id="{4067DB63-5C61-4790-8BB1-700262AAF73B}"/>
              </a:ext>
            </a:extLst>
          </p:cNvPr>
          <p:cNvSpPr>
            <a:spLocks noGrp="1"/>
          </p:cNvSpPr>
          <p:nvPr>
            <p:ph type="body" idx="1"/>
          </p:nvPr>
        </p:nvSpPr>
        <p:spPr>
          <a:xfrm>
            <a:off x="304800" y="5410200"/>
            <a:ext cx="8534400" cy="1219199"/>
          </a:xfrm>
        </p:spPr>
        <p:txBody>
          <a:bodyPr>
            <a:normAutofit fontScale="25000" lnSpcReduction="20000"/>
          </a:bodyPr>
          <a:lstStyle/>
          <a:p>
            <a:r>
              <a:rPr lang="en-US" sz="6400" dirty="0"/>
              <a:t>Data: </a:t>
            </a:r>
          </a:p>
          <a:p>
            <a:pPr marL="342900" indent="-342900">
              <a:buFont typeface="Wingdings" panose="05000000000000000000" pitchFamily="2" charset="2"/>
              <a:buChar char="Ø"/>
            </a:pPr>
            <a:r>
              <a:rPr lang="en-US" sz="6400" dirty="0"/>
              <a:t>27,255 records from 2015–2019 surveys.</a:t>
            </a:r>
          </a:p>
          <a:p>
            <a:endParaRPr lang="en-US" sz="6400" dirty="0"/>
          </a:p>
          <a:p>
            <a:pPr marL="342900" indent="-342900">
              <a:buFont typeface="Wingdings" panose="05000000000000000000" pitchFamily="2" charset="2"/>
              <a:buChar char="Ø"/>
            </a:pPr>
            <a:r>
              <a:rPr lang="en-US" sz="6400" dirty="0"/>
              <a:t> Year, Vessel Code, Captain Code, String ID, Mesh ID, Sub Sample Rate, Sex, Carapace Length, Catch (count at each size), Legal ID, Latitude, Longitude, Depth, Soak Time, and EAG_WAG ID.</a:t>
            </a:r>
          </a:p>
          <a:p>
            <a:endParaRPr lang="en-US" sz="6400" dirty="0"/>
          </a:p>
          <a:p>
            <a:pPr marL="342900" indent="-342900">
              <a:buFont typeface="Wingdings" panose="05000000000000000000" pitchFamily="2" charset="2"/>
              <a:buChar char="Ø"/>
            </a:pPr>
            <a:r>
              <a:rPr lang="en-US" sz="6400" dirty="0"/>
              <a:t> Created two new columns by concatenating Vessel Code with String# as well as with  String and Pot# because String# and Pot# are not unique numbers to each vessel. The new additional column names were labelled as “VesString” and “VesStingPot.”</a:t>
            </a:r>
          </a:p>
          <a:p>
            <a:pPr marL="342900" indent="-342900">
              <a:buFont typeface="Wingdings" panose="05000000000000000000" pitchFamily="2" charset="2"/>
              <a:buChar char="Ø"/>
            </a:pPr>
            <a:endParaRPr lang="en-US" sz="6400" dirty="0"/>
          </a:p>
          <a:p>
            <a:endParaRPr lang="en-US" sz="6400" dirty="0"/>
          </a:p>
          <a:p>
            <a:r>
              <a:rPr lang="en-US" sz="6400" dirty="0"/>
              <a:t>Model:</a:t>
            </a:r>
          </a:p>
          <a:p>
            <a:pPr marL="342900" indent="-342900">
              <a:buFont typeface="Wingdings" panose="05000000000000000000" pitchFamily="2" charset="2"/>
              <a:buChar char="Ø"/>
            </a:pPr>
            <a:r>
              <a:rPr lang="en-US" sz="6400" dirty="0"/>
              <a:t>Mixed random effects model considered a random intercept procedure. </a:t>
            </a:r>
          </a:p>
          <a:p>
            <a:endParaRPr lang="en-US" sz="6400" dirty="0"/>
          </a:p>
          <a:p>
            <a:r>
              <a:rPr lang="en-US" sz="6400" dirty="0"/>
              <a:t>Started with the following model:</a:t>
            </a:r>
          </a:p>
          <a:p>
            <a:endParaRPr lang="en-US" sz="6400" dirty="0"/>
          </a:p>
          <a:p>
            <a:r>
              <a:rPr lang="en-US" sz="6400" dirty="0"/>
              <a:t>Sum Catch = Y+ns(Soak,df=3)+ns(Depth, df=10)+(1|Vessel/VesStringPot)+(1|Block/String)</a:t>
            </a:r>
          </a:p>
          <a:p>
            <a:endParaRPr lang="en-US" sz="6400" dirty="0"/>
          </a:p>
          <a:p>
            <a:r>
              <a:rPr lang="en-US" sz="6400" dirty="0"/>
              <a:t>And ended up with </a:t>
            </a:r>
          </a:p>
          <a:p>
            <a:endParaRPr lang="en-US" sz="6400" dirty="0"/>
          </a:p>
          <a:p>
            <a:pPr marL="0" marR="0">
              <a:spcBef>
                <a:spcPts val="0"/>
              </a:spcBef>
              <a:spcAft>
                <a:spcPts val="0"/>
              </a:spcAft>
            </a:pPr>
            <a:r>
              <a:rPr lang="en-US" sz="6400" dirty="0"/>
              <a:t>Sum Catch = Y+ns(Soak,df=3)+ns(Depth, df=10)+(1|Block/String)</a:t>
            </a:r>
          </a:p>
          <a:p>
            <a:pPr marL="0" marR="0">
              <a:spcBef>
                <a:spcPts val="0"/>
              </a:spcBef>
              <a:spcAft>
                <a:spcPts val="0"/>
              </a:spcAft>
            </a:pPr>
            <a:r>
              <a:rPr lang="en-US" sz="6400" dirty="0"/>
              <a:t> </a:t>
            </a:r>
          </a:p>
          <a:p>
            <a:endParaRPr lang="en-US" sz="6400" dirty="0"/>
          </a:p>
          <a:p>
            <a:endParaRPr lang="en-US" sz="6400" dirty="0"/>
          </a:p>
          <a:p>
            <a:endParaRPr lang="en-US" dirty="0"/>
          </a:p>
        </p:txBody>
      </p:sp>
    </p:spTree>
    <p:extLst>
      <p:ext uri="{BB962C8B-B14F-4D97-AF65-F5344CB8AC3E}">
        <p14:creationId xmlns:p14="http://schemas.microsoft.com/office/powerpoint/2010/main" val="3996810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E9B9-B22A-4280-A083-8DF5635F3918}"/>
              </a:ext>
            </a:extLst>
          </p:cNvPr>
          <p:cNvSpPr>
            <a:spLocks noGrp="1"/>
          </p:cNvSpPr>
          <p:nvPr>
            <p:ph type="title"/>
          </p:nvPr>
        </p:nvSpPr>
        <p:spPr>
          <a:xfrm>
            <a:off x="228600" y="491877"/>
            <a:ext cx="7315200" cy="381000"/>
          </a:xfrm>
        </p:spPr>
        <p:txBody>
          <a:bodyPr>
            <a:noAutofit/>
          </a:bodyPr>
          <a:lstStyle/>
          <a:p>
            <a:r>
              <a:rPr lang="en-US" sz="1800" i="1" dirty="0"/>
              <a:t>Cooperative survey CPUE index by mixed random effects model …. continued</a:t>
            </a:r>
            <a:endParaRPr lang="en-US" sz="1800" dirty="0"/>
          </a:p>
        </p:txBody>
      </p:sp>
      <p:sp>
        <p:nvSpPr>
          <p:cNvPr id="4" name="Slide Number Placeholder 3">
            <a:extLst>
              <a:ext uri="{FF2B5EF4-FFF2-40B4-BE49-F238E27FC236}">
                <a16:creationId xmlns:a16="http://schemas.microsoft.com/office/drawing/2014/main" id="{1B039EE9-FD5B-4BC6-8D63-027E54C21824}"/>
              </a:ext>
            </a:extLst>
          </p:cNvPr>
          <p:cNvSpPr>
            <a:spLocks noGrp="1"/>
          </p:cNvSpPr>
          <p:nvPr>
            <p:ph type="sldNum" sz="quarter" idx="12"/>
          </p:nvPr>
        </p:nvSpPr>
        <p:spPr/>
        <p:txBody>
          <a:bodyPr/>
          <a:lstStyle/>
          <a:p>
            <a:fld id="{28D1B9BE-D941-4EEF-A5AD-4384CF3F4BCC}" type="slidenum">
              <a:rPr lang="en-US" smtClean="0"/>
              <a:pPr/>
              <a:t>27</a:t>
            </a:fld>
            <a:endParaRPr lang="en-US" dirty="0"/>
          </a:p>
        </p:txBody>
      </p:sp>
      <p:sp>
        <p:nvSpPr>
          <p:cNvPr id="5" name="TextBox 4">
            <a:extLst>
              <a:ext uri="{FF2B5EF4-FFF2-40B4-BE49-F238E27FC236}">
                <a16:creationId xmlns:a16="http://schemas.microsoft.com/office/drawing/2014/main" id="{7EAA9875-856D-49EA-8B75-772C421792EB}"/>
              </a:ext>
            </a:extLst>
          </p:cNvPr>
          <p:cNvSpPr txBox="1"/>
          <p:nvPr/>
        </p:nvSpPr>
        <p:spPr>
          <a:xfrm>
            <a:off x="190500" y="5242957"/>
            <a:ext cx="8763000" cy="1415772"/>
          </a:xfrm>
          <a:prstGeom prst="rect">
            <a:avLst/>
          </a:prstGeom>
          <a:noFill/>
        </p:spPr>
        <p:txBody>
          <a:bodyPr wrap="square" rtlCol="0">
            <a:spAutoFit/>
          </a:bodyPr>
          <a:lstStyle/>
          <a:p>
            <a:pPr marL="228600" marR="0" algn="just">
              <a:spcBef>
                <a:spcPts val="0"/>
              </a:spcBef>
              <a:spcAft>
                <a:spcPts val="0"/>
              </a:spcAft>
            </a:pPr>
            <a:r>
              <a:rPr lang="en-US" sz="1800" dirty="0">
                <a:effectLst/>
                <a:ea typeface="Times New Roman" panose="02020603050405020304" pitchFamily="18" charset="0"/>
              </a:rPr>
              <a:t>Figure A.8. Comparison of cooperative survey model CPUE indices (blue, 19.1d) and observer non interaction factor model CPUE indices (green, 19.1). The confidence limits are determined with ±2SE. Model estimated additional standard error was added to SE.</a:t>
            </a:r>
          </a:p>
          <a:p>
            <a:endParaRPr lang="en-US" sz="1400" dirty="0"/>
          </a:p>
        </p:txBody>
      </p:sp>
      <p:pic>
        <p:nvPicPr>
          <p:cNvPr id="6" name="Picture 5">
            <a:extLst>
              <a:ext uri="{FF2B5EF4-FFF2-40B4-BE49-F238E27FC236}">
                <a16:creationId xmlns:a16="http://schemas.microsoft.com/office/drawing/2014/main" id="{DCC57E40-7585-40CF-9D94-731A7EDB9A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371600"/>
            <a:ext cx="5943600" cy="3729037"/>
          </a:xfrm>
          <a:prstGeom prst="rect">
            <a:avLst/>
          </a:prstGeom>
          <a:noFill/>
          <a:ln>
            <a:noFill/>
          </a:ln>
        </p:spPr>
      </p:pic>
    </p:spTree>
    <p:extLst>
      <p:ext uri="{BB962C8B-B14F-4D97-AF65-F5344CB8AC3E}">
        <p14:creationId xmlns:p14="http://schemas.microsoft.com/office/powerpoint/2010/main" val="2856031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37E-6E24-40DE-85DC-A03949C62BF5}"/>
              </a:ext>
            </a:extLst>
          </p:cNvPr>
          <p:cNvSpPr>
            <a:spLocks noGrp="1"/>
          </p:cNvSpPr>
          <p:nvPr>
            <p:ph type="title"/>
          </p:nvPr>
        </p:nvSpPr>
        <p:spPr>
          <a:xfrm>
            <a:off x="685800" y="122625"/>
            <a:ext cx="7315200" cy="563176"/>
          </a:xfrm>
        </p:spPr>
        <p:txBody>
          <a:bodyPr>
            <a:normAutofit fontScale="90000"/>
          </a:bodyPr>
          <a:lstStyle/>
          <a:p>
            <a:r>
              <a:rPr lang="en-US" dirty="0"/>
              <a:t>Model results</a:t>
            </a:r>
          </a:p>
        </p:txBody>
      </p:sp>
      <p:sp>
        <p:nvSpPr>
          <p:cNvPr id="3" name="Slide Number Placeholder 2">
            <a:extLst>
              <a:ext uri="{FF2B5EF4-FFF2-40B4-BE49-F238E27FC236}">
                <a16:creationId xmlns:a16="http://schemas.microsoft.com/office/drawing/2014/main" id="{9F78B019-F96A-4EFA-9265-DE7881E7343A}"/>
              </a:ext>
            </a:extLst>
          </p:cNvPr>
          <p:cNvSpPr>
            <a:spLocks noGrp="1"/>
          </p:cNvSpPr>
          <p:nvPr>
            <p:ph type="sldNum" sz="quarter" idx="12"/>
          </p:nvPr>
        </p:nvSpPr>
        <p:spPr>
          <a:xfrm>
            <a:off x="7530398" y="134974"/>
            <a:ext cx="941203" cy="301752"/>
          </a:xfrm>
        </p:spPr>
        <p:txBody>
          <a:bodyPr/>
          <a:lstStyle/>
          <a:p>
            <a:fld id="{28D1B9BE-D941-4EEF-A5AD-4384CF3F4BCC}" type="slidenum">
              <a:rPr lang="en-US" smtClean="0"/>
              <a:pPr/>
              <a:t>28</a:t>
            </a:fld>
            <a:endParaRPr lang="en-US" dirty="0"/>
          </a:p>
        </p:txBody>
      </p:sp>
      <p:sp>
        <p:nvSpPr>
          <p:cNvPr id="5" name="Rectangle 4">
            <a:extLst>
              <a:ext uri="{FF2B5EF4-FFF2-40B4-BE49-F238E27FC236}">
                <a16:creationId xmlns:a16="http://schemas.microsoft.com/office/drawing/2014/main" id="{A4AC1C9E-7F4E-4CCB-88FE-B7576179C6D8}"/>
              </a:ext>
            </a:extLst>
          </p:cNvPr>
          <p:cNvSpPr/>
          <p:nvPr/>
        </p:nvSpPr>
        <p:spPr>
          <a:xfrm>
            <a:off x="152400" y="5377624"/>
            <a:ext cx="8915400" cy="1477328"/>
          </a:xfrm>
          <a:prstGeom prst="rect">
            <a:avLst/>
          </a:prstGeom>
        </p:spPr>
        <p:txBody>
          <a:bodyPr wrap="square">
            <a:spAutoFit/>
          </a:bodyPr>
          <a:lstStyle/>
          <a:p>
            <a:pPr algn="just">
              <a:tabLst>
                <a:tab pos="4286250" algn="l"/>
              </a:tabLst>
            </a:pPr>
            <a:r>
              <a:rPr lang="en-US" dirty="0">
                <a:ea typeface="Times New Roman" panose="02020603050405020304" pitchFamily="18" charset="0"/>
                <a:cs typeface="Arial" panose="020B0604020202020204" pitchFamily="34" charset="0"/>
              </a:rPr>
              <a:t>Figs 7 and 17. Comparison of input CPUE indices [with +/- 2 SE for  model 19.1 (black small circles)] with predicted CPUE indices (colored solid lines) by </a:t>
            </a:r>
            <a:r>
              <a:rPr lang="en-US" sz="1800" dirty="0">
                <a:effectLst/>
                <a:ea typeface="Times New Roman" panose="02020603050405020304" pitchFamily="18" charset="0"/>
              </a:rPr>
              <a:t>19.1, 19.1a, 19.1b, 19.1c (</a:t>
            </a:r>
            <a:r>
              <a:rPr lang="en-US" sz="1800" dirty="0">
                <a:solidFill>
                  <a:srgbClr val="FF0000"/>
                </a:solidFill>
                <a:effectLst/>
                <a:ea typeface="Times New Roman" panose="02020603050405020304" pitchFamily="18" charset="0"/>
              </a:rPr>
              <a:t>EAG </a:t>
            </a:r>
            <a:r>
              <a:rPr lang="en-US" sz="1800" dirty="0">
                <a:effectLst/>
                <a:ea typeface="Times New Roman" panose="02020603050405020304" pitchFamily="18" charset="0"/>
              </a:rPr>
              <a:t>Gmacs fit), 19.1d, and 20.1 </a:t>
            </a:r>
            <a:r>
              <a:rPr lang="en-US" dirty="0">
                <a:ea typeface="Times New Roman" panose="02020603050405020304" pitchFamily="18" charset="0"/>
                <a:cs typeface="Arial" panose="020B0604020202020204" pitchFamily="34" charset="0"/>
              </a:rPr>
              <a:t>model fits for </a:t>
            </a:r>
            <a:r>
              <a:rPr lang="en-US" dirty="0">
                <a:solidFill>
                  <a:srgbClr val="FF0000"/>
                </a:solidFill>
                <a:ea typeface="Times New Roman" panose="02020603050405020304" pitchFamily="18" charset="0"/>
                <a:cs typeface="Arial" panose="020B0604020202020204" pitchFamily="34" charset="0"/>
              </a:rPr>
              <a:t>EAG </a:t>
            </a:r>
            <a:r>
              <a:rPr lang="en-US" dirty="0">
                <a:ea typeface="Times New Roman" panose="02020603050405020304" pitchFamily="18" charset="0"/>
                <a:cs typeface="Arial" panose="020B0604020202020204" pitchFamily="34" charset="0"/>
              </a:rPr>
              <a:t>and </a:t>
            </a:r>
            <a:r>
              <a:rPr lang="en-US" sz="1800" dirty="0">
                <a:effectLst/>
                <a:ea typeface="Times New Roman" panose="02020603050405020304" pitchFamily="18" charset="0"/>
              </a:rPr>
              <a:t>19.1, 19.1a, 19.1b, and 20.1 model fits for </a:t>
            </a:r>
            <a:r>
              <a:rPr lang="en-US" dirty="0">
                <a:solidFill>
                  <a:srgbClr val="FF0000"/>
                </a:solidFill>
                <a:ea typeface="Times New Roman" panose="02020603050405020304" pitchFamily="18" charset="0"/>
                <a:cs typeface="Arial" panose="020B0604020202020204" pitchFamily="34" charset="0"/>
              </a:rPr>
              <a:t>WAG</a:t>
            </a:r>
            <a:r>
              <a:rPr lang="en-US" dirty="0">
                <a:ea typeface="Times New Roman" panose="02020603050405020304" pitchFamily="18" charset="0"/>
                <a:cs typeface="Arial" panose="020B0604020202020204" pitchFamily="34" charset="0"/>
              </a:rPr>
              <a:t>, 1985/86–2019/20. Model estimated additional standard error was added to each input standard error.</a:t>
            </a:r>
            <a:endParaRPr lang="en-US" sz="1200" dirty="0">
              <a:effectLst/>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7456685F-569A-451D-B9A0-C76E3DF7A81E}"/>
              </a:ext>
            </a:extLst>
          </p:cNvPr>
          <p:cNvSpPr txBox="1"/>
          <p:nvPr/>
        </p:nvSpPr>
        <p:spPr>
          <a:xfrm>
            <a:off x="685800" y="1524000"/>
            <a:ext cx="914400" cy="369332"/>
          </a:xfrm>
          <a:prstGeom prst="rect">
            <a:avLst/>
          </a:prstGeom>
          <a:noFill/>
        </p:spPr>
        <p:txBody>
          <a:bodyPr wrap="square" rtlCol="0">
            <a:spAutoFit/>
          </a:bodyPr>
          <a:lstStyle/>
          <a:p>
            <a:r>
              <a:rPr lang="en-US" dirty="0">
                <a:solidFill>
                  <a:srgbClr val="FF0000"/>
                </a:solidFill>
              </a:rPr>
              <a:t>EAG</a:t>
            </a:r>
          </a:p>
        </p:txBody>
      </p:sp>
      <p:sp>
        <p:nvSpPr>
          <p:cNvPr id="8" name="TextBox 7">
            <a:extLst>
              <a:ext uri="{FF2B5EF4-FFF2-40B4-BE49-F238E27FC236}">
                <a16:creationId xmlns:a16="http://schemas.microsoft.com/office/drawing/2014/main" id="{2429B18A-A1B7-4A37-9D8E-A42E13DB166B}"/>
              </a:ext>
            </a:extLst>
          </p:cNvPr>
          <p:cNvSpPr txBox="1"/>
          <p:nvPr/>
        </p:nvSpPr>
        <p:spPr>
          <a:xfrm>
            <a:off x="685800" y="3857180"/>
            <a:ext cx="914400" cy="369332"/>
          </a:xfrm>
          <a:prstGeom prst="rect">
            <a:avLst/>
          </a:prstGeom>
          <a:noFill/>
        </p:spPr>
        <p:txBody>
          <a:bodyPr wrap="square" rtlCol="0">
            <a:spAutoFit/>
          </a:bodyPr>
          <a:lstStyle/>
          <a:p>
            <a:r>
              <a:rPr lang="en-US" dirty="0">
                <a:solidFill>
                  <a:srgbClr val="FF0000"/>
                </a:solidFill>
              </a:rPr>
              <a:t>WAG</a:t>
            </a:r>
          </a:p>
        </p:txBody>
      </p:sp>
      <p:pic>
        <p:nvPicPr>
          <p:cNvPr id="9" name="Picture 8">
            <a:extLst>
              <a:ext uri="{FF2B5EF4-FFF2-40B4-BE49-F238E27FC236}">
                <a16:creationId xmlns:a16="http://schemas.microsoft.com/office/drawing/2014/main" id="{19DD3BF3-242F-45AD-8241-30BB163885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98150"/>
            <a:ext cx="7315200" cy="2426050"/>
          </a:xfrm>
          <a:prstGeom prst="rect">
            <a:avLst/>
          </a:prstGeom>
          <a:noFill/>
          <a:ln>
            <a:noFill/>
          </a:ln>
        </p:spPr>
      </p:pic>
      <p:pic>
        <p:nvPicPr>
          <p:cNvPr id="10" name="Picture 9">
            <a:extLst>
              <a:ext uri="{FF2B5EF4-FFF2-40B4-BE49-F238E27FC236}">
                <a16:creationId xmlns:a16="http://schemas.microsoft.com/office/drawing/2014/main" id="{5FFBF4BD-AC12-49BD-9EB2-32CFAFC76FB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200401"/>
            <a:ext cx="7315200" cy="2133600"/>
          </a:xfrm>
          <a:prstGeom prst="rect">
            <a:avLst/>
          </a:prstGeom>
          <a:noFill/>
          <a:ln>
            <a:noFill/>
          </a:ln>
        </p:spPr>
      </p:pic>
    </p:spTree>
    <p:extLst>
      <p:ext uri="{BB962C8B-B14F-4D97-AF65-F5344CB8AC3E}">
        <p14:creationId xmlns:p14="http://schemas.microsoft.com/office/powerpoint/2010/main" val="2839890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4891"/>
            <a:ext cx="8229600" cy="685795"/>
          </a:xfrm>
        </p:spPr>
        <p:txBody>
          <a:bodyPr>
            <a:noAutofit/>
          </a:bodyPr>
          <a:lstStyle/>
          <a:p>
            <a:r>
              <a:rPr lang="en-US" sz="1600" dirty="0">
                <a:latin typeface="+mn-lt"/>
              </a:rPr>
              <a:t>Figures 8 and 18 . </a:t>
            </a:r>
            <a:r>
              <a:rPr lang="en-US" sz="1600" dirty="0">
                <a:effectLst/>
                <a:latin typeface="+mn-lt"/>
                <a:ea typeface="Times New Roman" panose="02020603050405020304" pitchFamily="18" charset="0"/>
              </a:rPr>
              <a:t>Estimated number of male recruits for 19.1, 19.1a, 19.1b, 19.1c (</a:t>
            </a:r>
            <a:r>
              <a:rPr lang="en-US" sz="1600" dirty="0">
                <a:solidFill>
                  <a:srgbClr val="FF0000"/>
                </a:solidFill>
                <a:effectLst/>
                <a:latin typeface="+mn-lt"/>
                <a:ea typeface="Times New Roman" panose="02020603050405020304" pitchFamily="18" charset="0"/>
              </a:rPr>
              <a:t>EAG </a:t>
            </a:r>
            <a:r>
              <a:rPr lang="en-US" sz="1600" dirty="0">
                <a:effectLst/>
                <a:latin typeface="+mn-lt"/>
                <a:ea typeface="Times New Roman" panose="02020603050405020304" pitchFamily="18" charset="0"/>
              </a:rPr>
              <a:t>Gmacs fit), 19.1d, and 20.1 model fits for </a:t>
            </a:r>
            <a:r>
              <a:rPr lang="en-US" sz="1600" dirty="0">
                <a:solidFill>
                  <a:srgbClr val="FF0000"/>
                </a:solidFill>
                <a:effectLst/>
                <a:latin typeface="+mn-lt"/>
                <a:ea typeface="Times New Roman" panose="02020603050405020304" pitchFamily="18" charset="0"/>
              </a:rPr>
              <a:t>EAG </a:t>
            </a:r>
            <a:r>
              <a:rPr lang="en-US" sz="1600" dirty="0">
                <a:effectLst/>
                <a:latin typeface="+mn-lt"/>
                <a:ea typeface="Times New Roman" panose="02020603050405020304" pitchFamily="18" charset="0"/>
              </a:rPr>
              <a:t> </a:t>
            </a:r>
            <a:r>
              <a:rPr lang="en-US" sz="1600" dirty="0">
                <a:latin typeface="+mn-lt"/>
              </a:rPr>
              <a:t>and </a:t>
            </a:r>
            <a:r>
              <a:rPr lang="en-US" sz="1600" dirty="0">
                <a:effectLst/>
                <a:latin typeface="+mn-lt"/>
                <a:ea typeface="Times New Roman" panose="02020603050405020304" pitchFamily="18" charset="0"/>
              </a:rPr>
              <a:t>19.1, 19.1a, 19.1b, and 20.1 model fits for </a:t>
            </a:r>
            <a:r>
              <a:rPr lang="en-US" sz="1600" dirty="0">
                <a:solidFill>
                  <a:srgbClr val="FF0000"/>
                </a:solidFill>
                <a:latin typeface="+mn-lt"/>
              </a:rPr>
              <a:t>WAG</a:t>
            </a:r>
            <a:r>
              <a:rPr lang="en-US" sz="1600" dirty="0">
                <a:latin typeface="+mn-lt"/>
              </a:rPr>
              <a:t>, 1961–2020.  The number of recruits is standardized using (R-mean R)/mean R for comparing different models’ results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29</a:t>
            </a:fld>
            <a:endParaRPr lang="en-US" dirty="0"/>
          </a:p>
        </p:txBody>
      </p:sp>
      <p:cxnSp>
        <p:nvCxnSpPr>
          <p:cNvPr id="7" name="Straight Arrow Connector 6"/>
          <p:cNvCxnSpPr/>
          <p:nvPr/>
        </p:nvCxnSpPr>
        <p:spPr>
          <a:xfrm flipV="1">
            <a:off x="2971800" y="1447800"/>
            <a:ext cx="4572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V="1">
            <a:off x="5943600" y="15240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V="1">
            <a:off x="2971800" y="2895600"/>
            <a:ext cx="4572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V="1">
            <a:off x="5943600" y="2895600"/>
            <a:ext cx="533400"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2971800" y="4533900"/>
            <a:ext cx="482600" cy="1542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5943600" y="4572000"/>
            <a:ext cx="685800" cy="1161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228600" y="1981200"/>
            <a:ext cx="762000" cy="369332"/>
          </a:xfrm>
          <a:prstGeom prst="rect">
            <a:avLst/>
          </a:prstGeom>
          <a:noFill/>
        </p:spPr>
        <p:txBody>
          <a:bodyPr wrap="square" rtlCol="0">
            <a:spAutoFit/>
          </a:bodyPr>
          <a:lstStyle/>
          <a:p>
            <a:r>
              <a:rPr lang="en-US" dirty="0">
                <a:solidFill>
                  <a:srgbClr val="FF0000"/>
                </a:solidFill>
              </a:rPr>
              <a:t>EAG</a:t>
            </a:r>
          </a:p>
        </p:txBody>
      </p:sp>
      <p:sp>
        <p:nvSpPr>
          <p:cNvPr id="14" name="TextBox 13"/>
          <p:cNvSpPr txBox="1"/>
          <p:nvPr/>
        </p:nvSpPr>
        <p:spPr>
          <a:xfrm>
            <a:off x="228600" y="4876800"/>
            <a:ext cx="762000" cy="369332"/>
          </a:xfrm>
          <a:prstGeom prst="rect">
            <a:avLst/>
          </a:prstGeom>
          <a:noFill/>
        </p:spPr>
        <p:txBody>
          <a:bodyPr wrap="square" rtlCol="0">
            <a:spAutoFit/>
          </a:bodyPr>
          <a:lstStyle/>
          <a:p>
            <a:r>
              <a:rPr lang="en-US" dirty="0">
                <a:solidFill>
                  <a:srgbClr val="FF0000"/>
                </a:solidFill>
              </a:rPr>
              <a:t>WAG</a:t>
            </a:r>
          </a:p>
        </p:txBody>
      </p:sp>
      <p:pic>
        <p:nvPicPr>
          <p:cNvPr id="18" name="Picture 17">
            <a:extLst>
              <a:ext uri="{FF2B5EF4-FFF2-40B4-BE49-F238E27FC236}">
                <a16:creationId xmlns:a16="http://schemas.microsoft.com/office/drawing/2014/main" id="{33818A99-6999-4DCE-AFC8-E93EF315A6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66362"/>
            <a:ext cx="7315200" cy="2857513"/>
          </a:xfrm>
          <a:prstGeom prst="rect">
            <a:avLst/>
          </a:prstGeom>
          <a:noFill/>
          <a:ln>
            <a:noFill/>
          </a:ln>
        </p:spPr>
      </p:pic>
      <p:pic>
        <p:nvPicPr>
          <p:cNvPr id="20" name="Picture 19">
            <a:extLst>
              <a:ext uri="{FF2B5EF4-FFF2-40B4-BE49-F238E27FC236}">
                <a16:creationId xmlns:a16="http://schemas.microsoft.com/office/drawing/2014/main" id="{DD6EEE78-70AB-4EB2-9771-C019D4CC31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23875"/>
            <a:ext cx="7315200" cy="2551014"/>
          </a:xfrm>
          <a:prstGeom prst="rect">
            <a:avLst/>
          </a:prstGeom>
          <a:noFill/>
          <a:ln>
            <a:noFill/>
          </a:ln>
        </p:spPr>
      </p:pic>
    </p:spTree>
    <p:extLst>
      <p:ext uri="{BB962C8B-B14F-4D97-AF65-F5344CB8AC3E}">
        <p14:creationId xmlns:p14="http://schemas.microsoft.com/office/powerpoint/2010/main" val="38677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33" y="609600"/>
            <a:ext cx="7315200" cy="838200"/>
          </a:xfrm>
        </p:spPr>
        <p:txBody>
          <a:bodyPr>
            <a:normAutofit/>
          </a:bodyPr>
          <a:lstStyle/>
          <a:p>
            <a:r>
              <a:rPr lang="en-US" sz="4800" dirty="0"/>
              <a:t>Topics</a:t>
            </a:r>
          </a:p>
        </p:txBody>
      </p:sp>
      <p:sp>
        <p:nvSpPr>
          <p:cNvPr id="3" name="Content Placeholder 2"/>
          <p:cNvSpPr>
            <a:spLocks noGrp="1"/>
          </p:cNvSpPr>
          <p:nvPr>
            <p:ph idx="1"/>
          </p:nvPr>
        </p:nvSpPr>
        <p:spPr>
          <a:xfrm>
            <a:off x="228600" y="1676400"/>
            <a:ext cx="8458200" cy="3021367"/>
          </a:xfrm>
        </p:spPr>
        <p:txBody>
          <a:bodyPr>
            <a:noAutofit/>
          </a:bodyPr>
          <a:lstStyle/>
          <a:p>
            <a:r>
              <a:rPr lang="en-US" sz="3200" dirty="0"/>
              <a:t>Responses to May 2020 CPT and June 2020 SSC comments</a:t>
            </a:r>
          </a:p>
          <a:p>
            <a:r>
              <a:rPr lang="en-US" sz="3200" dirty="0"/>
              <a:t>Model scenarios for May 2021 assessment consideration</a:t>
            </a:r>
          </a:p>
          <a:p>
            <a:r>
              <a:rPr lang="en-US" sz="3200" dirty="0"/>
              <a:t> Results and suggested model scenarios</a:t>
            </a:r>
          </a:p>
          <a:p>
            <a:endParaRPr lang="en-US" sz="3200" dirty="0"/>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8" name="Slide Number Placeholder 7"/>
          <p:cNvSpPr>
            <a:spLocks noGrp="1"/>
          </p:cNvSpPr>
          <p:nvPr>
            <p:ph type="sldNum" sz="quarter" idx="12"/>
          </p:nvPr>
        </p:nvSpPr>
        <p:spPr/>
        <p:txBody>
          <a:bodyPr/>
          <a:lstStyle/>
          <a:p>
            <a:fld id="{28D1B9BE-D941-4EEF-A5AD-4384CF3F4BCC}" type="slidenum">
              <a:rPr lang="en-US" smtClean="0"/>
              <a:pPr/>
              <a:t>3</a:t>
            </a:fld>
            <a:endParaRPr lang="en-US" dirty="0"/>
          </a:p>
        </p:txBody>
      </p:sp>
    </p:spTree>
    <p:extLst>
      <p:ext uri="{BB962C8B-B14F-4D97-AF65-F5344CB8AC3E}">
        <p14:creationId xmlns:p14="http://schemas.microsoft.com/office/powerpoint/2010/main" val="22284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93649"/>
            <a:ext cx="8229600" cy="609600"/>
          </a:xfrm>
        </p:spPr>
        <p:txBody>
          <a:bodyPr>
            <a:noAutofit/>
          </a:bodyPr>
          <a:lstStyle/>
          <a:p>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br>
              <a:rPr lang="en-US" sz="1200" dirty="0"/>
            </a:br>
            <a:r>
              <a:rPr lang="en-US" sz="1800" dirty="0">
                <a:effectLst/>
                <a:latin typeface="+mn-lt"/>
                <a:ea typeface="Times New Roman" panose="02020603050405020304" pitchFamily="18" charset="0"/>
              </a:rPr>
              <a:t>Figure 9. Observed (open circle) vs. predicted (solid line) retained catch (top left), total catch (top right), and groundfish bycatch (bottom left) of golden king crab for 19.1, 19.1a, 19.1b, 19.1d, and 20.1 model fits in </a:t>
            </a:r>
            <a:r>
              <a:rPr lang="en-US" sz="1800" dirty="0">
                <a:solidFill>
                  <a:srgbClr val="FF0000"/>
                </a:solidFill>
                <a:effectLst/>
                <a:latin typeface="+mn-lt"/>
                <a:ea typeface="Times New Roman" panose="02020603050405020304" pitchFamily="18" charset="0"/>
              </a:rPr>
              <a:t>EAG</a:t>
            </a:r>
            <a:r>
              <a:rPr lang="en-US" sz="1800" dirty="0">
                <a:effectLst/>
                <a:latin typeface="+mn-lt"/>
                <a:ea typeface="Times New Roman" panose="02020603050405020304" pitchFamily="18" charset="0"/>
              </a:rPr>
              <a:t>, 1981/82–2019/20. </a:t>
            </a:r>
            <a:br>
              <a:rPr lang="en-US" sz="1800" dirty="0">
                <a:effectLst/>
                <a:latin typeface="Times New Roman" panose="02020603050405020304" pitchFamily="18" charset="0"/>
                <a:ea typeface="Times New Roman" panose="02020603050405020304" pitchFamily="18" charset="0"/>
              </a:rPr>
            </a:br>
            <a:r>
              <a:rPr lang="en-US" sz="1200" dirty="0"/>
              <a:t>. </a:t>
            </a:r>
            <a:br>
              <a:rPr lang="en-US" sz="1200" dirty="0"/>
            </a:br>
            <a:endParaRPr lang="en-US" sz="12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30</a:t>
            </a:fld>
            <a:endParaRPr lang="en-US" dirty="0"/>
          </a:p>
        </p:txBody>
      </p:sp>
      <p:pic>
        <p:nvPicPr>
          <p:cNvPr id="8" name="Picture 7">
            <a:extLst>
              <a:ext uri="{FF2B5EF4-FFF2-40B4-BE49-F238E27FC236}">
                <a16:creationId xmlns:a16="http://schemas.microsoft.com/office/drawing/2014/main" id="{F2163CE3-76BD-4132-B3EF-715CFC9C47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229600" cy="4630420"/>
          </a:xfrm>
          <a:prstGeom prst="rect">
            <a:avLst/>
          </a:prstGeom>
          <a:noFill/>
          <a:ln>
            <a:noFill/>
          </a:ln>
        </p:spPr>
      </p:pic>
    </p:spTree>
    <p:extLst>
      <p:ext uri="{BB962C8B-B14F-4D97-AF65-F5344CB8AC3E}">
        <p14:creationId xmlns:p14="http://schemas.microsoft.com/office/powerpoint/2010/main" val="1281389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229600" cy="609600"/>
          </a:xfrm>
        </p:spPr>
        <p:txBody>
          <a:bodyPr>
            <a:noAutofit/>
          </a:bodyPr>
          <a:lstStyle/>
          <a:p>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br>
              <a:rPr lang="en-US" sz="1200" dirty="0">
                <a:latin typeface="+mn-lt"/>
              </a:rPr>
            </a:br>
            <a:r>
              <a:rPr lang="en-US" sz="1800" dirty="0">
                <a:effectLst/>
                <a:latin typeface="+mn-lt"/>
                <a:ea typeface="Times New Roman" panose="02020603050405020304" pitchFamily="18" charset="0"/>
              </a:rPr>
              <a:t>Figure 19. Observed (open circle) vs. predicted (solid line) retained catch (top left), total catch (top right), and groundfish bycatch (bottom left) of golden king crab for 19.1, 19.1a, 19.1b, and 20.1 model fits in </a:t>
            </a:r>
            <a:r>
              <a:rPr lang="en-US" sz="1800" dirty="0">
                <a:solidFill>
                  <a:srgbClr val="FF0000"/>
                </a:solidFill>
                <a:effectLst/>
                <a:latin typeface="+mn-lt"/>
                <a:ea typeface="Times New Roman" panose="02020603050405020304" pitchFamily="18" charset="0"/>
              </a:rPr>
              <a:t>WAG</a:t>
            </a:r>
            <a:r>
              <a:rPr lang="en-US" sz="1800" dirty="0">
                <a:effectLst/>
                <a:latin typeface="+mn-lt"/>
                <a:ea typeface="Times New Roman" panose="02020603050405020304" pitchFamily="18" charset="0"/>
              </a:rPr>
              <a:t>, 1981/82–2019/20. </a:t>
            </a:r>
            <a:br>
              <a:rPr lang="en-US" sz="1800" dirty="0">
                <a:effectLst/>
                <a:latin typeface="+mn-lt"/>
                <a:ea typeface="Times New Roman" panose="02020603050405020304" pitchFamily="18" charset="0"/>
              </a:rPr>
            </a:br>
            <a:r>
              <a:rPr lang="en-US" sz="1200" dirty="0">
                <a:latin typeface="+mn-lt"/>
              </a:rPr>
              <a:t>. </a:t>
            </a:r>
            <a:br>
              <a:rPr lang="en-US" sz="1200" dirty="0">
                <a:latin typeface="+mn-lt"/>
              </a:rPr>
            </a:br>
            <a:r>
              <a:rPr lang="en-US" sz="1200" dirty="0">
                <a:latin typeface="+mn-lt"/>
              </a:rPr>
              <a:t>. </a:t>
            </a:r>
            <a:br>
              <a:rPr lang="en-US" sz="1200" dirty="0">
                <a:latin typeface="+mn-lt"/>
              </a:rPr>
            </a:br>
            <a:endParaRPr lang="en-US" sz="1200" dirty="0">
              <a:latin typeface="+mn-lt"/>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31</a:t>
            </a:fld>
            <a:endParaRPr lang="en-US" dirty="0"/>
          </a:p>
        </p:txBody>
      </p:sp>
      <p:pic>
        <p:nvPicPr>
          <p:cNvPr id="9" name="Picture 8">
            <a:extLst>
              <a:ext uri="{FF2B5EF4-FFF2-40B4-BE49-F238E27FC236}">
                <a16:creationId xmlns:a16="http://schemas.microsoft.com/office/drawing/2014/main" id="{939835BF-DEE3-4540-BFA7-BED7D86CD60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24778"/>
            <a:ext cx="8229600" cy="4630420"/>
          </a:xfrm>
          <a:prstGeom prst="rect">
            <a:avLst/>
          </a:prstGeom>
          <a:noFill/>
          <a:ln>
            <a:noFill/>
          </a:ln>
        </p:spPr>
      </p:pic>
    </p:spTree>
    <p:extLst>
      <p:ext uri="{BB962C8B-B14F-4D97-AF65-F5344CB8AC3E}">
        <p14:creationId xmlns:p14="http://schemas.microsoft.com/office/powerpoint/2010/main" val="3680286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81" y="1012339"/>
            <a:ext cx="8229600" cy="609600"/>
          </a:xfrm>
        </p:spPr>
        <p:txBody>
          <a:bodyPr>
            <a:noAutofit/>
          </a:bodyPr>
          <a:lstStyle/>
          <a:p>
            <a:br>
              <a:rPr lang="en-US" sz="1200" dirty="0"/>
            </a:br>
            <a:br>
              <a:rPr lang="en-US" sz="1200" dirty="0"/>
            </a:br>
            <a:br>
              <a:rPr lang="en-US" sz="1200" dirty="0"/>
            </a:br>
            <a:br>
              <a:rPr lang="en-US" sz="1200" dirty="0"/>
            </a:br>
            <a:r>
              <a:rPr lang="en-US" sz="1800" dirty="0">
                <a:effectLst/>
                <a:latin typeface="+mn-lt"/>
                <a:ea typeface="Times New Roman" panose="02020603050405020304" pitchFamily="18" charset="0"/>
              </a:rPr>
              <a:t>Figure 11. Trends in pot fishery full selection total fishing mortality of golden king crab for 19.1, 19.1a, 19.1b, 19.1c (</a:t>
            </a:r>
            <a:r>
              <a:rPr lang="en-US" sz="1800" dirty="0">
                <a:solidFill>
                  <a:srgbClr val="FF0000"/>
                </a:solidFill>
                <a:effectLst/>
                <a:latin typeface="+mn-lt"/>
                <a:ea typeface="Times New Roman" panose="02020603050405020304" pitchFamily="18" charset="0"/>
              </a:rPr>
              <a:t>EAG </a:t>
            </a:r>
            <a:r>
              <a:rPr lang="en-US" sz="1800" dirty="0">
                <a:effectLst/>
                <a:latin typeface="+mn-lt"/>
                <a:ea typeface="Times New Roman" panose="02020603050405020304" pitchFamily="18" charset="0"/>
              </a:rPr>
              <a:t>Gmacs fit), 19.1d, and 20.1 model fits to </a:t>
            </a:r>
            <a:r>
              <a:rPr lang="en-US" sz="1800" dirty="0">
                <a:solidFill>
                  <a:srgbClr val="FF0000"/>
                </a:solidFill>
                <a:effectLst/>
                <a:latin typeface="+mn-lt"/>
                <a:ea typeface="Times New Roman" panose="02020603050405020304" pitchFamily="18" charset="0"/>
              </a:rPr>
              <a:t>EAG</a:t>
            </a:r>
            <a:r>
              <a:rPr lang="en-US" sz="1800" dirty="0">
                <a:effectLst/>
                <a:latin typeface="+mn-lt"/>
                <a:ea typeface="Times New Roman" panose="02020603050405020304" pitchFamily="18" charset="0"/>
              </a:rPr>
              <a:t> (left) and for 19.1, 19.1a, 19.1b, and 20.1 model fits to </a:t>
            </a:r>
            <a:r>
              <a:rPr lang="en-US" sz="1800" dirty="0">
                <a:solidFill>
                  <a:srgbClr val="FF0000"/>
                </a:solidFill>
                <a:effectLst/>
                <a:latin typeface="+mn-lt"/>
                <a:ea typeface="Times New Roman" panose="02020603050405020304" pitchFamily="18" charset="0"/>
              </a:rPr>
              <a:t>WAG </a:t>
            </a:r>
            <a:r>
              <a:rPr lang="en-US" sz="1800" dirty="0">
                <a:effectLst/>
                <a:latin typeface="+mn-lt"/>
                <a:ea typeface="Times New Roman" panose="02020603050405020304" pitchFamily="18" charset="0"/>
              </a:rPr>
              <a:t>(right) data, 1981/82–2019/20. </a:t>
            </a:r>
            <a:br>
              <a:rPr lang="en-US" sz="1800" dirty="0">
                <a:effectLst/>
                <a:latin typeface="+mn-lt"/>
                <a:ea typeface="Times New Roman" panose="02020603050405020304" pitchFamily="18" charset="0"/>
              </a:rPr>
            </a:br>
            <a:endParaRPr lang="en-US" sz="1200" dirty="0">
              <a:latin typeface="+mn-lt"/>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32</a:t>
            </a:fld>
            <a:endParaRPr lang="en-US" dirty="0"/>
          </a:p>
        </p:txBody>
      </p:sp>
      <p:pic>
        <p:nvPicPr>
          <p:cNvPr id="9" name="Picture 8">
            <a:extLst>
              <a:ext uri="{FF2B5EF4-FFF2-40B4-BE49-F238E27FC236}">
                <a16:creationId xmlns:a16="http://schemas.microsoft.com/office/drawing/2014/main" id="{D3553EC0-B581-4FCD-B54B-046541E29B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97810"/>
            <a:ext cx="7315200" cy="4114800"/>
          </a:xfrm>
          <a:prstGeom prst="rect">
            <a:avLst/>
          </a:prstGeom>
          <a:noFill/>
          <a:ln>
            <a:noFill/>
          </a:ln>
        </p:spPr>
      </p:pic>
    </p:spTree>
    <p:extLst>
      <p:ext uri="{BB962C8B-B14F-4D97-AF65-F5344CB8AC3E}">
        <p14:creationId xmlns:p14="http://schemas.microsoft.com/office/powerpoint/2010/main" val="3126124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01" y="469759"/>
            <a:ext cx="8229600" cy="609600"/>
          </a:xfrm>
        </p:spPr>
        <p:txBody>
          <a:bodyPr>
            <a:noAutofit/>
          </a:bodyPr>
          <a:lstStyle/>
          <a:p>
            <a:br>
              <a:rPr lang="en-US" sz="1200" dirty="0"/>
            </a:br>
            <a:br>
              <a:rPr lang="en-US" sz="1200" dirty="0"/>
            </a:br>
            <a:br>
              <a:rPr lang="en-US" sz="1200" dirty="0"/>
            </a:br>
            <a:br>
              <a:rPr lang="en-US" sz="1200" dirty="0"/>
            </a:br>
            <a:r>
              <a:rPr lang="en-US" sz="2000" dirty="0">
                <a:effectLst/>
                <a:latin typeface="+mn-lt"/>
                <a:ea typeface="Times New Roman" panose="02020603050405020304" pitchFamily="18" charset="0"/>
              </a:rPr>
              <a:t>Figure 21. Comparison of 19.1a and 19.1b models’ retrospective fits for </a:t>
            </a:r>
            <a:r>
              <a:rPr lang="en-US" sz="2000" dirty="0">
                <a:solidFill>
                  <a:srgbClr val="FF0000"/>
                </a:solidFill>
                <a:effectLst/>
                <a:latin typeface="+mn-lt"/>
                <a:ea typeface="Times New Roman" panose="02020603050405020304" pitchFamily="18" charset="0"/>
              </a:rPr>
              <a:t>EAG </a:t>
            </a:r>
            <a:r>
              <a:rPr lang="en-US" sz="2000" dirty="0">
                <a:effectLst/>
                <a:latin typeface="+mn-lt"/>
                <a:ea typeface="Times New Roman" panose="02020603050405020304" pitchFamily="18" charset="0"/>
              </a:rPr>
              <a:t>and </a:t>
            </a:r>
            <a:r>
              <a:rPr lang="en-US" sz="2000" dirty="0">
                <a:solidFill>
                  <a:srgbClr val="FF0000"/>
                </a:solidFill>
                <a:effectLst/>
                <a:latin typeface="+mn-lt"/>
                <a:ea typeface="Times New Roman" panose="02020603050405020304" pitchFamily="18" charset="0"/>
              </a:rPr>
              <a:t>WAG</a:t>
            </a:r>
            <a:r>
              <a:rPr lang="en-US" sz="2000" dirty="0">
                <a:effectLst/>
                <a:latin typeface="+mn-lt"/>
                <a:ea typeface="Times New Roman" panose="02020603050405020304" pitchFamily="18" charset="0"/>
              </a:rPr>
              <a:t>.</a:t>
            </a:r>
            <a:br>
              <a:rPr lang="en-US" sz="2000" dirty="0">
                <a:effectLst/>
                <a:latin typeface="+mn-lt"/>
                <a:ea typeface="Times New Roman" panose="02020603050405020304" pitchFamily="18" charset="0"/>
              </a:rPr>
            </a:br>
            <a:endParaRPr lang="en-US" sz="2000" dirty="0">
              <a:latin typeface="+mn-lt"/>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33</a:t>
            </a:fld>
            <a:endParaRPr lang="en-US" dirty="0"/>
          </a:p>
        </p:txBody>
      </p:sp>
      <p:pic>
        <p:nvPicPr>
          <p:cNvPr id="7" name="Picture 6">
            <a:extLst>
              <a:ext uri="{FF2B5EF4-FFF2-40B4-BE49-F238E27FC236}">
                <a16:creationId xmlns:a16="http://schemas.microsoft.com/office/drawing/2014/main" id="{96D8775B-98A8-4B99-ADA8-B49086A9FBB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94966"/>
            <a:ext cx="7772400" cy="5077234"/>
          </a:xfrm>
          <a:prstGeom prst="rect">
            <a:avLst/>
          </a:prstGeom>
          <a:noFill/>
          <a:ln>
            <a:noFill/>
          </a:ln>
        </p:spPr>
      </p:pic>
    </p:spTree>
    <p:extLst>
      <p:ext uri="{BB962C8B-B14F-4D97-AF65-F5344CB8AC3E}">
        <p14:creationId xmlns:p14="http://schemas.microsoft.com/office/powerpoint/2010/main" val="34770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34</a:t>
            </a:fld>
            <a:endParaRPr lang="en-US" dirty="0"/>
          </a:p>
        </p:txBody>
      </p:sp>
      <p:sp>
        <p:nvSpPr>
          <p:cNvPr id="12" name="TextBox 11"/>
          <p:cNvSpPr txBox="1"/>
          <p:nvPr/>
        </p:nvSpPr>
        <p:spPr>
          <a:xfrm>
            <a:off x="201797" y="144197"/>
            <a:ext cx="8332603" cy="1754326"/>
          </a:xfrm>
          <a:prstGeom prst="rect">
            <a:avLst/>
          </a:prstGeom>
          <a:noFill/>
        </p:spPr>
        <p:txBody>
          <a:bodyPr wrap="square" rtlCol="0">
            <a:spAutoFit/>
          </a:bodyPr>
          <a:lstStyle/>
          <a:p>
            <a:r>
              <a:rPr lang="en-US" dirty="0"/>
              <a:t>Table 16.  Stock status, reference biomass and fishing mortality, OFL (total catch), and ABC for various models for </a:t>
            </a:r>
            <a:r>
              <a:rPr lang="en-US" dirty="0">
                <a:solidFill>
                  <a:srgbClr val="FF0000"/>
                </a:solidFill>
              </a:rPr>
              <a:t>EAG</a:t>
            </a:r>
            <a:r>
              <a:rPr lang="en-US" dirty="0"/>
              <a:t>, </a:t>
            </a:r>
            <a:r>
              <a:rPr lang="en-US" dirty="0">
                <a:solidFill>
                  <a:srgbClr val="FF0000"/>
                </a:solidFill>
              </a:rPr>
              <a:t>WAG</a:t>
            </a:r>
            <a:r>
              <a:rPr lang="en-US" dirty="0"/>
              <a:t>, and </a:t>
            </a:r>
            <a:r>
              <a:rPr lang="en-US" dirty="0">
                <a:solidFill>
                  <a:srgbClr val="FF0000"/>
                </a:solidFill>
              </a:rPr>
              <a:t>AI</a:t>
            </a:r>
            <a:r>
              <a:rPr lang="en-US" dirty="0"/>
              <a:t> golden king crab stock. </a:t>
            </a:r>
          </a:p>
          <a:p>
            <a:r>
              <a:rPr lang="en-US" dirty="0"/>
              <a:t>Biomass, OFL, and ABC are in t.  Current MMB = MMB on 15 Feb. 2021.</a:t>
            </a:r>
          </a:p>
          <a:p>
            <a:endParaRPr lang="en-US" dirty="0"/>
          </a:p>
          <a:p>
            <a:endParaRPr lang="en-US" dirty="0"/>
          </a:p>
        </p:txBody>
      </p:sp>
      <p:sp>
        <p:nvSpPr>
          <p:cNvPr id="14" name="TextBox 13"/>
          <p:cNvSpPr txBox="1"/>
          <p:nvPr/>
        </p:nvSpPr>
        <p:spPr>
          <a:xfrm>
            <a:off x="201796" y="1488639"/>
            <a:ext cx="941203" cy="369332"/>
          </a:xfrm>
          <a:prstGeom prst="rect">
            <a:avLst/>
          </a:prstGeom>
          <a:noFill/>
        </p:spPr>
        <p:txBody>
          <a:bodyPr wrap="square" rtlCol="0">
            <a:spAutoFit/>
          </a:bodyPr>
          <a:lstStyle/>
          <a:p>
            <a:r>
              <a:rPr lang="en-US" dirty="0">
                <a:solidFill>
                  <a:srgbClr val="FF0000"/>
                </a:solidFill>
              </a:rPr>
              <a:t>EAG:</a:t>
            </a:r>
          </a:p>
        </p:txBody>
      </p:sp>
      <p:graphicFrame>
        <p:nvGraphicFramePr>
          <p:cNvPr id="2" name="Table 1">
            <a:extLst>
              <a:ext uri="{FF2B5EF4-FFF2-40B4-BE49-F238E27FC236}">
                <a16:creationId xmlns:a16="http://schemas.microsoft.com/office/drawing/2014/main" id="{8CC40F72-7CEA-4E71-A276-CDA4B6B18937}"/>
              </a:ext>
            </a:extLst>
          </p:cNvPr>
          <p:cNvGraphicFramePr>
            <a:graphicFrameLocks noGrp="1"/>
          </p:cNvGraphicFramePr>
          <p:nvPr>
            <p:extLst>
              <p:ext uri="{D42A27DB-BD31-4B8C-83A1-F6EECF244321}">
                <p14:modId xmlns:p14="http://schemas.microsoft.com/office/powerpoint/2010/main" val="2605223977"/>
              </p:ext>
            </p:extLst>
          </p:nvPr>
        </p:nvGraphicFramePr>
        <p:xfrm>
          <a:off x="430396" y="2438400"/>
          <a:ext cx="8332602" cy="3827239"/>
        </p:xfrm>
        <a:graphic>
          <a:graphicData uri="http://schemas.openxmlformats.org/drawingml/2006/table">
            <a:tbl>
              <a:tblPr firstRow="1" firstCol="1" bandRow="1">
                <a:tableStyleId>{5C22544A-7EE6-4342-B048-85BDC9FD1C3A}</a:tableStyleId>
              </a:tblPr>
              <a:tblGrid>
                <a:gridCol w="933826">
                  <a:extLst>
                    <a:ext uri="{9D8B030D-6E8A-4147-A177-3AD203B41FA5}">
                      <a16:colId xmlns:a16="http://schemas.microsoft.com/office/drawing/2014/main" val="1630247325"/>
                    </a:ext>
                  </a:extLst>
                </a:gridCol>
                <a:gridCol w="574662">
                  <a:extLst>
                    <a:ext uri="{9D8B030D-6E8A-4147-A177-3AD203B41FA5}">
                      <a16:colId xmlns:a16="http://schemas.microsoft.com/office/drawing/2014/main" val="1021212780"/>
                    </a:ext>
                  </a:extLst>
                </a:gridCol>
                <a:gridCol w="861993">
                  <a:extLst>
                    <a:ext uri="{9D8B030D-6E8A-4147-A177-3AD203B41FA5}">
                      <a16:colId xmlns:a16="http://schemas.microsoft.com/office/drawing/2014/main" val="866358183"/>
                    </a:ext>
                  </a:extLst>
                </a:gridCol>
                <a:gridCol w="790161">
                  <a:extLst>
                    <a:ext uri="{9D8B030D-6E8A-4147-A177-3AD203B41FA5}">
                      <a16:colId xmlns:a16="http://schemas.microsoft.com/office/drawing/2014/main" val="2892247877"/>
                    </a:ext>
                  </a:extLst>
                </a:gridCol>
                <a:gridCol w="861993">
                  <a:extLst>
                    <a:ext uri="{9D8B030D-6E8A-4147-A177-3AD203B41FA5}">
                      <a16:colId xmlns:a16="http://schemas.microsoft.com/office/drawing/2014/main" val="3837949970"/>
                    </a:ext>
                  </a:extLst>
                </a:gridCol>
                <a:gridCol w="933826">
                  <a:extLst>
                    <a:ext uri="{9D8B030D-6E8A-4147-A177-3AD203B41FA5}">
                      <a16:colId xmlns:a16="http://schemas.microsoft.com/office/drawing/2014/main" val="1122493318"/>
                    </a:ext>
                  </a:extLst>
                </a:gridCol>
                <a:gridCol w="861993">
                  <a:extLst>
                    <a:ext uri="{9D8B030D-6E8A-4147-A177-3AD203B41FA5}">
                      <a16:colId xmlns:a16="http://schemas.microsoft.com/office/drawing/2014/main" val="2206449508"/>
                    </a:ext>
                  </a:extLst>
                </a:gridCol>
                <a:gridCol w="1077493">
                  <a:extLst>
                    <a:ext uri="{9D8B030D-6E8A-4147-A177-3AD203B41FA5}">
                      <a16:colId xmlns:a16="http://schemas.microsoft.com/office/drawing/2014/main" val="2986393006"/>
                    </a:ext>
                  </a:extLst>
                </a:gridCol>
                <a:gridCol w="1436655">
                  <a:extLst>
                    <a:ext uri="{9D8B030D-6E8A-4147-A177-3AD203B41FA5}">
                      <a16:colId xmlns:a16="http://schemas.microsoft.com/office/drawing/2014/main" val="750809369"/>
                    </a:ext>
                  </a:extLst>
                </a:gridCol>
              </a:tblGrid>
              <a:tr h="1123860">
                <a:tc>
                  <a:txBody>
                    <a:bodyPr/>
                    <a:lstStyle/>
                    <a:p>
                      <a:pPr marL="0" marR="0" algn="ctr">
                        <a:lnSpc>
                          <a:spcPct val="150000"/>
                        </a:lnSpc>
                        <a:spcBef>
                          <a:spcPts val="0"/>
                        </a:spcBef>
                        <a:spcAft>
                          <a:spcPts val="0"/>
                        </a:spcAft>
                      </a:pPr>
                      <a:r>
                        <a:rPr lang="en-US" sz="1400" dirty="0">
                          <a:effectLst/>
                        </a:rPr>
                        <a:t>Model</a:t>
                      </a:r>
                      <a:endParaRPr lang="en-US" sz="1400" dirty="0">
                        <a:effectLst/>
                        <a:latin typeface="Times New Roman" panose="02020603050405020304" pitchFamily="18" charset="0"/>
                        <a:ea typeface="Times New Roman" panose="02020603050405020304" pitchFamily="18" charset="0"/>
                      </a:endParaRPr>
                    </a:p>
                  </a:txBody>
                  <a:tcPr marL="66950" marR="66950" marT="0" marB="0" anchor="b"/>
                </a:tc>
                <a:tc>
                  <a:txBody>
                    <a:bodyPr/>
                    <a:lstStyle/>
                    <a:p>
                      <a:pPr marL="0" marR="0" algn="ctr">
                        <a:lnSpc>
                          <a:spcPct val="150000"/>
                        </a:lnSpc>
                        <a:spcBef>
                          <a:spcPts val="0"/>
                        </a:spcBef>
                        <a:spcAft>
                          <a:spcPts val="0"/>
                        </a:spcAft>
                      </a:pPr>
                      <a:r>
                        <a:rPr lang="en-US" sz="1400" dirty="0">
                          <a:effectLst/>
                        </a:rPr>
                        <a:t>Tier</a:t>
                      </a:r>
                      <a:endParaRPr lang="en-US" sz="1400" dirty="0">
                        <a:effectLst/>
                        <a:latin typeface="Times New Roman" panose="02020603050405020304" pitchFamily="18" charset="0"/>
                        <a:ea typeface="Times New Roman" panose="02020603050405020304" pitchFamily="18" charset="0"/>
                      </a:endParaRPr>
                    </a:p>
                  </a:txBody>
                  <a:tcPr marL="66950" marR="66950" marT="0" marB="0" anchor="b"/>
                </a:tc>
                <a:tc>
                  <a:txBody>
                    <a:bodyPr/>
                    <a:lstStyle/>
                    <a:p>
                      <a:pPr marL="0" marR="0" algn="ctr">
                        <a:lnSpc>
                          <a:spcPct val="150000"/>
                        </a:lnSpc>
                        <a:spcBef>
                          <a:spcPts val="0"/>
                        </a:spcBef>
                        <a:spcAft>
                          <a:spcPts val="0"/>
                        </a:spcAft>
                      </a:pPr>
                      <a:r>
                        <a:rPr lang="en-US" sz="1400" dirty="0">
                          <a:effectLst/>
                        </a:rPr>
                        <a:t>MMB</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6950" marR="66950" marT="0" marB="0" anchor="b"/>
                </a:tc>
                <a:tc>
                  <a:txBody>
                    <a:bodyPr/>
                    <a:lstStyle/>
                    <a:p>
                      <a:pPr marL="0" marR="0" algn="ctr">
                        <a:lnSpc>
                          <a:spcPct val="150000"/>
                        </a:lnSpc>
                        <a:spcBef>
                          <a:spcPts val="0"/>
                        </a:spcBef>
                        <a:spcAft>
                          <a:spcPts val="0"/>
                        </a:spcAft>
                      </a:pPr>
                      <a:r>
                        <a:rPr lang="en-US" sz="1400" dirty="0">
                          <a:effectLst/>
                        </a:rPr>
                        <a:t>Current MMB</a:t>
                      </a:r>
                      <a:endParaRPr lang="en-US" sz="1400" dirty="0">
                        <a:effectLst/>
                        <a:latin typeface="Times New Roman" panose="02020603050405020304" pitchFamily="18" charset="0"/>
                        <a:ea typeface="Times New Roman" panose="02020603050405020304" pitchFamily="18" charset="0"/>
                      </a:endParaRPr>
                    </a:p>
                  </a:txBody>
                  <a:tcPr marL="66950" marR="66950" marT="0" marB="0" anchor="b"/>
                </a:tc>
                <a:tc>
                  <a:txBody>
                    <a:bodyPr/>
                    <a:lstStyle/>
                    <a:p>
                      <a:pPr marL="0" marR="0" algn="ctr">
                        <a:lnSpc>
                          <a:spcPct val="150000"/>
                        </a:lnSpc>
                        <a:spcBef>
                          <a:spcPts val="0"/>
                        </a:spcBef>
                        <a:spcAft>
                          <a:spcPts val="0"/>
                        </a:spcAft>
                      </a:pPr>
                      <a:r>
                        <a:rPr lang="en-US" sz="1400" dirty="0">
                          <a:effectLst/>
                        </a:rPr>
                        <a:t>MMB/</a:t>
                      </a:r>
                    </a:p>
                    <a:p>
                      <a:pPr marL="0" marR="0" algn="ctr">
                        <a:lnSpc>
                          <a:spcPct val="150000"/>
                        </a:lnSpc>
                        <a:spcBef>
                          <a:spcPts val="0"/>
                        </a:spcBef>
                        <a:spcAft>
                          <a:spcPts val="0"/>
                        </a:spcAft>
                      </a:pPr>
                      <a:r>
                        <a:rPr lang="en-US" sz="1400" dirty="0">
                          <a:effectLst/>
                        </a:rPr>
                        <a:t>MMB</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6950" marR="66950" marT="0" marB="0" anchor="b"/>
                </a:tc>
                <a:tc>
                  <a:txBody>
                    <a:bodyPr/>
                    <a:lstStyle/>
                    <a:p>
                      <a:pPr marL="0" marR="0" algn="ctr">
                        <a:lnSpc>
                          <a:spcPct val="150000"/>
                        </a:lnSpc>
                        <a:spcBef>
                          <a:spcPts val="0"/>
                        </a:spcBef>
                        <a:spcAft>
                          <a:spcPts val="0"/>
                        </a:spcAft>
                      </a:pPr>
                      <a:r>
                        <a:rPr lang="en-US" sz="1400" dirty="0">
                          <a:effectLst/>
                        </a:rPr>
                        <a:t>F</a:t>
                      </a:r>
                      <a:r>
                        <a:rPr lang="en-US" sz="1400" baseline="-25000" dirty="0">
                          <a:effectLst/>
                        </a:rPr>
                        <a:t>OFL</a:t>
                      </a:r>
                      <a:endParaRPr lang="en-US" sz="1400" dirty="0">
                        <a:effectLst/>
                        <a:latin typeface="Times New Roman" panose="02020603050405020304" pitchFamily="18" charset="0"/>
                        <a:ea typeface="Times New Roman" panose="02020603050405020304" pitchFamily="18" charset="0"/>
                      </a:endParaRPr>
                    </a:p>
                  </a:txBody>
                  <a:tcPr marL="66950" marR="66950" marT="0" marB="0" anchor="b"/>
                </a:tc>
                <a:tc>
                  <a:txBody>
                    <a:bodyPr/>
                    <a:lstStyle/>
                    <a:p>
                      <a:pPr marL="0" marR="0" algn="ctr">
                        <a:lnSpc>
                          <a:spcPct val="150000"/>
                        </a:lnSpc>
                        <a:spcBef>
                          <a:spcPts val="0"/>
                        </a:spcBef>
                        <a:spcAft>
                          <a:spcPts val="0"/>
                        </a:spcAft>
                      </a:pPr>
                      <a:r>
                        <a:rPr lang="en-US" sz="1400" dirty="0">
                          <a:effectLst/>
                        </a:rPr>
                        <a:t>F</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6950" marR="66950" marT="0" marB="0" anchor="b"/>
                </a:tc>
                <a:tc>
                  <a:txBody>
                    <a:bodyPr/>
                    <a:lstStyle/>
                    <a:p>
                      <a:pPr marL="0" marR="0" algn="ctr">
                        <a:lnSpc>
                          <a:spcPct val="150000"/>
                        </a:lnSpc>
                        <a:spcBef>
                          <a:spcPts val="0"/>
                        </a:spcBef>
                        <a:spcAft>
                          <a:spcPts val="0"/>
                        </a:spcAft>
                      </a:pPr>
                      <a:r>
                        <a:rPr lang="en-US" sz="1400" dirty="0">
                          <a:effectLst/>
                        </a:rPr>
                        <a:t> </a:t>
                      </a:r>
                    </a:p>
                    <a:p>
                      <a:pPr marL="0" marR="0" algn="ctr">
                        <a:lnSpc>
                          <a:spcPct val="150000"/>
                        </a:lnSpc>
                        <a:spcBef>
                          <a:spcPts val="0"/>
                        </a:spcBef>
                        <a:spcAft>
                          <a:spcPts val="0"/>
                        </a:spcAft>
                      </a:pPr>
                      <a:r>
                        <a:rPr lang="en-US" sz="1400" dirty="0">
                          <a:effectLst/>
                        </a:rPr>
                        <a:t> </a:t>
                      </a:r>
                    </a:p>
                    <a:p>
                      <a:pPr marL="0" marR="0" algn="ctr">
                        <a:lnSpc>
                          <a:spcPct val="150000"/>
                        </a:lnSpc>
                        <a:spcBef>
                          <a:spcPts val="0"/>
                        </a:spcBef>
                        <a:spcAft>
                          <a:spcPts val="0"/>
                        </a:spcAft>
                      </a:pPr>
                      <a:r>
                        <a:rPr lang="en-US" sz="1400" dirty="0">
                          <a:effectLst/>
                        </a:rPr>
                        <a:t>OFL</a:t>
                      </a:r>
                      <a:endParaRPr lang="en-US" sz="1400" dirty="0">
                        <a:effectLst/>
                        <a:latin typeface="Times New Roman" panose="02020603050405020304" pitchFamily="18" charset="0"/>
                        <a:ea typeface="Times New Roman" panose="02020603050405020304" pitchFamily="18" charset="0"/>
                      </a:endParaRPr>
                    </a:p>
                  </a:txBody>
                  <a:tcPr marL="66950" marR="66950" marT="0" marB="0"/>
                </a:tc>
                <a:tc>
                  <a:txBody>
                    <a:bodyPr/>
                    <a:lstStyle/>
                    <a:p>
                      <a:pPr marL="0" marR="0" algn="ctr">
                        <a:lnSpc>
                          <a:spcPct val="150000"/>
                        </a:lnSpc>
                        <a:spcBef>
                          <a:spcPts val="0"/>
                        </a:spcBef>
                        <a:spcAft>
                          <a:spcPts val="0"/>
                        </a:spcAft>
                      </a:pPr>
                      <a:r>
                        <a:rPr lang="en-US" sz="1400" dirty="0">
                          <a:effectLst/>
                        </a:rPr>
                        <a:t> </a:t>
                      </a:r>
                    </a:p>
                    <a:p>
                      <a:pPr marL="0" marR="0" algn="ctr">
                        <a:lnSpc>
                          <a:spcPct val="150000"/>
                        </a:lnSpc>
                        <a:spcBef>
                          <a:spcPts val="0"/>
                        </a:spcBef>
                        <a:spcAft>
                          <a:spcPts val="0"/>
                        </a:spcAft>
                      </a:pPr>
                      <a:r>
                        <a:rPr lang="en-US" sz="1400" dirty="0">
                          <a:effectLst/>
                        </a:rPr>
                        <a:t>ABC</a:t>
                      </a:r>
                    </a:p>
                    <a:p>
                      <a:pPr marL="0" marR="0" algn="ctr">
                        <a:lnSpc>
                          <a:spcPct val="150000"/>
                        </a:lnSpc>
                        <a:spcBef>
                          <a:spcPts val="0"/>
                        </a:spcBef>
                        <a:spcAft>
                          <a:spcPts val="0"/>
                        </a:spcAft>
                      </a:pPr>
                      <a:r>
                        <a:rPr lang="en-US" sz="1400" dirty="0">
                          <a:effectLst/>
                        </a:rPr>
                        <a:t>(0.75*OFL)</a:t>
                      </a:r>
                      <a:endParaRPr lang="en-US" sz="1400" dirty="0">
                        <a:effectLst/>
                        <a:latin typeface="Times New Roman" panose="02020603050405020304" pitchFamily="18" charset="0"/>
                        <a:ea typeface="Times New Roman" panose="02020603050405020304" pitchFamily="18" charset="0"/>
                      </a:endParaRPr>
                    </a:p>
                  </a:txBody>
                  <a:tcPr marL="66950" marR="66950" marT="0" marB="0"/>
                </a:tc>
                <a:extLst>
                  <a:ext uri="{0D108BD9-81ED-4DB2-BD59-A6C34878D82A}">
                    <a16:rowId xmlns:a16="http://schemas.microsoft.com/office/drawing/2014/main" val="846504695"/>
                  </a:ext>
                </a:extLst>
              </a:tr>
              <a:tr h="386197">
                <a:tc>
                  <a:txBody>
                    <a:bodyPr/>
                    <a:lstStyle/>
                    <a:p>
                      <a:pPr marL="0" marR="0" algn="ctr">
                        <a:spcBef>
                          <a:spcPts val="0"/>
                        </a:spcBef>
                        <a:spcAft>
                          <a:spcPts val="0"/>
                        </a:spcAft>
                      </a:pPr>
                      <a:r>
                        <a:rPr lang="en-US" sz="1400" dirty="0">
                          <a:effectLst/>
                        </a:rPr>
                        <a:t>19.1</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6,608</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8,537</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1.29</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0.61</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0.61</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3,030</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2,272</a:t>
                      </a:r>
                      <a:endParaRPr lang="en-US" sz="1400" dirty="0">
                        <a:effectLst/>
                        <a:latin typeface="Times New Roman" panose="02020603050405020304" pitchFamily="18" charset="0"/>
                        <a:ea typeface="Times New Roman" panose="02020603050405020304" pitchFamily="18" charset="0"/>
                      </a:endParaRPr>
                    </a:p>
                  </a:txBody>
                  <a:tcPr marL="66950" marR="66950" marT="0" marB="0"/>
                </a:tc>
                <a:extLst>
                  <a:ext uri="{0D108BD9-81ED-4DB2-BD59-A6C34878D82A}">
                    <a16:rowId xmlns:a16="http://schemas.microsoft.com/office/drawing/2014/main" val="3153871233"/>
                  </a:ext>
                </a:extLst>
              </a:tr>
              <a:tr h="386197">
                <a:tc>
                  <a:txBody>
                    <a:bodyPr/>
                    <a:lstStyle/>
                    <a:p>
                      <a:pPr marL="0" marR="0" algn="ctr">
                        <a:spcBef>
                          <a:spcPts val="0"/>
                        </a:spcBef>
                        <a:spcAft>
                          <a:spcPts val="0"/>
                        </a:spcAft>
                      </a:pPr>
                      <a:r>
                        <a:rPr lang="en-US" sz="1400" dirty="0">
                          <a:effectLst/>
                        </a:rPr>
                        <a:t>19.1a</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6,917</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8,527</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1.23</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0.61</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0.61</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3,277</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2,269</a:t>
                      </a:r>
                      <a:endParaRPr lang="en-US" sz="1400" dirty="0">
                        <a:effectLst/>
                        <a:latin typeface="Times New Roman" panose="02020603050405020304" pitchFamily="18" charset="0"/>
                        <a:ea typeface="Times New Roman" panose="02020603050405020304" pitchFamily="18" charset="0"/>
                      </a:endParaRPr>
                    </a:p>
                  </a:txBody>
                  <a:tcPr marL="66950" marR="66950" marT="0" marB="0"/>
                </a:tc>
                <a:extLst>
                  <a:ext uri="{0D108BD9-81ED-4DB2-BD59-A6C34878D82A}">
                    <a16:rowId xmlns:a16="http://schemas.microsoft.com/office/drawing/2014/main" val="3080620765"/>
                  </a:ext>
                </a:extLst>
              </a:tr>
              <a:tr h="386197">
                <a:tc>
                  <a:txBody>
                    <a:bodyPr/>
                    <a:lstStyle/>
                    <a:p>
                      <a:pPr marL="0" marR="0" algn="ctr">
                        <a:spcBef>
                          <a:spcPts val="0"/>
                        </a:spcBef>
                        <a:spcAft>
                          <a:spcPts val="0"/>
                        </a:spcAft>
                      </a:pPr>
                      <a:r>
                        <a:rPr lang="en-US" sz="1400" dirty="0">
                          <a:effectLst/>
                        </a:rPr>
                        <a:t>19.1b</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6,811</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8,020</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1.18</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0.57</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0.57</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2,752</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2,064</a:t>
                      </a:r>
                      <a:endParaRPr lang="en-US" sz="1400" dirty="0">
                        <a:effectLst/>
                        <a:latin typeface="Times New Roman" panose="02020603050405020304" pitchFamily="18" charset="0"/>
                        <a:ea typeface="Times New Roman" panose="02020603050405020304" pitchFamily="18" charset="0"/>
                      </a:endParaRPr>
                    </a:p>
                  </a:txBody>
                  <a:tcPr marL="66950" marR="66950" marT="0" marB="0"/>
                </a:tc>
                <a:extLst>
                  <a:ext uri="{0D108BD9-81ED-4DB2-BD59-A6C34878D82A}">
                    <a16:rowId xmlns:a16="http://schemas.microsoft.com/office/drawing/2014/main" val="4036426973"/>
                  </a:ext>
                </a:extLst>
              </a:tr>
              <a:tr h="386197">
                <a:tc>
                  <a:txBody>
                    <a:bodyPr/>
                    <a:lstStyle/>
                    <a:p>
                      <a:pPr marL="0" marR="0" algn="ctr">
                        <a:spcBef>
                          <a:spcPts val="0"/>
                        </a:spcBef>
                        <a:spcAft>
                          <a:spcPts val="0"/>
                        </a:spcAft>
                      </a:pPr>
                      <a:r>
                        <a:rPr lang="en-US" sz="1400" dirty="0">
                          <a:effectLst/>
                        </a:rPr>
                        <a:t>19.1c</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7,986</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8,350</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1.05</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0.99</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0.99</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1,778</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1,333</a:t>
                      </a:r>
                      <a:endParaRPr lang="en-US" sz="1400" dirty="0">
                        <a:effectLst/>
                        <a:latin typeface="Times New Roman" panose="02020603050405020304" pitchFamily="18" charset="0"/>
                        <a:ea typeface="Times New Roman" panose="02020603050405020304" pitchFamily="18" charset="0"/>
                      </a:endParaRPr>
                    </a:p>
                  </a:txBody>
                  <a:tcPr marL="66950" marR="66950" marT="0" marB="0"/>
                </a:tc>
                <a:extLst>
                  <a:ext uri="{0D108BD9-81ED-4DB2-BD59-A6C34878D82A}">
                    <a16:rowId xmlns:a16="http://schemas.microsoft.com/office/drawing/2014/main" val="1949730621"/>
                  </a:ext>
                </a:extLst>
              </a:tr>
              <a:tr h="386197">
                <a:tc>
                  <a:txBody>
                    <a:bodyPr/>
                    <a:lstStyle/>
                    <a:p>
                      <a:pPr marL="0" marR="0" algn="ctr">
                        <a:spcBef>
                          <a:spcPts val="0"/>
                        </a:spcBef>
                        <a:spcAft>
                          <a:spcPts val="0"/>
                        </a:spcAft>
                      </a:pPr>
                      <a:r>
                        <a:rPr lang="en-US" sz="1400" dirty="0">
                          <a:effectLst/>
                        </a:rPr>
                        <a:t>19.1d</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6,823</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7,908</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1.16</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0.61</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0.61</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2,723</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2,042</a:t>
                      </a:r>
                      <a:endParaRPr lang="en-US" sz="1400" dirty="0">
                        <a:effectLst/>
                        <a:latin typeface="Times New Roman" panose="02020603050405020304" pitchFamily="18" charset="0"/>
                        <a:ea typeface="Times New Roman" panose="02020603050405020304" pitchFamily="18" charset="0"/>
                      </a:endParaRPr>
                    </a:p>
                  </a:txBody>
                  <a:tcPr marL="66950" marR="66950" marT="0" marB="0"/>
                </a:tc>
                <a:extLst>
                  <a:ext uri="{0D108BD9-81ED-4DB2-BD59-A6C34878D82A}">
                    <a16:rowId xmlns:a16="http://schemas.microsoft.com/office/drawing/2014/main" val="1362233855"/>
                  </a:ext>
                </a:extLst>
              </a:tr>
              <a:tr h="386197">
                <a:tc>
                  <a:txBody>
                    <a:bodyPr/>
                    <a:lstStyle/>
                    <a:p>
                      <a:pPr marL="0" marR="0" algn="ctr">
                        <a:spcBef>
                          <a:spcPts val="0"/>
                        </a:spcBef>
                        <a:spcAft>
                          <a:spcPts val="0"/>
                        </a:spcAft>
                      </a:pPr>
                      <a:r>
                        <a:rPr lang="en-US" sz="1400" dirty="0">
                          <a:effectLst/>
                        </a:rPr>
                        <a:t>19.1e</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6,899</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7,718</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1.12</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0.59</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0.59</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2,677</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2,008</a:t>
                      </a:r>
                      <a:endParaRPr lang="en-US" sz="1400" dirty="0">
                        <a:effectLst/>
                        <a:latin typeface="Times New Roman" panose="02020603050405020304" pitchFamily="18" charset="0"/>
                        <a:ea typeface="Times New Roman" panose="02020603050405020304" pitchFamily="18" charset="0"/>
                      </a:endParaRPr>
                    </a:p>
                  </a:txBody>
                  <a:tcPr marL="66950" marR="66950" marT="0" marB="0"/>
                </a:tc>
                <a:extLst>
                  <a:ext uri="{0D108BD9-81ED-4DB2-BD59-A6C34878D82A}">
                    <a16:rowId xmlns:a16="http://schemas.microsoft.com/office/drawing/2014/main" val="534251108"/>
                  </a:ext>
                </a:extLst>
              </a:tr>
              <a:tr h="386197">
                <a:tc>
                  <a:txBody>
                    <a:bodyPr/>
                    <a:lstStyle/>
                    <a:p>
                      <a:pPr marL="0" marR="0" algn="ctr">
                        <a:spcBef>
                          <a:spcPts val="0"/>
                        </a:spcBef>
                        <a:spcAft>
                          <a:spcPts val="0"/>
                        </a:spcAft>
                      </a:pPr>
                      <a:r>
                        <a:rPr lang="en-US" sz="1400" dirty="0">
                          <a:effectLst/>
                        </a:rPr>
                        <a:t>20.1</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7,011</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8,896</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1.27</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0.60</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0.60</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3,207</a:t>
                      </a:r>
                      <a:endParaRPr lang="en-US" sz="1400" dirty="0">
                        <a:effectLst/>
                        <a:latin typeface="Times New Roman" panose="02020603050405020304" pitchFamily="18" charset="0"/>
                        <a:ea typeface="Times New Roman" panose="02020603050405020304" pitchFamily="18" charset="0"/>
                      </a:endParaRPr>
                    </a:p>
                  </a:txBody>
                  <a:tcPr marL="66950" marR="66950" marT="0" marB="0" anchor="ctr"/>
                </a:tc>
                <a:tc>
                  <a:txBody>
                    <a:bodyPr/>
                    <a:lstStyle/>
                    <a:p>
                      <a:pPr marL="0" marR="0" algn="ctr">
                        <a:spcBef>
                          <a:spcPts val="0"/>
                        </a:spcBef>
                        <a:spcAft>
                          <a:spcPts val="0"/>
                        </a:spcAft>
                      </a:pPr>
                      <a:r>
                        <a:rPr lang="en-US" sz="1400" dirty="0">
                          <a:effectLst/>
                        </a:rPr>
                        <a:t>2,406</a:t>
                      </a:r>
                      <a:endParaRPr lang="en-US" sz="1400" dirty="0">
                        <a:effectLst/>
                        <a:latin typeface="Times New Roman" panose="02020603050405020304" pitchFamily="18" charset="0"/>
                        <a:ea typeface="Times New Roman" panose="02020603050405020304" pitchFamily="18" charset="0"/>
                      </a:endParaRPr>
                    </a:p>
                  </a:txBody>
                  <a:tcPr marL="66950" marR="66950" marT="0" marB="0"/>
                </a:tc>
                <a:extLst>
                  <a:ext uri="{0D108BD9-81ED-4DB2-BD59-A6C34878D82A}">
                    <a16:rowId xmlns:a16="http://schemas.microsoft.com/office/drawing/2014/main" val="31485461"/>
                  </a:ext>
                </a:extLst>
              </a:tr>
            </a:tbl>
          </a:graphicData>
        </a:graphic>
      </p:graphicFrame>
    </p:spTree>
    <p:extLst>
      <p:ext uri="{BB962C8B-B14F-4D97-AF65-F5344CB8AC3E}">
        <p14:creationId xmlns:p14="http://schemas.microsoft.com/office/powerpoint/2010/main" val="3980010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Slide Number Placeholder 5"/>
          <p:cNvSpPr>
            <a:spLocks noGrp="1"/>
          </p:cNvSpPr>
          <p:nvPr>
            <p:ph type="sldNum" sz="quarter" idx="12"/>
          </p:nvPr>
        </p:nvSpPr>
        <p:spPr>
          <a:xfrm>
            <a:off x="8001000" y="152400"/>
            <a:ext cx="941203" cy="301752"/>
          </a:xfrm>
        </p:spPr>
        <p:txBody>
          <a:bodyPr/>
          <a:lstStyle/>
          <a:p>
            <a:fld id="{28D1B9BE-D941-4EEF-A5AD-4384CF3F4BCC}" type="slidenum">
              <a:rPr lang="en-US" smtClean="0"/>
              <a:pPr/>
              <a:t>35</a:t>
            </a:fld>
            <a:endParaRPr lang="en-US" dirty="0"/>
          </a:p>
        </p:txBody>
      </p:sp>
      <p:sp>
        <p:nvSpPr>
          <p:cNvPr id="12" name="TextBox 11"/>
          <p:cNvSpPr txBox="1"/>
          <p:nvPr/>
        </p:nvSpPr>
        <p:spPr>
          <a:xfrm>
            <a:off x="201797" y="144197"/>
            <a:ext cx="8332603" cy="646331"/>
          </a:xfrm>
          <a:prstGeom prst="rect">
            <a:avLst/>
          </a:prstGeom>
          <a:noFill/>
        </p:spPr>
        <p:txBody>
          <a:bodyPr wrap="square" rtlCol="0">
            <a:spAutoFit/>
          </a:bodyPr>
          <a:lstStyle/>
          <a:p>
            <a:r>
              <a:rPr lang="en-US" dirty="0"/>
              <a:t>Table 16 continued. </a:t>
            </a:r>
          </a:p>
          <a:p>
            <a:endParaRPr lang="en-US" dirty="0"/>
          </a:p>
        </p:txBody>
      </p:sp>
      <p:sp>
        <p:nvSpPr>
          <p:cNvPr id="14" name="TextBox 13"/>
          <p:cNvSpPr txBox="1"/>
          <p:nvPr/>
        </p:nvSpPr>
        <p:spPr>
          <a:xfrm>
            <a:off x="49396" y="1307068"/>
            <a:ext cx="941203" cy="369332"/>
          </a:xfrm>
          <a:prstGeom prst="rect">
            <a:avLst/>
          </a:prstGeom>
          <a:noFill/>
        </p:spPr>
        <p:txBody>
          <a:bodyPr wrap="square" rtlCol="0">
            <a:spAutoFit/>
          </a:bodyPr>
          <a:lstStyle/>
          <a:p>
            <a:r>
              <a:rPr lang="en-US" dirty="0">
                <a:solidFill>
                  <a:srgbClr val="FF0000"/>
                </a:solidFill>
              </a:rPr>
              <a:t>WAG:</a:t>
            </a:r>
          </a:p>
        </p:txBody>
      </p:sp>
      <p:sp>
        <p:nvSpPr>
          <p:cNvPr id="9" name="TextBox 8">
            <a:extLst>
              <a:ext uri="{FF2B5EF4-FFF2-40B4-BE49-F238E27FC236}">
                <a16:creationId xmlns:a16="http://schemas.microsoft.com/office/drawing/2014/main" id="{3081DFD9-8ABE-40F5-932A-1CDFEDF58E03}"/>
              </a:ext>
            </a:extLst>
          </p:cNvPr>
          <p:cNvSpPr txBox="1"/>
          <p:nvPr/>
        </p:nvSpPr>
        <p:spPr>
          <a:xfrm>
            <a:off x="533400" y="5181600"/>
            <a:ext cx="941203" cy="369332"/>
          </a:xfrm>
          <a:prstGeom prst="rect">
            <a:avLst/>
          </a:prstGeom>
          <a:noFill/>
        </p:spPr>
        <p:txBody>
          <a:bodyPr wrap="square" rtlCol="0">
            <a:spAutoFit/>
          </a:bodyPr>
          <a:lstStyle/>
          <a:p>
            <a:r>
              <a:rPr lang="en-US" dirty="0">
                <a:solidFill>
                  <a:srgbClr val="FF0000"/>
                </a:solidFill>
              </a:rPr>
              <a:t>AI:</a:t>
            </a:r>
          </a:p>
        </p:txBody>
      </p:sp>
      <p:graphicFrame>
        <p:nvGraphicFramePr>
          <p:cNvPr id="4" name="Table 3">
            <a:extLst>
              <a:ext uri="{FF2B5EF4-FFF2-40B4-BE49-F238E27FC236}">
                <a16:creationId xmlns:a16="http://schemas.microsoft.com/office/drawing/2014/main" id="{92AA726E-0336-4A42-87DD-75838F3294BB}"/>
              </a:ext>
            </a:extLst>
          </p:cNvPr>
          <p:cNvGraphicFramePr>
            <a:graphicFrameLocks noGrp="1"/>
          </p:cNvGraphicFramePr>
          <p:nvPr>
            <p:extLst>
              <p:ext uri="{D42A27DB-BD31-4B8C-83A1-F6EECF244321}">
                <p14:modId xmlns:p14="http://schemas.microsoft.com/office/powerpoint/2010/main" val="2408566257"/>
              </p:ext>
            </p:extLst>
          </p:nvPr>
        </p:nvGraphicFramePr>
        <p:xfrm>
          <a:off x="981048" y="1209616"/>
          <a:ext cx="8077200" cy="2295585"/>
        </p:xfrm>
        <a:graphic>
          <a:graphicData uri="http://schemas.openxmlformats.org/drawingml/2006/table">
            <a:tbl>
              <a:tblPr firstRow="1" firstCol="1" bandRow="1">
                <a:tableStyleId>{5C22544A-7EE6-4342-B048-85BDC9FD1C3A}</a:tableStyleId>
              </a:tblPr>
              <a:tblGrid>
                <a:gridCol w="905204">
                  <a:extLst>
                    <a:ext uri="{9D8B030D-6E8A-4147-A177-3AD203B41FA5}">
                      <a16:colId xmlns:a16="http://schemas.microsoft.com/office/drawing/2014/main" val="1993666248"/>
                    </a:ext>
                  </a:extLst>
                </a:gridCol>
                <a:gridCol w="557049">
                  <a:extLst>
                    <a:ext uri="{9D8B030D-6E8A-4147-A177-3AD203B41FA5}">
                      <a16:colId xmlns:a16="http://schemas.microsoft.com/office/drawing/2014/main" val="3213403989"/>
                    </a:ext>
                  </a:extLst>
                </a:gridCol>
                <a:gridCol w="835572">
                  <a:extLst>
                    <a:ext uri="{9D8B030D-6E8A-4147-A177-3AD203B41FA5}">
                      <a16:colId xmlns:a16="http://schemas.microsoft.com/office/drawing/2014/main" val="2967091638"/>
                    </a:ext>
                  </a:extLst>
                </a:gridCol>
                <a:gridCol w="902576">
                  <a:extLst>
                    <a:ext uri="{9D8B030D-6E8A-4147-A177-3AD203B41FA5}">
                      <a16:colId xmlns:a16="http://schemas.microsoft.com/office/drawing/2014/main" val="1368037329"/>
                    </a:ext>
                  </a:extLst>
                </a:gridCol>
                <a:gridCol w="838200">
                  <a:extLst>
                    <a:ext uri="{9D8B030D-6E8A-4147-A177-3AD203B41FA5}">
                      <a16:colId xmlns:a16="http://schemas.microsoft.com/office/drawing/2014/main" val="3301403799"/>
                    </a:ext>
                  </a:extLst>
                </a:gridCol>
                <a:gridCol w="765941">
                  <a:extLst>
                    <a:ext uri="{9D8B030D-6E8A-4147-A177-3AD203B41FA5}">
                      <a16:colId xmlns:a16="http://schemas.microsoft.com/office/drawing/2014/main" val="11361798"/>
                    </a:ext>
                  </a:extLst>
                </a:gridCol>
                <a:gridCol w="835572">
                  <a:extLst>
                    <a:ext uri="{9D8B030D-6E8A-4147-A177-3AD203B41FA5}">
                      <a16:colId xmlns:a16="http://schemas.microsoft.com/office/drawing/2014/main" val="4121056384"/>
                    </a:ext>
                  </a:extLst>
                </a:gridCol>
                <a:gridCol w="1044465">
                  <a:extLst>
                    <a:ext uri="{9D8B030D-6E8A-4147-A177-3AD203B41FA5}">
                      <a16:colId xmlns:a16="http://schemas.microsoft.com/office/drawing/2014/main" val="1963361866"/>
                    </a:ext>
                  </a:extLst>
                </a:gridCol>
                <a:gridCol w="1392621">
                  <a:extLst>
                    <a:ext uri="{9D8B030D-6E8A-4147-A177-3AD203B41FA5}">
                      <a16:colId xmlns:a16="http://schemas.microsoft.com/office/drawing/2014/main" val="3942606222"/>
                    </a:ext>
                  </a:extLst>
                </a:gridCol>
              </a:tblGrid>
              <a:tr h="1165549">
                <a:tc>
                  <a:txBody>
                    <a:bodyPr/>
                    <a:lstStyle/>
                    <a:p>
                      <a:pPr marL="0" marR="0" algn="ctr">
                        <a:lnSpc>
                          <a:spcPct val="150000"/>
                        </a:lnSpc>
                        <a:spcBef>
                          <a:spcPts val="0"/>
                        </a:spcBef>
                        <a:spcAft>
                          <a:spcPts val="0"/>
                        </a:spcAft>
                      </a:pPr>
                      <a:r>
                        <a:rPr lang="en-US" sz="1400" dirty="0">
                          <a:effectLst/>
                        </a:rPr>
                        <a:t>Model</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Tier</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MMB</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Current MMB</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MMB/</a:t>
                      </a:r>
                    </a:p>
                    <a:p>
                      <a:pPr marL="0" marR="0" algn="ctr">
                        <a:lnSpc>
                          <a:spcPct val="150000"/>
                        </a:lnSpc>
                        <a:spcBef>
                          <a:spcPts val="0"/>
                        </a:spcBef>
                        <a:spcAft>
                          <a:spcPts val="0"/>
                        </a:spcAft>
                      </a:pPr>
                      <a:r>
                        <a:rPr lang="en-US" sz="1400" dirty="0">
                          <a:effectLst/>
                        </a:rPr>
                        <a:t>MMB</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F</a:t>
                      </a:r>
                      <a:r>
                        <a:rPr lang="en-US" sz="1400" baseline="-25000" dirty="0">
                          <a:effectLst/>
                        </a:rPr>
                        <a:t>OFL</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F</a:t>
                      </a:r>
                      <a:r>
                        <a:rPr lang="en-US" sz="1400" baseline="-25000" dirty="0">
                          <a:effectLst/>
                        </a:rPr>
                        <a:t>35%</a:t>
                      </a:r>
                      <a:endParaRPr lang="en-US" sz="14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 </a:t>
                      </a:r>
                    </a:p>
                    <a:p>
                      <a:pPr marL="0" marR="0" algn="ctr">
                        <a:lnSpc>
                          <a:spcPct val="150000"/>
                        </a:lnSpc>
                        <a:spcBef>
                          <a:spcPts val="0"/>
                        </a:spcBef>
                        <a:spcAft>
                          <a:spcPts val="0"/>
                        </a:spcAft>
                      </a:pPr>
                      <a:r>
                        <a:rPr lang="en-US" sz="1400" dirty="0">
                          <a:effectLst/>
                        </a:rPr>
                        <a:t> </a:t>
                      </a:r>
                    </a:p>
                    <a:p>
                      <a:pPr marL="0" marR="0" algn="ctr">
                        <a:lnSpc>
                          <a:spcPct val="150000"/>
                        </a:lnSpc>
                        <a:spcBef>
                          <a:spcPts val="0"/>
                        </a:spcBef>
                        <a:spcAft>
                          <a:spcPts val="0"/>
                        </a:spcAft>
                      </a:pPr>
                      <a:r>
                        <a:rPr lang="en-US" sz="1400" dirty="0">
                          <a:effectLst/>
                        </a:rPr>
                        <a:t>OFL</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 </a:t>
                      </a:r>
                    </a:p>
                    <a:p>
                      <a:pPr marL="0" marR="0" algn="ctr">
                        <a:lnSpc>
                          <a:spcPct val="150000"/>
                        </a:lnSpc>
                        <a:spcBef>
                          <a:spcPts val="0"/>
                        </a:spcBef>
                        <a:spcAft>
                          <a:spcPts val="0"/>
                        </a:spcAft>
                      </a:pPr>
                      <a:r>
                        <a:rPr lang="en-US" sz="1400" dirty="0">
                          <a:effectLst/>
                        </a:rPr>
                        <a:t>ABC</a:t>
                      </a:r>
                    </a:p>
                    <a:p>
                      <a:pPr marL="0" marR="0" algn="ctr">
                        <a:lnSpc>
                          <a:spcPct val="150000"/>
                        </a:lnSpc>
                        <a:spcBef>
                          <a:spcPts val="0"/>
                        </a:spcBef>
                        <a:spcAft>
                          <a:spcPts val="0"/>
                        </a:spcAft>
                      </a:pPr>
                      <a:r>
                        <a:rPr lang="en-US" sz="1400" dirty="0">
                          <a:effectLst/>
                        </a:rPr>
                        <a:t>(0.75*OFL)</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8346293"/>
                  </a:ext>
                </a:extLst>
              </a:tr>
              <a:tr h="269859">
                <a:tc>
                  <a:txBody>
                    <a:bodyPr/>
                    <a:lstStyle/>
                    <a:p>
                      <a:pPr marL="0" marR="0" algn="ctr">
                        <a:spcBef>
                          <a:spcPts val="0"/>
                        </a:spcBef>
                        <a:spcAft>
                          <a:spcPts val="0"/>
                        </a:spcAft>
                      </a:pPr>
                      <a:r>
                        <a:rPr lang="en-US" sz="1400" dirty="0">
                          <a:effectLst/>
                        </a:rPr>
                        <a:t>19.1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5,227</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6,419</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1.23</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0.56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0.56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1,856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1,392</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9060505"/>
                  </a:ext>
                </a:extLst>
              </a:tr>
              <a:tr h="295159">
                <a:tc>
                  <a:txBody>
                    <a:bodyPr/>
                    <a:lstStyle/>
                    <a:p>
                      <a:pPr marL="0" marR="0" algn="ctr">
                        <a:spcBef>
                          <a:spcPts val="0"/>
                        </a:spcBef>
                        <a:spcAft>
                          <a:spcPts val="0"/>
                        </a:spcAft>
                      </a:pPr>
                      <a:r>
                        <a:rPr lang="en-US" sz="1400" dirty="0">
                          <a:effectLst/>
                        </a:rPr>
                        <a:t>19.1a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5,810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6,757</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1.16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0.56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0.56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1,933</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1,450</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40566908"/>
                  </a:ext>
                </a:extLst>
              </a:tr>
              <a:tr h="295159">
                <a:tc>
                  <a:txBody>
                    <a:bodyPr/>
                    <a:lstStyle/>
                    <a:p>
                      <a:pPr marL="0" marR="0" algn="ctr">
                        <a:spcBef>
                          <a:spcPts val="0"/>
                        </a:spcBef>
                        <a:spcAft>
                          <a:spcPts val="0"/>
                        </a:spcAft>
                      </a:pPr>
                      <a:r>
                        <a:rPr lang="en-US" sz="1400" dirty="0">
                          <a:effectLst/>
                        </a:rPr>
                        <a:t>19.1b</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5,204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6,591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1.27</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0.55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0.55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1,762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1,322</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38824019"/>
                  </a:ext>
                </a:extLst>
              </a:tr>
              <a:tr h="269859">
                <a:tc>
                  <a:txBody>
                    <a:bodyPr/>
                    <a:lstStyle/>
                    <a:p>
                      <a:pPr marL="0" marR="0" algn="ctr">
                        <a:spcBef>
                          <a:spcPts val="0"/>
                        </a:spcBef>
                        <a:spcAft>
                          <a:spcPts val="0"/>
                        </a:spcAft>
                      </a:pPr>
                      <a:r>
                        <a:rPr lang="en-US" sz="1400" dirty="0">
                          <a:effectLst/>
                        </a:rPr>
                        <a:t>20.1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3a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5,266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6,608</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1.25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0.56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0.56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1,930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1,447</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62198514"/>
                  </a:ext>
                </a:extLst>
              </a:tr>
            </a:tbl>
          </a:graphicData>
        </a:graphic>
      </p:graphicFrame>
      <p:graphicFrame>
        <p:nvGraphicFramePr>
          <p:cNvPr id="7" name="Table 6">
            <a:extLst>
              <a:ext uri="{FF2B5EF4-FFF2-40B4-BE49-F238E27FC236}">
                <a16:creationId xmlns:a16="http://schemas.microsoft.com/office/drawing/2014/main" id="{241CD7C2-BFEE-4A58-B0F7-25F182870259}"/>
              </a:ext>
            </a:extLst>
          </p:cNvPr>
          <p:cNvGraphicFramePr>
            <a:graphicFrameLocks noGrp="1"/>
          </p:cNvGraphicFramePr>
          <p:nvPr>
            <p:extLst>
              <p:ext uri="{D42A27DB-BD31-4B8C-83A1-F6EECF244321}">
                <p14:modId xmlns:p14="http://schemas.microsoft.com/office/powerpoint/2010/main" val="7434836"/>
              </p:ext>
            </p:extLst>
          </p:nvPr>
        </p:nvGraphicFramePr>
        <p:xfrm>
          <a:off x="2590800" y="3900772"/>
          <a:ext cx="4419600" cy="2576228"/>
        </p:xfrm>
        <a:graphic>
          <a:graphicData uri="http://schemas.openxmlformats.org/drawingml/2006/table">
            <a:tbl>
              <a:tblPr firstRow="1" firstCol="1" bandRow="1">
                <a:tableStyleId>{5C22544A-7EE6-4342-B048-85BDC9FD1C3A}</a:tableStyleId>
              </a:tblPr>
              <a:tblGrid>
                <a:gridCol w="1289610">
                  <a:extLst>
                    <a:ext uri="{9D8B030D-6E8A-4147-A177-3AD203B41FA5}">
                      <a16:colId xmlns:a16="http://schemas.microsoft.com/office/drawing/2014/main" val="3825642524"/>
                    </a:ext>
                  </a:extLst>
                </a:gridCol>
                <a:gridCol w="1289610">
                  <a:extLst>
                    <a:ext uri="{9D8B030D-6E8A-4147-A177-3AD203B41FA5}">
                      <a16:colId xmlns:a16="http://schemas.microsoft.com/office/drawing/2014/main" val="3751003557"/>
                    </a:ext>
                  </a:extLst>
                </a:gridCol>
                <a:gridCol w="1840380">
                  <a:extLst>
                    <a:ext uri="{9D8B030D-6E8A-4147-A177-3AD203B41FA5}">
                      <a16:colId xmlns:a16="http://schemas.microsoft.com/office/drawing/2014/main" val="2923125681"/>
                    </a:ext>
                  </a:extLst>
                </a:gridCol>
              </a:tblGrid>
              <a:tr h="1174012">
                <a:tc>
                  <a:txBody>
                    <a:bodyPr/>
                    <a:lstStyle/>
                    <a:p>
                      <a:pPr marL="0" marR="0" algn="ctr">
                        <a:lnSpc>
                          <a:spcPct val="115000"/>
                        </a:lnSpc>
                        <a:spcBef>
                          <a:spcPts val="0"/>
                        </a:spcBef>
                        <a:spcAft>
                          <a:spcPts val="0"/>
                        </a:spcAft>
                      </a:pPr>
                      <a:r>
                        <a:rPr lang="en-US" sz="1400" dirty="0">
                          <a:effectLst/>
                        </a:rPr>
                        <a:t>Model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OFL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50000"/>
                        </a:lnSpc>
                        <a:spcBef>
                          <a:spcPts val="0"/>
                        </a:spcBef>
                        <a:spcAft>
                          <a:spcPts val="0"/>
                        </a:spcAft>
                      </a:pPr>
                      <a:r>
                        <a:rPr lang="en-US" sz="1400" dirty="0">
                          <a:effectLst/>
                        </a:rPr>
                        <a:t>ABC</a:t>
                      </a:r>
                    </a:p>
                    <a:p>
                      <a:pPr marL="0" marR="0" algn="ctr">
                        <a:lnSpc>
                          <a:spcPct val="115000"/>
                        </a:lnSpc>
                        <a:spcBef>
                          <a:spcPts val="0"/>
                        </a:spcBef>
                        <a:spcAft>
                          <a:spcPts val="0"/>
                        </a:spcAft>
                      </a:pPr>
                      <a:r>
                        <a:rPr lang="en-US" sz="1400" dirty="0">
                          <a:effectLst/>
                        </a:rPr>
                        <a:t>(0.75*OFL)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67138125"/>
                  </a:ext>
                </a:extLst>
              </a:tr>
              <a:tr h="346430">
                <a:tc>
                  <a:txBody>
                    <a:bodyPr/>
                    <a:lstStyle/>
                    <a:p>
                      <a:pPr marL="0" marR="0" algn="ctr">
                        <a:lnSpc>
                          <a:spcPct val="115000"/>
                        </a:lnSpc>
                        <a:spcBef>
                          <a:spcPts val="0"/>
                        </a:spcBef>
                        <a:spcAft>
                          <a:spcPts val="0"/>
                        </a:spcAft>
                      </a:pPr>
                      <a:r>
                        <a:rPr lang="en-US" sz="1400" dirty="0">
                          <a:effectLst/>
                        </a:rPr>
                        <a:t>19.1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4,886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3,664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722637811"/>
                  </a:ext>
                </a:extLst>
              </a:tr>
              <a:tr h="346430">
                <a:tc>
                  <a:txBody>
                    <a:bodyPr/>
                    <a:lstStyle/>
                    <a:p>
                      <a:pPr marL="0" marR="0" algn="ctr">
                        <a:lnSpc>
                          <a:spcPct val="115000"/>
                        </a:lnSpc>
                        <a:spcBef>
                          <a:spcPts val="0"/>
                        </a:spcBef>
                        <a:spcAft>
                          <a:spcPts val="0"/>
                        </a:spcAft>
                      </a:pPr>
                      <a:r>
                        <a:rPr lang="en-US" sz="1400" dirty="0">
                          <a:effectLst/>
                        </a:rPr>
                        <a:t>19.1a</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5,210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3,719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30766508"/>
                  </a:ext>
                </a:extLst>
              </a:tr>
              <a:tr h="346430">
                <a:tc>
                  <a:txBody>
                    <a:bodyPr/>
                    <a:lstStyle/>
                    <a:p>
                      <a:pPr marL="0" marR="0" algn="ctr">
                        <a:lnSpc>
                          <a:spcPct val="115000"/>
                        </a:lnSpc>
                        <a:spcBef>
                          <a:spcPts val="0"/>
                        </a:spcBef>
                        <a:spcAft>
                          <a:spcPts val="0"/>
                        </a:spcAft>
                      </a:pPr>
                      <a:r>
                        <a:rPr lang="en-US" sz="1400" dirty="0">
                          <a:effectLst/>
                        </a:rPr>
                        <a:t>19.1b</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4,514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3,386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67818704"/>
                  </a:ext>
                </a:extLst>
              </a:tr>
              <a:tr h="362926">
                <a:tc>
                  <a:txBody>
                    <a:bodyPr/>
                    <a:lstStyle/>
                    <a:p>
                      <a:pPr marL="0" marR="0" algn="ctr">
                        <a:lnSpc>
                          <a:spcPct val="115000"/>
                        </a:lnSpc>
                        <a:spcBef>
                          <a:spcPts val="0"/>
                        </a:spcBef>
                        <a:spcAft>
                          <a:spcPts val="0"/>
                        </a:spcAft>
                      </a:pPr>
                      <a:r>
                        <a:rPr lang="en-US" sz="1400" dirty="0">
                          <a:effectLst/>
                        </a:rPr>
                        <a:t>20.1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5,137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400" dirty="0">
                          <a:effectLst/>
                        </a:rPr>
                        <a:t>3,853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97067313"/>
                  </a:ext>
                </a:extLst>
              </a:tr>
            </a:tbl>
          </a:graphicData>
        </a:graphic>
      </p:graphicFrame>
    </p:spTree>
    <p:extLst>
      <p:ext uri="{BB962C8B-B14F-4D97-AF65-F5344CB8AC3E}">
        <p14:creationId xmlns:p14="http://schemas.microsoft.com/office/powerpoint/2010/main" val="2104554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D1B9BE-D941-4EEF-A5AD-4384CF3F4BCC}" type="slidenum">
              <a:rPr lang="en-US" smtClean="0"/>
              <a:pPr/>
              <a:t>36</a:t>
            </a:fld>
            <a:endParaRPr lang="en-US" dirty="0"/>
          </a:p>
        </p:txBody>
      </p:sp>
      <p:sp>
        <p:nvSpPr>
          <p:cNvPr id="4" name="TextBox 3"/>
          <p:cNvSpPr txBox="1"/>
          <p:nvPr/>
        </p:nvSpPr>
        <p:spPr>
          <a:xfrm>
            <a:off x="5436218" y="4572000"/>
            <a:ext cx="2819400" cy="707886"/>
          </a:xfrm>
          <a:prstGeom prst="rect">
            <a:avLst/>
          </a:prstGeom>
          <a:noFill/>
        </p:spPr>
        <p:txBody>
          <a:bodyPr wrap="square" rtlCol="0">
            <a:spAutoFit/>
          </a:bodyPr>
          <a:lstStyle/>
          <a:p>
            <a:r>
              <a:rPr lang="en-US" sz="4000" dirty="0">
                <a:solidFill>
                  <a:srgbClr val="FF0000"/>
                </a:solidFill>
              </a:rPr>
              <a:t>Thank you</a:t>
            </a:r>
          </a:p>
        </p:txBody>
      </p:sp>
      <p:sp>
        <p:nvSpPr>
          <p:cNvPr id="3" name="TextBox 2">
            <a:extLst>
              <a:ext uri="{FF2B5EF4-FFF2-40B4-BE49-F238E27FC236}">
                <a16:creationId xmlns:a16="http://schemas.microsoft.com/office/drawing/2014/main" id="{B0A273F2-EF70-46C9-9B24-B8E2530E4FE6}"/>
              </a:ext>
            </a:extLst>
          </p:cNvPr>
          <p:cNvSpPr txBox="1"/>
          <p:nvPr/>
        </p:nvSpPr>
        <p:spPr>
          <a:xfrm>
            <a:off x="1904999" y="1197114"/>
            <a:ext cx="5409415" cy="2677656"/>
          </a:xfrm>
          <a:prstGeom prst="rect">
            <a:avLst/>
          </a:prstGeom>
          <a:noFill/>
        </p:spPr>
        <p:txBody>
          <a:bodyPr wrap="square" rtlCol="0">
            <a:spAutoFit/>
          </a:bodyPr>
          <a:lstStyle/>
          <a:p>
            <a:r>
              <a:rPr lang="en-US" sz="2400" dirty="0"/>
              <a:t>Suggested model scenarios for May 2021 assessment work:</a:t>
            </a:r>
          </a:p>
          <a:p>
            <a:endParaRPr lang="en-US" sz="2400" dirty="0"/>
          </a:p>
          <a:p>
            <a:r>
              <a:rPr lang="en-US" sz="2400" dirty="0"/>
              <a:t>Model19.1a</a:t>
            </a:r>
          </a:p>
          <a:p>
            <a:r>
              <a:rPr lang="en-US" sz="2400" dirty="0"/>
              <a:t>Model 19.1b (</a:t>
            </a:r>
            <a:r>
              <a:rPr lang="en-US" sz="2400" dirty="0">
                <a:solidFill>
                  <a:srgbClr val="FF0000"/>
                </a:solidFill>
              </a:rPr>
              <a:t>EAG</a:t>
            </a:r>
            <a:r>
              <a:rPr lang="en-US" sz="2400" dirty="0"/>
              <a:t>) and Model 19.1a (</a:t>
            </a:r>
            <a:r>
              <a:rPr lang="en-US" sz="2400" dirty="0">
                <a:solidFill>
                  <a:srgbClr val="FF0000"/>
                </a:solidFill>
              </a:rPr>
              <a:t>WAG</a:t>
            </a:r>
            <a:r>
              <a:rPr lang="en-US" sz="2400" dirty="0"/>
              <a:t>) </a:t>
            </a:r>
          </a:p>
          <a:p>
            <a:r>
              <a:rPr lang="en-US" sz="2400" dirty="0"/>
              <a:t>Model 20.1</a:t>
            </a:r>
          </a:p>
        </p:txBody>
      </p:sp>
    </p:spTree>
    <p:extLst>
      <p:ext uri="{BB962C8B-B14F-4D97-AF65-F5344CB8AC3E}">
        <p14:creationId xmlns:p14="http://schemas.microsoft.com/office/powerpoint/2010/main" val="100585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
            <a:ext cx="7315200" cy="838200"/>
          </a:xfrm>
        </p:spPr>
        <p:txBody>
          <a:bodyPr>
            <a:normAutofit fontScale="90000"/>
          </a:bodyPr>
          <a:lstStyle/>
          <a:p>
            <a:r>
              <a:rPr lang="en-US" dirty="0"/>
              <a:t>Length based modeling approach</a:t>
            </a:r>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6" name="Rectangle 5"/>
          <p:cNvSpPr/>
          <p:nvPr/>
        </p:nvSpPr>
        <p:spPr>
          <a:xfrm>
            <a:off x="304800" y="979468"/>
            <a:ext cx="7772399" cy="3785652"/>
          </a:xfrm>
          <a:prstGeom prst="rect">
            <a:avLst/>
          </a:prstGeom>
        </p:spPr>
        <p:txBody>
          <a:bodyPr wrap="square">
            <a:spAutoFit/>
          </a:bodyPr>
          <a:lstStyle/>
          <a:p>
            <a:pPr marL="285750" indent="-285750">
              <a:buFont typeface="Wingdings" panose="05000000000000000000" pitchFamily="2" charset="2"/>
              <a:buChar char="Ø"/>
            </a:pPr>
            <a:r>
              <a:rPr lang="en-US" sz="2000" dirty="0"/>
              <a:t>Integrated male-only length-based models fitted to fishery dependent catch and CPUE data.</a:t>
            </a:r>
          </a:p>
          <a:p>
            <a:r>
              <a:rPr lang="en-US" sz="2000" dirty="0"/>
              <a:t> </a:t>
            </a:r>
          </a:p>
          <a:p>
            <a:pPr marL="285750" lvl="0" indent="-285750">
              <a:buFont typeface="Wingdings" panose="05000000000000000000" pitchFamily="2" charset="2"/>
              <a:buChar char="Ø"/>
            </a:pPr>
            <a:r>
              <a:rPr lang="en-US" sz="2000" i="1" dirty="0"/>
              <a:t>Constant M</a:t>
            </a:r>
            <a:r>
              <a:rPr lang="en-US" sz="2000" dirty="0"/>
              <a:t> of 0.21yr</a:t>
            </a:r>
            <a:r>
              <a:rPr lang="en-US" sz="2000" baseline="30000" dirty="0"/>
              <a:t>-1</a:t>
            </a:r>
            <a:r>
              <a:rPr lang="en-US" sz="2000" dirty="0"/>
              <a:t>.</a:t>
            </a:r>
          </a:p>
          <a:p>
            <a:pPr lvl="0"/>
            <a:endParaRPr lang="en-US" sz="2000" dirty="0"/>
          </a:p>
          <a:p>
            <a:pPr marL="285750" lvl="0" indent="-285750">
              <a:buFont typeface="Wingdings" panose="05000000000000000000" pitchFamily="2" charset="2"/>
              <a:buChar char="Ø"/>
            </a:pPr>
            <a:r>
              <a:rPr lang="en-US" sz="2000" dirty="0"/>
              <a:t>Projected the abundance from unfished equilibrium in 1960 to initialize the 1985 abundance.</a:t>
            </a:r>
          </a:p>
          <a:p>
            <a:pPr lvl="0"/>
            <a:endParaRPr lang="en-US" sz="2000" dirty="0"/>
          </a:p>
          <a:p>
            <a:pPr marL="285750" indent="-285750">
              <a:buFont typeface="Wingdings" panose="05000000000000000000" pitchFamily="2" charset="2"/>
              <a:buChar char="Ø"/>
            </a:pPr>
            <a:r>
              <a:rPr lang="en-US" sz="2000" dirty="0"/>
              <a:t>7 scenarios for </a:t>
            </a:r>
            <a:r>
              <a:rPr lang="en-US" sz="2000" dirty="0">
                <a:solidFill>
                  <a:srgbClr val="FF0000"/>
                </a:solidFill>
              </a:rPr>
              <a:t>EAG</a:t>
            </a:r>
            <a:r>
              <a:rPr lang="en-US" sz="2000" dirty="0"/>
              <a:t> and  4 scenarios </a:t>
            </a:r>
            <a:r>
              <a:rPr lang="en-US" sz="2000" dirty="0">
                <a:solidFill>
                  <a:srgbClr val="FF0000"/>
                </a:solidFill>
              </a:rPr>
              <a:t>WAG</a:t>
            </a:r>
            <a:r>
              <a:rPr lang="en-US" sz="2000" dirty="0"/>
              <a:t>.</a:t>
            </a:r>
          </a:p>
          <a:p>
            <a:endParaRPr lang="en-US" sz="2000" dirty="0"/>
          </a:p>
          <a:p>
            <a:pPr marL="285750" indent="-285750">
              <a:buFont typeface="Wingdings" panose="05000000000000000000" pitchFamily="2" charset="2"/>
              <a:buChar char="Ø"/>
            </a:pPr>
            <a:r>
              <a:rPr lang="en-US" sz="2000" dirty="0"/>
              <a:t>Francis re-weighting method for Stage-2 effective sample sizes calculation for all scenarios. </a:t>
            </a:r>
            <a:endParaRPr lang="en-US" sz="2400" dirty="0"/>
          </a:p>
        </p:txBody>
      </p:sp>
      <p:sp>
        <p:nvSpPr>
          <p:cNvPr id="8" name="Slide Number Placeholder 7"/>
          <p:cNvSpPr>
            <a:spLocks noGrp="1"/>
          </p:cNvSpPr>
          <p:nvPr>
            <p:ph type="sldNum" sz="quarter" idx="12"/>
          </p:nvPr>
        </p:nvSpPr>
        <p:spPr>
          <a:xfrm>
            <a:off x="7877531" y="152400"/>
            <a:ext cx="941203" cy="301752"/>
          </a:xfrm>
        </p:spPr>
        <p:txBody>
          <a:bodyPr/>
          <a:lstStyle/>
          <a:p>
            <a:fld id="{28D1B9BE-D941-4EEF-A5AD-4384CF3F4BCC}" type="slidenum">
              <a:rPr lang="en-US" smtClean="0"/>
              <a:pPr/>
              <a:t>4</a:t>
            </a:fld>
            <a:endParaRPr lang="en-US" dirty="0"/>
          </a:p>
        </p:txBody>
      </p:sp>
    </p:spTree>
    <p:extLst>
      <p:ext uri="{BB962C8B-B14F-4D97-AF65-F5344CB8AC3E}">
        <p14:creationId xmlns:p14="http://schemas.microsoft.com/office/powerpoint/2010/main" val="267711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May 2020 CPT (selected) comments</a:t>
            </a:r>
          </a:p>
        </p:txBody>
      </p:sp>
      <p:sp>
        <p:nvSpPr>
          <p:cNvPr id="3" name="Content Placeholder 2"/>
          <p:cNvSpPr>
            <a:spLocks noGrp="1"/>
          </p:cNvSpPr>
          <p:nvPr>
            <p:ph idx="1"/>
          </p:nvPr>
        </p:nvSpPr>
        <p:spPr>
          <a:xfrm>
            <a:off x="228600" y="914400"/>
            <a:ext cx="8763000" cy="5166361"/>
          </a:xfrm>
        </p:spPr>
        <p:txBody>
          <a:bodyPr>
            <a:noAutofit/>
          </a:bodyPr>
          <a:lstStyle/>
          <a:p>
            <a:pPr marL="0" marR="0">
              <a:spcBef>
                <a:spcPts val="0"/>
              </a:spcBef>
              <a:spcAft>
                <a:spcPts val="705"/>
              </a:spcAft>
            </a:pPr>
            <a:r>
              <a:rPr lang="en-US" sz="1800" b="1" dirty="0"/>
              <a:t>Comment 2: The CPT requested that the next assessment explore the sensitivity of the results to alternative percentages of R</a:t>
            </a:r>
            <a:r>
              <a:rPr lang="en-US" sz="1800" b="1" baseline="-25000" dirty="0"/>
              <a:t>sigma</a:t>
            </a:r>
            <a:r>
              <a:rPr lang="en-US" sz="1800" b="1" dirty="0"/>
              <a:t> (e.g., 50%, 60%, 70%, 80%) and describe the trade-offs among alternatives (e.g., inclusion of imprecise estimates, a non-contiguous set of years, etc.)</a:t>
            </a:r>
          </a:p>
          <a:p>
            <a:endParaRPr lang="en-US" sz="1800" b="1" dirty="0"/>
          </a:p>
          <a:p>
            <a:pPr marL="45720" indent="0">
              <a:buNone/>
            </a:pPr>
            <a:r>
              <a:rPr lang="en-US" sz="1800" i="1" dirty="0">
                <a:solidFill>
                  <a:srgbClr val="FFC000"/>
                </a:solidFill>
              </a:rPr>
              <a:t>Response: </a:t>
            </a:r>
          </a:p>
          <a:p>
            <a:pPr marL="0" marR="0" algn="just">
              <a:spcBef>
                <a:spcPts val="0"/>
              </a:spcBef>
              <a:spcAft>
                <a:spcPts val="0"/>
              </a:spcAft>
              <a:tabLst>
                <a:tab pos="1200150" algn="l"/>
              </a:tabLst>
            </a:pPr>
            <a:r>
              <a:rPr lang="en-US" sz="1800" i="1" dirty="0">
                <a:solidFill>
                  <a:srgbClr val="FFC000"/>
                </a:solidFill>
              </a:rPr>
              <a:t>Different percentages of R</a:t>
            </a:r>
            <a:r>
              <a:rPr lang="en-US" sz="1800" i="1" baseline="-25000" dirty="0">
                <a:solidFill>
                  <a:srgbClr val="FFC000"/>
                </a:solidFill>
              </a:rPr>
              <a:t>sigma </a:t>
            </a:r>
            <a:r>
              <a:rPr lang="en-US" sz="1800" i="1" dirty="0">
                <a:solidFill>
                  <a:srgbClr val="FFC000"/>
                </a:solidFill>
              </a:rPr>
              <a:t>did not appreciably affect the MMB or recruit trends (Figs. R1 and R2). Therefore, we considered 60% -70% of R</a:t>
            </a:r>
            <a:r>
              <a:rPr lang="en-US" sz="1800" i="1" baseline="-25000" dirty="0">
                <a:solidFill>
                  <a:srgbClr val="FFC000"/>
                </a:solidFill>
              </a:rPr>
              <a:t>sigma</a:t>
            </a:r>
            <a:r>
              <a:rPr lang="en-US" sz="1800" i="1" dirty="0">
                <a:solidFill>
                  <a:srgbClr val="FFC000"/>
                </a:solidFill>
              </a:rPr>
              <a:t> as a suitable range common to both regions to determine number of years for mean number of recruit estimation.  The selected range was 1987-2017. </a:t>
            </a:r>
          </a:p>
          <a:p>
            <a:r>
              <a:rPr lang="en-US" sz="1800" i="1" dirty="0">
                <a:solidFill>
                  <a:srgbClr val="FFC000"/>
                </a:solidFill>
              </a:rPr>
              <a:t>. </a:t>
            </a:r>
          </a:p>
        </p:txBody>
      </p:sp>
      <p:sp>
        <p:nvSpPr>
          <p:cNvPr id="4" name="Slide Number Placeholder 3"/>
          <p:cNvSpPr>
            <a:spLocks noGrp="1"/>
          </p:cNvSpPr>
          <p:nvPr>
            <p:ph type="sldNum" sz="quarter" idx="12"/>
          </p:nvPr>
        </p:nvSpPr>
        <p:spPr/>
        <p:txBody>
          <a:bodyPr/>
          <a:lstStyle/>
          <a:p>
            <a:fld id="{28D1B9BE-D941-4EEF-A5AD-4384CF3F4BCC}" type="slidenum">
              <a:rPr lang="en-US" smtClean="0"/>
              <a:pPr/>
              <a:t>5</a:t>
            </a:fld>
            <a:endParaRPr lang="en-US" dirty="0"/>
          </a:p>
        </p:txBody>
      </p:sp>
    </p:spTree>
    <p:extLst>
      <p:ext uri="{BB962C8B-B14F-4D97-AF65-F5344CB8AC3E}">
        <p14:creationId xmlns:p14="http://schemas.microsoft.com/office/powerpoint/2010/main" val="402607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a:bodyPr>
          <a:lstStyle/>
          <a:p>
            <a:r>
              <a:rPr lang="en-US"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6</a:t>
            </a:fld>
            <a:endParaRPr lang="en-US" dirty="0"/>
          </a:p>
        </p:txBody>
      </p:sp>
      <p:sp>
        <p:nvSpPr>
          <p:cNvPr id="6" name="TextBox 5">
            <a:extLst>
              <a:ext uri="{FF2B5EF4-FFF2-40B4-BE49-F238E27FC236}">
                <a16:creationId xmlns:a16="http://schemas.microsoft.com/office/drawing/2014/main" id="{5D3E3523-C0D6-4C62-8E5F-EFAEAFE66829}"/>
              </a:ext>
            </a:extLst>
          </p:cNvPr>
          <p:cNvSpPr txBox="1"/>
          <p:nvPr/>
        </p:nvSpPr>
        <p:spPr>
          <a:xfrm>
            <a:off x="152400" y="5149334"/>
            <a:ext cx="8763000" cy="954107"/>
          </a:xfrm>
          <a:prstGeom prst="rect">
            <a:avLst/>
          </a:prstGeom>
          <a:noFill/>
        </p:spPr>
        <p:txBody>
          <a:bodyPr wrap="square" rtlCol="0">
            <a:spAutoFit/>
          </a:bodyPr>
          <a:lstStyle/>
          <a:p>
            <a:r>
              <a:rPr lang="en-US" sz="1400" dirty="0"/>
              <a:t>Figure  R1. </a:t>
            </a:r>
            <a:r>
              <a:rPr lang="en-US" sz="1400" dirty="0">
                <a:effectLst/>
                <a:ea typeface="Times New Roman" panose="02020603050405020304" pitchFamily="18" charset="0"/>
              </a:rPr>
              <a:t>MMB trends for different percentages of R</a:t>
            </a:r>
            <a:r>
              <a:rPr lang="en-US" sz="1400" baseline="-25000" dirty="0">
                <a:effectLst/>
                <a:ea typeface="Times New Roman" panose="02020603050405020304" pitchFamily="18" charset="0"/>
              </a:rPr>
              <a:t>sigma</a:t>
            </a:r>
            <a:r>
              <a:rPr lang="en-US" sz="1400" dirty="0">
                <a:effectLst/>
                <a:ea typeface="Times New Roman" panose="02020603050405020304" pitchFamily="18" charset="0"/>
              </a:rPr>
              <a:t> cut off mark to determine the period for mean R calculation (</a:t>
            </a:r>
            <a:r>
              <a:rPr lang="en-US" sz="1400" dirty="0">
                <a:solidFill>
                  <a:srgbClr val="FF0000"/>
                </a:solidFill>
                <a:effectLst/>
                <a:ea typeface="Times New Roman" panose="02020603050405020304" pitchFamily="18" charset="0"/>
              </a:rPr>
              <a:t>EAG</a:t>
            </a:r>
            <a:r>
              <a:rPr lang="en-US" sz="1400" dirty="0">
                <a:effectLst/>
                <a:ea typeface="Times New Roman" panose="02020603050405020304" pitchFamily="18" charset="0"/>
              </a:rPr>
              <a:t>: 60%: 1987-2017, 65%: 1987-2017, 70%: 1985-2017, 75%: 1984-2017, 80%: 1984-2017, 90%: 1975-2018; </a:t>
            </a:r>
            <a:r>
              <a:rPr lang="en-US" sz="1400" dirty="0">
                <a:solidFill>
                  <a:srgbClr val="FF0000"/>
                </a:solidFill>
                <a:effectLst/>
                <a:ea typeface="Times New Roman" panose="02020603050405020304" pitchFamily="18" charset="0"/>
              </a:rPr>
              <a:t>WAG</a:t>
            </a:r>
            <a:r>
              <a:rPr lang="en-US" sz="1400" dirty="0">
                <a:effectLst/>
                <a:ea typeface="Times New Roman" panose="02020603050405020304" pitchFamily="18" charset="0"/>
              </a:rPr>
              <a:t>: 60%: 1989-2017, 65%: 1987-2018, 70%: 1987-2018, 75%: 1986-2018, 80%: 1986-2018; 90%: 1986-2018). </a:t>
            </a:r>
            <a:endParaRPr lang="en-US" sz="1400" dirty="0"/>
          </a:p>
        </p:txBody>
      </p:sp>
      <p:pic>
        <p:nvPicPr>
          <p:cNvPr id="9" name="Picture 8">
            <a:extLst>
              <a:ext uri="{FF2B5EF4-FFF2-40B4-BE49-F238E27FC236}">
                <a16:creationId xmlns:a16="http://schemas.microsoft.com/office/drawing/2014/main" id="{6696D3A6-D257-42B0-B5EF-DD1A8524AC7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310797"/>
            <a:ext cx="5943600" cy="3388203"/>
          </a:xfrm>
          <a:prstGeom prst="rect">
            <a:avLst/>
          </a:prstGeom>
          <a:noFill/>
          <a:ln>
            <a:noFill/>
          </a:ln>
        </p:spPr>
      </p:pic>
    </p:spTree>
    <p:extLst>
      <p:ext uri="{BB962C8B-B14F-4D97-AF65-F5344CB8AC3E}">
        <p14:creationId xmlns:p14="http://schemas.microsoft.com/office/powerpoint/2010/main" val="194631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a:bodyPr>
          <a:lstStyle/>
          <a:p>
            <a:r>
              <a:rPr lang="en-US"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7</a:t>
            </a:fld>
            <a:endParaRPr lang="en-US" dirty="0"/>
          </a:p>
        </p:txBody>
      </p:sp>
      <p:sp>
        <p:nvSpPr>
          <p:cNvPr id="6" name="TextBox 5">
            <a:extLst>
              <a:ext uri="{FF2B5EF4-FFF2-40B4-BE49-F238E27FC236}">
                <a16:creationId xmlns:a16="http://schemas.microsoft.com/office/drawing/2014/main" id="{5D3E3523-C0D6-4C62-8E5F-EFAEAFE66829}"/>
              </a:ext>
            </a:extLst>
          </p:cNvPr>
          <p:cNvSpPr txBox="1"/>
          <p:nvPr/>
        </p:nvSpPr>
        <p:spPr>
          <a:xfrm>
            <a:off x="152400" y="5149334"/>
            <a:ext cx="8763000" cy="707886"/>
          </a:xfrm>
          <a:prstGeom prst="rect">
            <a:avLst/>
          </a:prstGeom>
          <a:noFill/>
        </p:spPr>
        <p:txBody>
          <a:bodyPr wrap="square" rtlCol="0">
            <a:spAutoFit/>
          </a:bodyPr>
          <a:lstStyle/>
          <a:p>
            <a:r>
              <a:rPr lang="en-US" sz="1400" dirty="0"/>
              <a:t>Figure  R2. </a:t>
            </a:r>
            <a:r>
              <a:rPr lang="en-US" sz="1400" dirty="0">
                <a:effectLst/>
                <a:ea typeface="Times New Roman" panose="02020603050405020304" pitchFamily="18" charset="0"/>
              </a:rPr>
              <a:t>Recruit trends for different percent ages of R</a:t>
            </a:r>
            <a:r>
              <a:rPr lang="en-US" sz="1400" baseline="-25000" dirty="0">
                <a:effectLst/>
                <a:ea typeface="Times New Roman" panose="02020603050405020304" pitchFamily="18" charset="0"/>
              </a:rPr>
              <a:t>sigma</a:t>
            </a:r>
            <a:r>
              <a:rPr lang="en-US" sz="1400" dirty="0">
                <a:effectLst/>
                <a:ea typeface="Times New Roman" panose="02020603050405020304" pitchFamily="18" charset="0"/>
              </a:rPr>
              <a:t> cut off mark to determine the time period for mean R calculation.</a:t>
            </a:r>
          </a:p>
          <a:p>
            <a:endParaRPr lang="en-US" sz="1200" dirty="0"/>
          </a:p>
        </p:txBody>
      </p:sp>
      <p:pic>
        <p:nvPicPr>
          <p:cNvPr id="7" name="Picture 6">
            <a:extLst>
              <a:ext uri="{FF2B5EF4-FFF2-40B4-BE49-F238E27FC236}">
                <a16:creationId xmlns:a16="http://schemas.microsoft.com/office/drawing/2014/main" id="{03A6C508-8A72-4611-8340-733FF6BC86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310798"/>
            <a:ext cx="7391400" cy="3789840"/>
          </a:xfrm>
          <a:prstGeom prst="rect">
            <a:avLst/>
          </a:prstGeom>
          <a:noFill/>
          <a:ln>
            <a:noFill/>
          </a:ln>
        </p:spPr>
      </p:pic>
    </p:spTree>
    <p:extLst>
      <p:ext uri="{BB962C8B-B14F-4D97-AF65-F5344CB8AC3E}">
        <p14:creationId xmlns:p14="http://schemas.microsoft.com/office/powerpoint/2010/main" val="83972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a:bodyPr>
          <a:lstStyle/>
          <a:p>
            <a:r>
              <a:rPr lang="en-US"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8</a:t>
            </a:fld>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F9C0088-3BD3-4ACD-8505-6542FA95104E}"/>
                  </a:ext>
                </a:extLst>
              </p:cNvPr>
              <p:cNvSpPr/>
              <p:nvPr/>
            </p:nvSpPr>
            <p:spPr>
              <a:xfrm>
                <a:off x="228600" y="1616839"/>
                <a:ext cx="8458200" cy="4382931"/>
              </a:xfrm>
              <a:prstGeom prst="rect">
                <a:avLst/>
              </a:prstGeom>
            </p:spPr>
            <p:txBody>
              <a:bodyPr wrap="square">
                <a:spAutoFit/>
              </a:bodyPr>
              <a:lstStyle/>
              <a:p>
                <a:pPr marL="0" marR="0">
                  <a:spcBef>
                    <a:spcPts val="0"/>
                  </a:spcBef>
                  <a:spcAft>
                    <a:spcPts val="705"/>
                  </a:spcAft>
                </a:pPr>
                <a:r>
                  <a:rPr lang="en-US" b="1" dirty="0"/>
                  <a:t>Comment  3: The method used to construct the CPUE indices accounts for years*blocks for which there are no data by filling them in using a log-linear model, i.e.,: </a:t>
                </a:r>
              </a:p>
              <a:p>
                <a:r>
                  <a:rPr lang="en-US" b="1" dirty="0"/>
                  <a:t>  </a:t>
                </a:r>
                <a14:m>
                  <m:oMath xmlns:m="http://schemas.openxmlformats.org/officeDocument/2006/math">
                    <m:acc>
                      <m:accPr>
                        <m:chr m:val="̂"/>
                        <m:ctrlPr>
                          <a:rPr lang="en-US" b="1"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𝑩</m:t>
                            </m:r>
                          </m:e>
                          <m:sub>
                            <m:r>
                              <a:rPr lang="en-US" b="1">
                                <a:latin typeface="Cambria Math" panose="02040503050406030204" pitchFamily="18" charset="0"/>
                              </a:rPr>
                              <m:t>𝒊</m:t>
                            </m:r>
                            <m:r>
                              <a:rPr lang="en-US" b="1">
                                <a:latin typeface="Cambria Math" panose="02040503050406030204" pitchFamily="18" charset="0"/>
                              </a:rPr>
                              <m:t>, </m:t>
                            </m:r>
                            <m:r>
                              <a:rPr lang="en-US" b="1">
                                <a:latin typeface="Cambria Math" panose="02040503050406030204" pitchFamily="18" charset="0"/>
                              </a:rPr>
                              <m:t>𝒋</m:t>
                            </m:r>
                          </m:sub>
                        </m:sSub>
                      </m:e>
                    </m:acc>
                    <m:r>
                      <a:rPr lang="en-US" b="1">
                        <a:latin typeface="Cambria Math" panose="02040503050406030204" pitchFamily="18" charset="0"/>
                      </a:rPr>
                      <m:t>=  </m:t>
                    </m:r>
                    <m:sSub>
                      <m:sSubPr>
                        <m:ctrlPr>
                          <a:rPr lang="en-US" b="1" i="1">
                            <a:latin typeface="Cambria Math" panose="02040503050406030204" pitchFamily="18" charset="0"/>
                          </a:rPr>
                        </m:ctrlPr>
                      </m:sSubPr>
                      <m:e>
                        <m:sSup>
                          <m:sSupPr>
                            <m:ctrlPr>
                              <a:rPr lang="en-US" b="1" i="1">
                                <a:latin typeface="Cambria Math" panose="02040503050406030204" pitchFamily="18" charset="0"/>
                              </a:rPr>
                            </m:ctrlPr>
                          </m:sSupPr>
                          <m:e>
                            <m:r>
                              <a:rPr lang="en-US" b="1">
                                <a:latin typeface="Cambria Math" panose="02040503050406030204" pitchFamily="18" charset="0"/>
                              </a:rPr>
                              <m:t>𝒆</m:t>
                            </m:r>
                          </m:e>
                          <m:sup>
                            <m:sSub>
                              <m:sSubPr>
                                <m:ctrlPr>
                                  <a:rPr lang="en-US" b="1" i="1">
                                    <a:latin typeface="Cambria Math" panose="02040503050406030204" pitchFamily="18" charset="0"/>
                                  </a:rPr>
                                </m:ctrlPr>
                              </m:sSubPr>
                              <m:e>
                                <m:r>
                                  <a:rPr lang="en-US" b="1">
                                    <a:latin typeface="Cambria Math" panose="02040503050406030204" pitchFamily="18" charset="0"/>
                                  </a:rPr>
                                  <m:t>𝑨</m:t>
                                </m:r>
                              </m:e>
                              <m:sub>
                                <m:r>
                                  <a:rPr lang="en-US" b="1">
                                    <a:latin typeface="Cambria Math" panose="02040503050406030204" pitchFamily="18" charset="0"/>
                                  </a:rPr>
                                  <m:t>𝒊</m:t>
                                </m:r>
                              </m:sub>
                            </m:sSub>
                            <m:r>
                              <a:rPr lang="en-US" b="1">
                                <a:latin typeface="Cambria Math" panose="02040503050406030204" pitchFamily="18" charset="0"/>
                              </a:rPr>
                              <m:t>+ </m:t>
                            </m:r>
                            <m:sSub>
                              <m:sSubPr>
                                <m:ctrlPr>
                                  <a:rPr lang="en-US" b="1" i="1">
                                    <a:latin typeface="Cambria Math" panose="02040503050406030204" pitchFamily="18" charset="0"/>
                                  </a:rPr>
                                </m:ctrlPr>
                              </m:sSubPr>
                              <m:e>
                                <m:r>
                                  <a:rPr lang="en-US" b="1">
                                    <a:latin typeface="Cambria Math" panose="02040503050406030204" pitchFamily="18" charset="0"/>
                                  </a:rPr>
                                  <m:t>𝑪</m:t>
                                </m:r>
                              </m:e>
                              <m:sub>
                                <m:r>
                                  <a:rPr lang="en-US" b="1">
                                    <a:latin typeface="Cambria Math" panose="02040503050406030204" pitchFamily="18" charset="0"/>
                                  </a:rPr>
                                  <m:t>𝒋</m:t>
                                </m:r>
                              </m:sub>
                            </m:sSub>
                          </m:sup>
                        </m:sSup>
                      </m:e>
                      <m:sub/>
                    </m:sSub>
                  </m:oMath>
                </a14:m>
                <a:endParaRPr lang="en-US" b="1" dirty="0"/>
              </a:p>
              <a:p>
                <a:endParaRPr lang="en-US" sz="1800" b="1" dirty="0">
                  <a:effectLst/>
                  <a:ea typeface="Times New Roman" panose="02020603050405020304" pitchFamily="18" charset="0"/>
                </a:endParaRPr>
              </a:p>
              <a:p>
                <a:r>
                  <a:rPr lang="en-US" sz="1800" b="1" dirty="0">
                    <a:effectLst/>
                    <a:ea typeface="Times New Roman" panose="02020603050405020304" pitchFamily="18" charset="0"/>
                  </a:rPr>
                  <a:t>The variance for the final indices (Equation B.16) accounts for the variance of the standardized CPUE values for years*blocks with data but ignores the biomass estimates based on the above formula. This variance should be based on two contributions: a) from block*years with data, and b) from those based on the above (prediction) formula for year*blocks with no or few data. </a:t>
                </a:r>
              </a:p>
              <a:p>
                <a:endParaRPr lang="en-US" b="1" i="1" dirty="0">
                  <a:solidFill>
                    <a:srgbClr val="FFC000"/>
                  </a:solidFill>
                  <a:latin typeface="Times New Roman" panose="02020603050405020304" pitchFamily="18" charset="0"/>
                </a:endParaRPr>
              </a:p>
              <a:p>
                <a:r>
                  <a:rPr lang="en-US" i="1" dirty="0">
                    <a:solidFill>
                      <a:srgbClr val="FFC000"/>
                    </a:solidFill>
                  </a:rPr>
                  <a:t>Response: </a:t>
                </a:r>
              </a:p>
              <a:p>
                <a:r>
                  <a:rPr lang="en-US" i="1" dirty="0">
                    <a:solidFill>
                      <a:srgbClr val="FFC000"/>
                    </a:solidFill>
                  </a:rPr>
                  <a:t>Done (Appendix A)</a:t>
                </a:r>
              </a:p>
              <a:p>
                <a:endParaRPr lang="en-US" i="1" dirty="0">
                  <a:solidFill>
                    <a:srgbClr val="FFC000"/>
                  </a:solidFill>
                </a:endParaRPr>
              </a:p>
            </p:txBody>
          </p:sp>
        </mc:Choice>
        <mc:Fallback xmlns="">
          <p:sp>
            <p:nvSpPr>
              <p:cNvPr id="4" name="Rectangle 3">
                <a:extLst>
                  <a:ext uri="{FF2B5EF4-FFF2-40B4-BE49-F238E27FC236}">
                    <a16:creationId xmlns:a16="http://schemas.microsoft.com/office/drawing/2014/main" id="{9F9C0088-3BD3-4ACD-8505-6542FA95104E}"/>
                  </a:ext>
                </a:extLst>
              </p:cNvPr>
              <p:cNvSpPr>
                <a:spLocks noRot="1" noChangeAspect="1" noMove="1" noResize="1" noEditPoints="1" noAdjustHandles="1" noChangeArrowheads="1" noChangeShapeType="1" noTextEdit="1"/>
              </p:cNvSpPr>
              <p:nvPr/>
            </p:nvSpPr>
            <p:spPr>
              <a:xfrm>
                <a:off x="228600" y="1616839"/>
                <a:ext cx="8458200" cy="4382931"/>
              </a:xfrm>
              <a:prstGeom prst="rect">
                <a:avLst/>
              </a:prstGeom>
              <a:blipFill>
                <a:blip r:embed="rId2"/>
                <a:stretch>
                  <a:fillRect l="-649" t="-695" r="-793"/>
                </a:stretch>
              </a:blipFill>
            </p:spPr>
            <p:txBody>
              <a:bodyPr/>
              <a:lstStyle/>
              <a:p>
                <a:r>
                  <a:rPr lang="en-US">
                    <a:noFill/>
                  </a:rPr>
                  <a:t> </a:t>
                </a:r>
              </a:p>
            </p:txBody>
          </p:sp>
        </mc:Fallback>
      </mc:AlternateContent>
    </p:spTree>
    <p:extLst>
      <p:ext uri="{BB962C8B-B14F-4D97-AF65-F5344CB8AC3E}">
        <p14:creationId xmlns:p14="http://schemas.microsoft.com/office/powerpoint/2010/main" val="4071339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64-9073-45AB-A556-C7A7A412EDD2}"/>
              </a:ext>
            </a:extLst>
          </p:cNvPr>
          <p:cNvSpPr>
            <a:spLocks noGrp="1"/>
          </p:cNvSpPr>
          <p:nvPr>
            <p:ph type="title"/>
          </p:nvPr>
        </p:nvSpPr>
        <p:spPr>
          <a:xfrm>
            <a:off x="381000" y="381001"/>
            <a:ext cx="7772400" cy="762000"/>
          </a:xfrm>
        </p:spPr>
        <p:txBody>
          <a:bodyPr>
            <a:normAutofit/>
          </a:bodyPr>
          <a:lstStyle/>
          <a:p>
            <a:r>
              <a:rPr lang="en-US" dirty="0"/>
              <a:t>CPT comments continued</a:t>
            </a:r>
          </a:p>
        </p:txBody>
      </p:sp>
      <p:sp>
        <p:nvSpPr>
          <p:cNvPr id="3" name="Slide Number Placeholder 2">
            <a:extLst>
              <a:ext uri="{FF2B5EF4-FFF2-40B4-BE49-F238E27FC236}">
                <a16:creationId xmlns:a16="http://schemas.microsoft.com/office/drawing/2014/main" id="{48E135C6-5ECE-4888-B6BF-9C9C6D3767A0}"/>
              </a:ext>
            </a:extLst>
          </p:cNvPr>
          <p:cNvSpPr>
            <a:spLocks noGrp="1"/>
          </p:cNvSpPr>
          <p:nvPr>
            <p:ph type="sldNum" sz="quarter" idx="12"/>
          </p:nvPr>
        </p:nvSpPr>
        <p:spPr/>
        <p:txBody>
          <a:bodyPr/>
          <a:lstStyle/>
          <a:p>
            <a:fld id="{28D1B9BE-D941-4EEF-A5AD-4384CF3F4BCC}" type="slidenum">
              <a:rPr lang="en-US" smtClean="0"/>
              <a:pPr/>
              <a:t>9</a:t>
            </a:fld>
            <a:endParaRPr lang="en-US" dirty="0"/>
          </a:p>
        </p:txBody>
      </p:sp>
      <p:sp>
        <p:nvSpPr>
          <p:cNvPr id="4" name="Rectangle 3">
            <a:extLst>
              <a:ext uri="{FF2B5EF4-FFF2-40B4-BE49-F238E27FC236}">
                <a16:creationId xmlns:a16="http://schemas.microsoft.com/office/drawing/2014/main" id="{9F9C0088-3BD3-4ACD-8505-6542FA95104E}"/>
              </a:ext>
            </a:extLst>
          </p:cNvPr>
          <p:cNvSpPr/>
          <p:nvPr/>
        </p:nvSpPr>
        <p:spPr>
          <a:xfrm>
            <a:off x="0" y="1147195"/>
            <a:ext cx="8458200" cy="2675091"/>
          </a:xfrm>
          <a:prstGeom prst="rect">
            <a:avLst/>
          </a:prstGeom>
        </p:spPr>
        <p:txBody>
          <a:bodyPr wrap="square">
            <a:spAutoFit/>
          </a:bodyPr>
          <a:lstStyle/>
          <a:p>
            <a:pPr marL="0" marR="0">
              <a:spcBef>
                <a:spcPts val="0"/>
              </a:spcBef>
              <a:spcAft>
                <a:spcPts val="705"/>
              </a:spcAft>
            </a:pPr>
            <a:r>
              <a:rPr lang="en-US" b="1" dirty="0"/>
              <a:t>Comment 4: </a:t>
            </a:r>
            <a:r>
              <a:rPr lang="en-US" sz="1800" b="1" dirty="0">
                <a:effectLst/>
                <a:ea typeface="Times New Roman" panose="02020603050405020304" pitchFamily="18" charset="0"/>
              </a:rPr>
              <a:t>The fits to the observer CPUE series should be shown separately for the index based on area*year interactions and that based on the default approach. </a:t>
            </a:r>
            <a:endParaRPr lang="en-US" sz="1800" dirty="0">
              <a:effectLst/>
              <a:ea typeface="Times New Roman" panose="02020603050405020304" pitchFamily="18" charset="0"/>
            </a:endParaRPr>
          </a:p>
          <a:p>
            <a:pPr marL="45720" indent="0">
              <a:buNone/>
            </a:pPr>
            <a:endParaRPr lang="en-US" i="1" dirty="0">
              <a:solidFill>
                <a:srgbClr val="FFC000"/>
              </a:solidFill>
            </a:endParaRPr>
          </a:p>
          <a:p>
            <a:pPr marL="45720" indent="0">
              <a:buNone/>
            </a:pPr>
            <a:r>
              <a:rPr lang="en-US" i="1" dirty="0">
                <a:solidFill>
                  <a:srgbClr val="FFC000"/>
                </a:solidFill>
              </a:rPr>
              <a:t>Response: </a:t>
            </a:r>
          </a:p>
          <a:p>
            <a:r>
              <a:rPr lang="en-US" i="1" dirty="0">
                <a:solidFill>
                  <a:srgbClr val="FFC000"/>
                </a:solidFill>
              </a:rPr>
              <a:t>Done (Figures A.2 and A.3).</a:t>
            </a:r>
          </a:p>
          <a:p>
            <a:endParaRPr lang="en-US" i="1" dirty="0">
              <a:solidFill>
                <a:srgbClr val="FFC000"/>
              </a:solidFill>
            </a:endParaRPr>
          </a:p>
          <a:p>
            <a:endParaRPr lang="en-US" i="1" dirty="0">
              <a:solidFill>
                <a:srgbClr val="FFC000"/>
              </a:solidFill>
            </a:endParaRPr>
          </a:p>
          <a:p>
            <a:endParaRPr lang="en-US" i="1" dirty="0">
              <a:solidFill>
                <a:srgbClr val="FFC000"/>
              </a:solidFill>
            </a:endParaRPr>
          </a:p>
        </p:txBody>
      </p:sp>
    </p:spTree>
    <p:extLst>
      <p:ext uri="{BB962C8B-B14F-4D97-AF65-F5344CB8AC3E}">
        <p14:creationId xmlns:p14="http://schemas.microsoft.com/office/powerpoint/2010/main" val="3896322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37491</TotalTime>
  <Words>3448</Words>
  <Application>Microsoft Office PowerPoint</Application>
  <PresentationFormat>On-screen Show (4:3)</PresentationFormat>
  <Paragraphs>463</Paragraphs>
  <Slides>36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Times New Roman</vt:lpstr>
      <vt:lpstr>Wingdings</vt:lpstr>
      <vt:lpstr>Perspective</vt:lpstr>
      <vt:lpstr>    Aleutian Islands Golden King Crab Model Scenarios for May 2021 Assessment</vt:lpstr>
      <vt:lpstr>EAG</vt:lpstr>
      <vt:lpstr>Topics</vt:lpstr>
      <vt:lpstr>Length based modeling approach</vt:lpstr>
      <vt:lpstr>May 2020 CPT (selected) comments</vt:lpstr>
      <vt:lpstr>CPT comments continued</vt:lpstr>
      <vt:lpstr>CPT comments continued</vt:lpstr>
      <vt:lpstr>CPT comments continued</vt:lpstr>
      <vt:lpstr>CPT comments continued</vt:lpstr>
      <vt:lpstr>CPT comments continued</vt:lpstr>
      <vt:lpstr>CPT comments continued</vt:lpstr>
      <vt:lpstr>CPT comments continued</vt:lpstr>
      <vt:lpstr>CPT comments continued</vt:lpstr>
      <vt:lpstr>June 2020 SSC (selected) comments</vt:lpstr>
      <vt:lpstr>SSC comments continued</vt:lpstr>
      <vt:lpstr>SSC comments continued</vt:lpstr>
      <vt:lpstr>SSC comments continued</vt:lpstr>
      <vt:lpstr>PowerPoint Presentation</vt:lpstr>
      <vt:lpstr>b. Estimation of observer CPUE index by  the Year:Area interaction model</vt:lpstr>
      <vt:lpstr>PowerPoint Presentation</vt:lpstr>
      <vt:lpstr>Year:Area interaction model…. continued</vt:lpstr>
      <vt:lpstr>PowerPoint Presentation</vt:lpstr>
      <vt:lpstr>PowerPoint Presentation</vt:lpstr>
      <vt:lpstr>PowerPoint Presentation</vt:lpstr>
      <vt:lpstr>Observer CPUE index by  the Year:Area interaction model….. continued</vt:lpstr>
      <vt:lpstr>d. Cooperative survey CPUE index by mixed random effects model</vt:lpstr>
      <vt:lpstr>Cooperative survey CPUE index by mixed random effects model …. continued</vt:lpstr>
      <vt:lpstr>Model results</vt:lpstr>
      <vt:lpstr>Figures 8 and 18 . Estimated number of male recruits for 19.1, 19.1a, 19.1b, 19.1c (EAG Gmacs fit), 19.1d, and 20.1 model fits for EAG  and 19.1, 19.1a, 19.1b, and 20.1 model fits for WAG, 1961–2020.  The number of recruits is standardized using (R-mean R)/mean R for comparing different models’ results</vt:lpstr>
      <vt:lpstr>         Figure 9. Observed (open circle) vs. predicted (solid line) retained catch (top left), total catch (top right), and groundfish bycatch (bottom left) of golden king crab for 19.1, 19.1a, 19.1b, 19.1d, and 20.1 model fits in EAG, 1981/82–2019/20.  .  </vt:lpstr>
      <vt:lpstr>         Figure 19. Observed (open circle) vs. predicted (solid line) retained catch (top left), total catch (top right), and groundfish bycatch (bottom left) of golden king crab for 19.1, 19.1a, 19.1b, and 20.1 model fits in WAG, 1981/82–2019/20.  .  .  </vt:lpstr>
      <vt:lpstr>    Figure 11. Trends in pot fishery full selection total fishing mortality of golden king crab for 19.1, 19.1a, 19.1b, 19.1c (EAG Gmacs fit), 19.1d, and 20.1 model fits to EAG (left) and for 19.1, 19.1a, 19.1b, and 20.1 model fits to WAG (right) data, 1981/82–2019/20.  </vt:lpstr>
      <vt:lpstr>    Figure 21. Comparison of 19.1a and 19.1b models’ retrospective fits for EAG and WAG. </vt:lpstr>
      <vt:lpstr>PowerPoint Presentation</vt:lpstr>
      <vt:lpstr>PowerPoint Presentation</vt:lpstr>
      <vt:lpstr>PowerPoint Presentation</vt:lpstr>
    </vt:vector>
  </TitlesOfParts>
  <Company>Alaska Dept of 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Standardization of CPUE from Aleutian Islands Golden King Crab Fishery Observer Data</dc:title>
  <dc:creator>Windows User</dc:creator>
  <cp:lastModifiedBy>Siddeek, Shareef (DFG)</cp:lastModifiedBy>
  <cp:revision>2660</cp:revision>
  <cp:lastPrinted>2016-09-18T18:45:13Z</cp:lastPrinted>
  <dcterms:created xsi:type="dcterms:W3CDTF">2013-09-13T00:55:09Z</dcterms:created>
  <dcterms:modified xsi:type="dcterms:W3CDTF">2021-01-11T03:57:57Z</dcterms:modified>
</cp:coreProperties>
</file>