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324" r:id="rId2"/>
    <p:sldId id="333" r:id="rId3"/>
    <p:sldId id="341" r:id="rId4"/>
    <p:sldId id="339" r:id="rId5"/>
    <p:sldId id="340" r:id="rId6"/>
    <p:sldId id="342" r:id="rId7"/>
    <p:sldId id="345" r:id="rId8"/>
    <p:sldId id="317" r:id="rId9"/>
    <p:sldId id="344" r:id="rId10"/>
    <p:sldId id="327" r:id="rId11"/>
    <p:sldId id="325" r:id="rId12"/>
    <p:sldId id="331" r:id="rId13"/>
    <p:sldId id="33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509F9C-3DE3-CBBC-EA99-3AD9733A9FA0}" name="Diana Evans" initials="DE" userId="S::devans@npfmc.onmicrosoft.com::48bd8e62-0aa9-4133-9e78-27ab55767c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1E5"/>
    <a:srgbClr val="6DB1FF"/>
    <a:srgbClr val="CFE4FF"/>
    <a:srgbClr val="45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1283" autoAdjust="0"/>
  </p:normalViewPr>
  <p:slideViewPr>
    <p:cSldViewPr snapToGrid="0">
      <p:cViewPr varScale="1">
        <p:scale>
          <a:sx n="104" d="100"/>
          <a:sy n="104" d="100"/>
        </p:scale>
        <p:origin x="19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0B49-6513-467C-A7E7-530B07C77D9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5BA21-56C6-4AB7-83CC-2F1385E1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6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5BA21-56C6-4AB7-83CC-2F1385E1A7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8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5BA21-56C6-4AB7-83CC-2F1385E1A7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5BA21-56C6-4AB7-83CC-2F1385E1A7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9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6aa93e57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6aa93e57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08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6aa93e57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6aa93e57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26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16F73BB-3B44-4D96-968A-B4BF25D0EF58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0462B74-C9F4-401F-B8E1-FBD4792E56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83987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67E-12D6-45C7-87B8-00426FCA6F49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C280C83-0990-4DBA-9150-E5E4C5A3D4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84737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08BDB1-8207-438C-B05F-73622B91E51A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D354B163-6C4F-45DB-A034-51A5B30DD4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492188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F67B5E-2315-4740-ACC4-5F0FD51292D4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60ECD88C-B2CE-4747-BF15-020C37E38D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45BCAC-898A-4739-BD0E-5F07CEE60A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02A-CF14-41E0-9D3A-B227D22D5DC1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6E537A51-93E5-4A33-A30C-A1ABDBE184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C967C7-6CE4-46B2-804B-B59D271138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15A1-9E26-4EA6-9D8B-B4D818EA55AD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0D165EC4-2C00-48CD-B2A1-12555C9EA0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BCE72FD7-7235-43F1-835C-35F26640CB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959D04-DB06-449D-88EF-22FDF65F61A3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A4FFB8C-88C5-469B-BBE5-2F9578EB3B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B06A6D8-59B6-48EF-97A3-580C263862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40E4-7B10-490B-A735-DEBF7B8C22B1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27769484-71D0-4024-B237-5839431955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C9C32F3-1DF0-4FA3-BD8A-B66513D842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77E-0D65-4F0D-A448-22274F2EF76F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2CC4F0-86ED-48D1-9558-7307A0C81B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E3E1CD5-CFCA-42EE-9113-0B154D972C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3B61589-5FEA-4BD5-9E88-03FA9D5565E5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48ED5C0-EC13-437C-B526-EF7919E97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6" y="5681499"/>
            <a:ext cx="760300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1A95823-A39A-4BD7-9037-1A11F07304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2928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015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FBE3-22A5-44C1-BECD-AED1140F9AC9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5A75BB0-413D-4F15-A1A8-96425951F2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90354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EBB57C-3EE2-49B6-A8B0-CDF72F807241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8C50BD2-D693-4B76-839B-C2E20D3C1D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67472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3CF2-27F6-4367-9190-5CBAA7D66632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6ABAE74-18AB-4788-A9D2-A68293AFDA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07250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5740-FE4F-4AFC-8F73-3AEAA9BFAC1E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9FF31F1-188B-434A-9752-B504C17069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99939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A7E0-6034-4DF7-835A-414B0F674D3A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8F32D63-4028-48AE-9C6D-CFE0636D89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24472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34B1-BBF9-4789-A914-6677BD0FF7ED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B8CD5EE8-7E5B-4ED2-AAFF-162524991B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61933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1AC1B4-70C1-45A7-ACCE-EF91F48BB3DE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FAC6BA-7464-4C75-A91B-CE998EA139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51331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B4F-5E80-4779-AB4E-5A81A3C3F447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9B07230-655A-460D-B205-2888BE05A8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416251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CEE78F-E66B-4407-8E81-BBF2C1FACCE0}" type="datetime9">
              <a:rPr lang="en-US" smtClean="0"/>
              <a:t>10/26/2023 1:57:24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C9CD78-5C7C-4729-969B-090320421C6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98" y="5960313"/>
            <a:ext cx="346365" cy="3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0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1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72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fmc.org/wp-content/PDFdocuments/resources/Research_Priorities_Terms_Definitions_(current)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s.npfmc.org/Meeting/Details/2998" TargetMode="External"/><Relationship Id="rId2" Type="http://schemas.openxmlformats.org/officeDocument/2006/relationships/hyperlink" Target="https://research.psmfc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oa6sQHZC2TotjrFb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.psmfc.org/" TargetMode="External"/><Relationship Id="rId3" Type="http://schemas.openxmlformats.org/officeDocument/2006/relationships/hyperlink" Target="https://meetings.npfmc.org/Meeting/Details/2998" TargetMode="External"/><Relationship Id="rId7" Type="http://schemas.openxmlformats.org/officeDocument/2006/relationships/hyperlink" Target="https://www.npfmc.org/wp-content/PDFdocuments/resources/Research_Priorities_Terms_Definitions_(current).pdf" TargetMode="External"/><Relationship Id="rId2" Type="http://schemas.openxmlformats.org/officeDocument/2006/relationships/hyperlink" Target="https://www.npfmc.org/how-we-work/research-priorit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pfmc.org/wp-content/PDFdocuments/CM/2021/042821/042221_NPFMC_ResearchPriorities.pdf" TargetMode="External"/><Relationship Id="rId5" Type="http://schemas.openxmlformats.org/officeDocument/2006/relationships/hyperlink" Target="https://meetings.npfmc.org/CommentReview/DownloadFile?p=fb8df4b1-60d4-47e8-afbf-cf20690b1d93.pdf&amp;fileName=Research%20Priorities%20Process.pdf" TargetMode="External"/><Relationship Id="rId4" Type="http://schemas.openxmlformats.org/officeDocument/2006/relationships/hyperlink" Target="https://meetings.npfmc.org/CommentReview/DownloadFile?p=41d1fe78-866a-42b9-b429-ad54e584f6b9.pdf&amp;fileName=Additional%20background%20information%202024%20Research%20Priorities%20Triennial%20Review.pdf" TargetMode="External"/><Relationship Id="rId9" Type="http://schemas.openxmlformats.org/officeDocument/2006/relationships/hyperlink" Target="https://forms.gle/JbGeuprBBzEhy296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B6FB-3742-758F-2F3E-3EF23225E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priorities:</a:t>
            </a:r>
            <a:br>
              <a:rPr lang="en-US" dirty="0"/>
            </a:br>
            <a:r>
              <a:rPr lang="en-US" dirty="0"/>
              <a:t>Plan team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53241-EDBF-537A-97E2-CC0BBE3B0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the Plan Team role &amp; reference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CEFDF-BE7C-16ED-E29F-6C1251FBCE92}"/>
              </a:ext>
            </a:extLst>
          </p:cNvPr>
          <p:cNvSpPr txBox="1"/>
          <p:nvPr/>
        </p:nvSpPr>
        <p:spPr>
          <a:xfrm>
            <a:off x="672860" y="3243532"/>
            <a:ext cx="423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Nicole Watson, Ph.D. | NPFMC Staff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nicole.watson@noaa.gov</a:t>
            </a:r>
          </a:p>
        </p:txBody>
      </p:sp>
    </p:spTree>
    <p:extLst>
      <p:ext uri="{BB962C8B-B14F-4D97-AF65-F5344CB8AC3E}">
        <p14:creationId xmlns:p14="http://schemas.microsoft.com/office/powerpoint/2010/main" val="230724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558D-CDE7-4913-B697-7ED7BBEB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</a:t>
            </a:r>
            <a:br>
              <a:rPr lang="en-US" dirty="0"/>
            </a:br>
            <a:r>
              <a:rPr lang="en-US" dirty="0"/>
              <a:t>NPFMC Research PRIORITY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Categories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2CB2-B8D8-490B-8361-965D20A9D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" y="1948874"/>
            <a:ext cx="8211313" cy="474749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US" sz="1400" b="1" dirty="0"/>
              <a:t>Critical ongoing monitoring</a:t>
            </a:r>
            <a:endParaRPr lang="en-US" sz="1400" b="1" i="0" u="none" strike="noStrike" baseline="0" dirty="0">
              <a:solidFill>
                <a:srgbClr val="000000"/>
              </a:solidFill>
            </a:endParaRPr>
          </a:p>
          <a:p>
            <a:pPr marL="324000" lvl="1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</a:rPr>
              <a:t>Information provided by monitoring activities in this category (1) provide an essential management function; (2) cannot likely be acquired through other means; or (3) are required by regulation. (e.g., agency fish surveys, socioeconomic data collections)</a:t>
            </a:r>
            <a:endParaRPr lang="en-US" sz="1800" dirty="0"/>
          </a:p>
          <a:p>
            <a:r>
              <a:rPr lang="en-US" sz="1400" b="1" dirty="0"/>
              <a:t>Urgent</a:t>
            </a:r>
            <a:endParaRPr lang="en-US" sz="1400" b="1" i="0" u="none" strike="noStrike" baseline="0" dirty="0">
              <a:solidFill>
                <a:srgbClr val="000000"/>
              </a:solidFill>
            </a:endParaRPr>
          </a:p>
          <a:p>
            <a:pPr marL="324000" lvl="1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</a:rPr>
              <a:t>Research that is essential for compliance with federal requirements, including National Standards, or that has been identified by management as necessary to aid decision-making. It is expected that a one or two year project would meet the information need. Postponement would have a significant impact on management. (e.g., genetic analyses to resolve stock delineation questions for harvest specifications, fishery interaction studies to provide important input for Biological Opinions or NEPA analyses)</a:t>
            </a:r>
            <a:endParaRPr lang="en-US" sz="1800" dirty="0"/>
          </a:p>
          <a:p>
            <a:r>
              <a:rPr lang="en-US" sz="1400" b="1" dirty="0"/>
              <a:t>Important (near term)</a:t>
            </a:r>
          </a:p>
          <a:p>
            <a:pPr marL="324000" lvl="1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</a:rPr>
              <a:t>Obtaining a new set of data or research result that is likely to aid in the evaluation of a near term or ongoing management goal. The research might involve a time-limited program or work that could continue indefinitely. Postponement will not have an immediate impact on fishery management; however, the information generated will likely inform near term (e.g., &lt;5 year) Council actions. (e.g., studies to improve stock assessment parameters, gear research to reduc</a:t>
            </a:r>
            <a:r>
              <a:rPr lang="en-US" sz="1400" dirty="0">
                <a:solidFill>
                  <a:srgbClr val="000000"/>
                </a:solidFill>
              </a:rPr>
              <a:t>e bycatch, MSEs, social science surveys to inform new rationalization programs)</a:t>
            </a:r>
            <a:endParaRPr lang="en-US" sz="1800" dirty="0"/>
          </a:p>
          <a:p>
            <a:r>
              <a:rPr lang="en-US" sz="1400" b="1" dirty="0"/>
              <a:t>Strategic (future needs)</a:t>
            </a:r>
          </a:p>
          <a:p>
            <a:pPr marL="324000" lvl="1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</a:rPr>
              <a:t>Research that is valuable but is not associated with an immediate need or near-term (e.g., &lt;5years) Council action. (e.g. long-term climate change studies, ichthyoplankton surveys that have not yet been linked to a stock assessment, monitoring contaminant levels in living marine resources) 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BA62B-B7D5-425C-9A92-AA041FEC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0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558D-CDE7-4913-B697-7ED7BBEB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</a:t>
            </a:r>
            <a:br>
              <a:rPr lang="en-US" dirty="0"/>
            </a:br>
            <a:r>
              <a:rPr lang="en-US" dirty="0"/>
              <a:t>SSC Plan for RESEARCH PRIORITIES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2CB2-B8D8-490B-8361-965D20A9D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08827"/>
            <a:ext cx="7989752" cy="4302193"/>
          </a:xfrm>
        </p:spPr>
        <p:txBody>
          <a:bodyPr>
            <a:normAutofit/>
          </a:bodyPr>
          <a:lstStyle/>
          <a:p>
            <a:r>
              <a:rPr lang="en-US" sz="2200" dirty="0"/>
              <a:t>Builds on existing process: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sz="2000" dirty="0"/>
              <a:t>Plan Teams as initial filter of research priorities – both of comprehensive list (</a:t>
            </a:r>
            <a:r>
              <a:rPr lang="en-US" sz="2000" dirty="0">
                <a:hlinkClick r:id="rId2"/>
              </a:rPr>
              <a:t>database</a:t>
            </a:r>
            <a:r>
              <a:rPr lang="en-US" sz="2000" dirty="0"/>
              <a:t>) plus top immediate priorities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sz="2000" dirty="0"/>
              <a:t>SSC amalgamates all inputs and identifies top 8-12 priorities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sz="2000" dirty="0"/>
              <a:t>Council considers and adopts final SSC recommendation</a:t>
            </a:r>
          </a:p>
          <a:p>
            <a:r>
              <a:rPr lang="en-US" sz="2200" dirty="0"/>
              <a:t>Adds new defined pathway for public input</a:t>
            </a:r>
          </a:p>
          <a:p>
            <a:pPr lvl="2"/>
            <a:r>
              <a:rPr lang="en-US" sz="1800" dirty="0"/>
              <a:t>Opportunity to suggest </a:t>
            </a:r>
            <a:r>
              <a:rPr lang="en-US" sz="1800" b="1" dirty="0"/>
              <a:t>new research priorities </a:t>
            </a:r>
            <a:r>
              <a:rPr lang="en-US" sz="1800" dirty="0"/>
              <a:t>through </a:t>
            </a:r>
            <a:r>
              <a:rPr lang="en-US" sz="1800" dirty="0">
                <a:hlinkClick r:id="rId3"/>
              </a:rPr>
              <a:t>online</a:t>
            </a:r>
            <a:r>
              <a:rPr lang="en-US" sz="1800" dirty="0"/>
              <a:t> public solicitation period, open July to October 31, 2023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sz="1600" dirty="0"/>
          </a:p>
          <a:p>
            <a:pPr lvl="2"/>
            <a:r>
              <a:rPr lang="en-US" sz="1800" dirty="0"/>
              <a:t>Opportunity to comment on </a:t>
            </a:r>
            <a:r>
              <a:rPr lang="en-US" sz="1800" b="1" dirty="0"/>
              <a:t>which projects are prioritized </a:t>
            </a:r>
            <a:r>
              <a:rPr lang="en-US" sz="1800" dirty="0"/>
              <a:t>at Plan Team review meetings scheduled Nov-Jan, and SSC in February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BA62B-B7D5-425C-9A92-AA041FEC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8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E40E23-6A08-7ECA-B69A-ACA3C00D0CD3}"/>
              </a:ext>
            </a:extLst>
          </p:cNvPr>
          <p:cNvSpPr/>
          <p:nvPr/>
        </p:nvSpPr>
        <p:spPr>
          <a:xfrm>
            <a:off x="356616" y="356616"/>
            <a:ext cx="8494776" cy="264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083D69-754B-4DD9-EADD-F06C3710D8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9698" y="0"/>
            <a:ext cx="6704601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8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4083D69-754B-4DD9-EADD-F06C3710D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0" t="65691" r="4208" b="6992"/>
          <a:stretch/>
        </p:blipFill>
        <p:spPr>
          <a:xfrm>
            <a:off x="239751" y="1734014"/>
            <a:ext cx="8664498" cy="33899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67400A-E56D-039C-5A67-3E2FB8B6BC9D}"/>
              </a:ext>
            </a:extLst>
          </p:cNvPr>
          <p:cNvSpPr txBox="1"/>
          <p:nvPr/>
        </p:nvSpPr>
        <p:spPr>
          <a:xfrm>
            <a:off x="6055743" y="1457015"/>
            <a:ext cx="2717321" cy="369332"/>
          </a:xfrm>
          <a:prstGeom prst="rect">
            <a:avLst/>
          </a:prstGeom>
          <a:solidFill>
            <a:srgbClr val="1071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D7F595-0B61-465F-0077-BAB887D83E5C}"/>
              </a:ext>
            </a:extLst>
          </p:cNvPr>
          <p:cNvSpPr txBox="1"/>
          <p:nvPr/>
        </p:nvSpPr>
        <p:spPr>
          <a:xfrm>
            <a:off x="370936" y="1457015"/>
            <a:ext cx="5553622" cy="369332"/>
          </a:xfrm>
          <a:prstGeom prst="rect">
            <a:avLst/>
          </a:prstGeom>
          <a:gradFill flip="none" rotWithShape="1">
            <a:gsLst>
              <a:gs pos="0">
                <a:srgbClr val="CFE4FF"/>
              </a:gs>
              <a:gs pos="100000">
                <a:srgbClr val="6DB1FF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2023-2024 RP Process: Additional background</a:t>
            </a:r>
          </a:p>
        </p:txBody>
      </p:sp>
    </p:spTree>
    <p:extLst>
      <p:ext uri="{BB962C8B-B14F-4D97-AF65-F5344CB8AC3E}">
        <p14:creationId xmlns:p14="http://schemas.microsoft.com/office/powerpoint/2010/main" val="55795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82B7-0979-F975-8456-9C279888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100" dirty="0"/>
              <a:t>Plan Team Role</a:t>
            </a:r>
            <a:br>
              <a:rPr lang="en-US" sz="3100" dirty="0"/>
            </a:br>
            <a:r>
              <a:rPr lang="en-US" sz="3100" dirty="0"/>
              <a:t>Research Priorities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C077B-2908-6EF1-8313-ECEC89958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56" y="2137034"/>
            <a:ext cx="7989752" cy="4184227"/>
          </a:xfrm>
        </p:spPr>
        <p:txBody>
          <a:bodyPr>
            <a:normAutofit/>
          </a:bodyPr>
          <a:lstStyle/>
          <a:p>
            <a:r>
              <a:rPr lang="en-US" sz="2000" dirty="0"/>
              <a:t>Plan Teams will 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review the submitted research priorities, listen to public comment, and then rank their top research priorities. </a:t>
            </a:r>
          </a:p>
          <a:p>
            <a:r>
              <a:rPr lang="en-US" sz="2000" dirty="0"/>
              <a:t>The SSC is asking for a top 3-5 research priority list from each Plan Team</a:t>
            </a:r>
          </a:p>
          <a:p>
            <a:r>
              <a:rPr lang="en-US" sz="2000" dirty="0"/>
              <a:t>Each PT can provide an additional list of what they see as “other important research priorities” that did not make the top 3-5 list but still see as priorities</a:t>
            </a:r>
          </a:p>
          <a:p>
            <a:pPr rtl="0" fontAlgn="base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44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19AC1-9F65-E918-0803-EDD59DCC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7909-0894-F0C8-C102-CEC35E50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666750"/>
            <a:ext cx="7989752" cy="957311"/>
          </a:xfrm>
        </p:spPr>
        <p:txBody>
          <a:bodyPr>
            <a:normAutofit/>
          </a:bodyPr>
          <a:lstStyle/>
          <a:p>
            <a:r>
              <a:rPr lang="en-US" dirty="0"/>
              <a:t>Plan team member preparation to do before PT research priority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4E8A8-FB82-4237-42D4-F79909EC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81" y="1868122"/>
            <a:ext cx="8322038" cy="4323128"/>
          </a:xfrm>
        </p:spPr>
        <p:txBody>
          <a:bodyPr>
            <a:normAutofit fontScale="85000" lnSpcReduction="10000"/>
          </a:bodyPr>
          <a:lstStyle/>
          <a:p>
            <a:pPr rtl="0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dirty="0"/>
              <a:t>R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eview the </a:t>
            </a:r>
            <a:r>
              <a:rPr lang="en-US" sz="1800" b="1" i="0" strike="noStrike" dirty="0">
                <a:effectLst/>
                <a:latin typeface="Arial" panose="020B0604020202020204" pitchFamily="34" charset="0"/>
              </a:rPr>
              <a:t>Excel sheet 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of the existing research priorities related to your associated Plan Team (it will be provided to you).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dirty="0"/>
              <a:t>R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eview the </a:t>
            </a:r>
            <a:r>
              <a:rPr lang="en-US" sz="1800" b="1" i="0" strike="noStrike" dirty="0">
                <a:effectLst/>
                <a:latin typeface="Arial" panose="020B0604020202020204" pitchFamily="34" charset="0"/>
              </a:rPr>
              <a:t>Excel sheet 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of new submission research priorities related to your associated Plan Team.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i="1" dirty="0"/>
              <a:t>This </a:t>
            </a:r>
            <a:r>
              <a:rPr lang="en-US" sz="1600" i="1" u="none" strike="noStrike" dirty="0">
                <a:effectLst/>
                <a:latin typeface="Arial" panose="020B0604020202020204" pitchFamily="34" charset="0"/>
              </a:rPr>
              <a:t>will be provided to you either separately or included in the existing research priority Excel sheet described in the first bullet.</a:t>
            </a:r>
            <a:endParaRPr lang="en-US" i="1" u="none" strike="noStrike" dirty="0">
              <a:effectLst/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Use the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Form</a:t>
            </a:r>
            <a:r>
              <a:rPr lang="en-US" dirty="0"/>
              <a:t> 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if you wish to submit a new research priority idea of your own. 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i="1" dirty="0"/>
              <a:t> The deadline to submit your own idea will be provided by your Plan Team leadership.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Each team member should consider the list of existing priorities, any new submissions from the public, and any submissions from themselves and </a:t>
            </a:r>
            <a:r>
              <a:rPr lang="en-US" b="1" dirty="0"/>
              <a:t>identify their top 3-5 research priorities. 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i="1" dirty="0"/>
              <a:t>Write down (or highlight) the </a:t>
            </a:r>
            <a:r>
              <a:rPr lang="en-US" i="1" dirty="0" err="1"/>
              <a:t>ResearchID</a:t>
            </a:r>
            <a:r>
              <a:rPr lang="en-US" i="1" dirty="0"/>
              <a:t> # for new and existing research priorities as this will be used in the voting process.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i="1" dirty="0"/>
              <a:t>These may change during the meeting, but it will be an important starting place for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18C28-ACC3-B5EA-16E0-D4A02487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67B174-2948-FCAD-AD4A-77300FA4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459" y="5966186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E923C-2748-0618-779C-7E7B2C152219}"/>
              </a:ext>
            </a:extLst>
          </p:cNvPr>
          <p:cNvSpPr txBox="1"/>
          <p:nvPr/>
        </p:nvSpPr>
        <p:spPr>
          <a:xfrm>
            <a:off x="4655771" y="59530"/>
            <a:ext cx="440250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Submitting a PT member new priority idea using the Google Form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C85958-1A09-8595-BE6F-41B90D1A9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5" y="0"/>
            <a:ext cx="391672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89F516-BCEF-AAB6-26CB-529317F4BB1E}"/>
              </a:ext>
            </a:extLst>
          </p:cNvPr>
          <p:cNvSpPr/>
          <p:nvPr/>
        </p:nvSpPr>
        <p:spPr>
          <a:xfrm>
            <a:off x="95931" y="4276726"/>
            <a:ext cx="3168189" cy="7620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1CC535-61A1-D119-A42B-FFE3786EC74B}"/>
              </a:ext>
            </a:extLst>
          </p:cNvPr>
          <p:cNvCxnSpPr>
            <a:cxnSpLocks/>
          </p:cNvCxnSpPr>
          <p:nvPr/>
        </p:nvCxnSpPr>
        <p:spPr>
          <a:xfrm flipV="1">
            <a:off x="3264120" y="2371725"/>
            <a:ext cx="1307880" cy="1905001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03C4F7-9BF2-BEEB-C551-6E9BD7808760}"/>
              </a:ext>
            </a:extLst>
          </p:cNvPr>
          <p:cNvSpPr txBox="1">
            <a:spLocks/>
          </p:cNvSpPr>
          <p:nvPr/>
        </p:nvSpPr>
        <p:spPr>
          <a:xfrm>
            <a:off x="4495801" y="2066925"/>
            <a:ext cx="4515024" cy="358241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sure to select which PT you are submitting using this drop-down. </a:t>
            </a:r>
          </a:p>
          <a:p>
            <a:pPr lvl="1"/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will ensure your submission is filtered to the correct Plan Team for review.</a:t>
            </a:r>
          </a:p>
          <a:p>
            <a:r>
              <a:rPr lang="en-US" sz="2000" dirty="0"/>
              <a:t>You are not being asked to indicate your level of importance at this time; each will be treated as equal importance. </a:t>
            </a:r>
          </a:p>
          <a:p>
            <a:pPr lvl="1"/>
            <a:r>
              <a:rPr lang="en-US" sz="1800" i="1" dirty="0"/>
              <a:t>Prioritization will occur at your Research Priority plan team meeting.</a:t>
            </a:r>
          </a:p>
        </p:txBody>
      </p:sp>
    </p:spTree>
    <p:extLst>
      <p:ext uri="{BB962C8B-B14F-4D97-AF65-F5344CB8AC3E}">
        <p14:creationId xmlns:p14="http://schemas.microsoft.com/office/powerpoint/2010/main" val="279432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625D85-F563-7FDE-57B3-9C2AD412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9C9B65-6D38-D9CD-A350-DD73C3883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26" y="1321887"/>
            <a:ext cx="4000847" cy="42142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68C483-E679-FD1B-72E3-71F551EE0E18}"/>
              </a:ext>
            </a:extLst>
          </p:cNvPr>
          <p:cNvSpPr txBox="1">
            <a:spLocks/>
          </p:cNvSpPr>
          <p:nvPr/>
        </p:nvSpPr>
        <p:spPr>
          <a:xfrm>
            <a:off x="4438650" y="1462086"/>
            <a:ext cx="4515024" cy="3933825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This section will appear five times (one for each potential choice of your top 3-5 priorities). You do not need to fill in each section and can skip ahead.</a:t>
            </a:r>
          </a:p>
          <a:p>
            <a:r>
              <a:rPr lang="en-US" sz="2000" dirty="0"/>
              <a:t>When you have proceeded to the section “Research Priority Submission 5 of 5” the “Next” button will change to “Submit”.</a:t>
            </a:r>
          </a:p>
          <a:p>
            <a:pPr lvl="1"/>
            <a:r>
              <a:rPr lang="en-US" sz="1800" dirty="0"/>
              <a:t>Click “Submit” to finish your submission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4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A1E664-C2DE-74F9-9044-C56003F71108}"/>
              </a:ext>
            </a:extLst>
          </p:cNvPr>
          <p:cNvCxnSpPr>
            <a:cxnSpLocks/>
          </p:cNvCxnSpPr>
          <p:nvPr/>
        </p:nvCxnSpPr>
        <p:spPr>
          <a:xfrm flipV="1">
            <a:off x="1990725" y="1762125"/>
            <a:ext cx="2447925" cy="1257300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BB5E60-75FC-7AB8-6583-573EB52D8227}"/>
              </a:ext>
            </a:extLst>
          </p:cNvPr>
          <p:cNvCxnSpPr>
            <a:cxnSpLocks/>
          </p:cNvCxnSpPr>
          <p:nvPr/>
        </p:nvCxnSpPr>
        <p:spPr>
          <a:xfrm flipV="1">
            <a:off x="1200150" y="4769643"/>
            <a:ext cx="3162300" cy="554832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8CF3DF-5F23-1B3C-3D96-2A51670F074A}"/>
              </a:ext>
            </a:extLst>
          </p:cNvPr>
          <p:cNvCxnSpPr>
            <a:cxnSpLocks/>
          </p:cNvCxnSpPr>
          <p:nvPr/>
        </p:nvCxnSpPr>
        <p:spPr>
          <a:xfrm flipV="1">
            <a:off x="4362450" y="3428998"/>
            <a:ext cx="209550" cy="134064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07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7909-0894-F0C8-C102-CEC35E50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657226"/>
            <a:ext cx="7989752" cy="1130134"/>
          </a:xfrm>
        </p:spPr>
        <p:txBody>
          <a:bodyPr>
            <a:normAutofit/>
          </a:bodyPr>
          <a:lstStyle/>
          <a:p>
            <a:r>
              <a:rPr lang="en-US" dirty="0"/>
              <a:t>At the research priorities </a:t>
            </a:r>
            <a:br>
              <a:rPr lang="en-US" dirty="0"/>
            </a:br>
            <a:r>
              <a:rPr lang="en-US" dirty="0"/>
              <a:t>Plan Team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4E8A8-FB82-4237-42D4-F79909EC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866900"/>
            <a:ext cx="8248650" cy="4533901"/>
          </a:xfrm>
        </p:spPr>
        <p:txBody>
          <a:bodyPr>
            <a:normAutofit fontScale="92500"/>
          </a:bodyPr>
          <a:lstStyle/>
          <a:p>
            <a:pPr marL="0" indent="0" rtl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Part 1: Discussion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Discuss adding any of the new submissions to the database of research priorities</a:t>
            </a:r>
            <a:r>
              <a:rPr lang="en-US" dirty="0"/>
              <a:t>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Any discussion of existing priorities (e.g., categories, description, etc.).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Discuss and review your choice for the top 3-5.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Public testimony: </a:t>
            </a:r>
            <a:r>
              <a:rPr lang="en-US" dirty="0"/>
              <a:t>hoping to focus the public to help us prioritize (rather than adding new ideas at this point)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i="1" dirty="0"/>
              <a:t>Take a break: members submit their final top 3-5 to staff for rank-choice voting </a:t>
            </a:r>
          </a:p>
          <a:p>
            <a:pPr marL="0" indent="0" rtl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Part 2: Voting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Rounds of rank choice voting to get to our top 3-5 to submit to the SSC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10-12 can be specified as priorities seen as important to the Plan Team, but need to identify the top 3-5 for SSC review.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18C28-ACC3-B5EA-16E0-D4A02487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0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7909-0894-F0C8-C102-CEC35E50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657226"/>
            <a:ext cx="7989752" cy="1130134"/>
          </a:xfrm>
        </p:spPr>
        <p:txBody>
          <a:bodyPr>
            <a:normAutofit/>
          </a:bodyPr>
          <a:lstStyle/>
          <a:p>
            <a:r>
              <a:rPr lang="en-US" dirty="0"/>
              <a:t>Background information and 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4E8A8-FB82-4237-42D4-F79909EC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56" y="1866900"/>
            <a:ext cx="7997888" cy="453390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NPFMC Research Priorities </a:t>
            </a:r>
            <a:r>
              <a:rPr lang="en-US" sz="2000" u="sng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webpage</a:t>
            </a:r>
            <a:endParaRPr lang="en-US" sz="20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Priorities </a:t>
            </a:r>
            <a:r>
              <a:rPr lang="en-US" sz="2000" u="sng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eAgenda</a:t>
            </a:r>
            <a:endParaRPr lang="en-US" sz="20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Research Priorities Triennial Review background </a:t>
            </a:r>
            <a:r>
              <a:rPr lang="en-US" sz="2000" u="sng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</a:t>
            </a:r>
            <a:endParaRPr lang="en-US" sz="20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u="sng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SSC proposed process</a:t>
            </a:r>
            <a:r>
              <a:rPr lang="en-US" sz="20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2024 research priorities review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u="sng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 NPFMC list</a:t>
            </a:r>
            <a:r>
              <a:rPr lang="en-US" sz="20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top research priorities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NPFMC research priority </a:t>
            </a:r>
            <a:r>
              <a:rPr lang="en-US" sz="2000" u="sng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category terms and definitions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u="sng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20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NPFMC research priorities database. </a:t>
            </a:r>
          </a:p>
          <a:p>
            <a:r>
              <a:rPr lang="en-US" sz="20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Google submission form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18C28-ACC3-B5EA-16E0-D4A02487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6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558D-CDE7-4913-B697-7ED7BBEB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</a:t>
            </a:r>
            <a:br>
              <a:rPr lang="en-US" dirty="0"/>
            </a:br>
            <a:r>
              <a:rPr lang="en-US" dirty="0"/>
              <a:t>Purpose of RESEARCH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2CB2-B8D8-490B-8361-965D20A9D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08827"/>
            <a:ext cx="7989752" cy="4302193"/>
          </a:xfrm>
        </p:spPr>
        <p:txBody>
          <a:bodyPr>
            <a:normAutofit/>
          </a:bodyPr>
          <a:lstStyle/>
          <a:p>
            <a:r>
              <a:rPr lang="en-US" sz="2200" dirty="0"/>
              <a:t>Magnuson-Stevens Act requires Councils to identify 5-year research priorities for fisheries, fisheries interactions, habitat and other areas of research that are necessary for management purposes</a:t>
            </a:r>
          </a:p>
          <a:p>
            <a:r>
              <a:rPr lang="en-US" sz="2200" dirty="0"/>
              <a:t>Research priorities are selected based on how well they align with or inform management for the federal fisheries the Council manages</a:t>
            </a:r>
          </a:p>
          <a:p>
            <a:r>
              <a:rPr lang="en-US" sz="2200" dirty="0"/>
              <a:t>Final SSC and Council review will occur at the April 2024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BA62B-B7D5-425C-9A92-AA041FEC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8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558D-CDE7-4913-B697-7ED7BBEB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</a:t>
            </a:r>
            <a:br>
              <a:rPr lang="en-US" dirty="0"/>
            </a:br>
            <a:r>
              <a:rPr lang="en-US" dirty="0"/>
              <a:t>Purpose of RESEARCH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2CB2-B8D8-490B-8361-965D20A9D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908827"/>
            <a:ext cx="8229600" cy="430219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After final review, the updated research priorities are provided to:</a:t>
            </a:r>
          </a:p>
          <a:p>
            <a:pPr lvl="1"/>
            <a:r>
              <a:rPr lang="en-US" sz="2000" dirty="0"/>
              <a:t>Secretary of Commerce </a:t>
            </a:r>
          </a:p>
          <a:p>
            <a:pPr lvl="1"/>
            <a:r>
              <a:rPr lang="en-US" sz="2000" dirty="0"/>
              <a:t>Alaska Fishery Science Center </a:t>
            </a:r>
          </a:p>
          <a:p>
            <a:pPr lvl="1"/>
            <a:r>
              <a:rPr lang="en-US" sz="2000" dirty="0"/>
              <a:t>Research and funding entities such as North Pacific Research Board, University of Alaska, University of Washington, Oregon State University, Alaska Department of Fish and Game, Alaska Ocean Observing System</a:t>
            </a:r>
          </a:p>
          <a:p>
            <a:r>
              <a:rPr lang="en-US" sz="2400" dirty="0"/>
              <a:t>Council has moved to a system of identifying 5-year priorities on a triennial basis</a:t>
            </a:r>
          </a:p>
          <a:p>
            <a:pPr lvl="1"/>
            <a:r>
              <a:rPr lang="en-US" sz="2000" dirty="0"/>
              <a:t>Last review was in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BA62B-B7D5-425C-9A92-AA041FEC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0812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1195</Words>
  <Application>Microsoft Office PowerPoint</Application>
  <PresentationFormat>On-screen Show (4:3)</PresentationFormat>
  <Paragraphs>87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Wingdings 2</vt:lpstr>
      <vt:lpstr>Calibri</vt:lpstr>
      <vt:lpstr>Gill Sans MT</vt:lpstr>
      <vt:lpstr>Wingdings</vt:lpstr>
      <vt:lpstr>Dividend</vt:lpstr>
      <vt:lpstr>Research priorities: Plan team information</vt:lpstr>
      <vt:lpstr>Plan Team Role Research Priorities</vt:lpstr>
      <vt:lpstr>Plan team member preparation to do before PT research priority meeting</vt:lpstr>
      <vt:lpstr>PowerPoint Presentation</vt:lpstr>
      <vt:lpstr>PowerPoint Presentation</vt:lpstr>
      <vt:lpstr>At the research priorities  Plan Team meeting</vt:lpstr>
      <vt:lpstr>Background information and additional resources</vt:lpstr>
      <vt:lpstr>Background: Purpose of RESEARCH PRIORITIES</vt:lpstr>
      <vt:lpstr>Background: Purpose of RESEARCH PRIORITIES</vt:lpstr>
      <vt:lpstr>Background: NPFMC Research PRIORITY Categories</vt:lpstr>
      <vt:lpstr>Background: SSC Plan for RESEARCH PRIORITIES 2024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priorities 2024 process for PTs</dc:title>
  <dc:creator>Maria Davis</dc:creator>
  <cp:lastModifiedBy>Sarah Rheinsmith</cp:lastModifiedBy>
  <cp:revision>156</cp:revision>
  <dcterms:created xsi:type="dcterms:W3CDTF">2020-09-24T23:10:40Z</dcterms:created>
  <dcterms:modified xsi:type="dcterms:W3CDTF">2023-10-26T21:57:47Z</dcterms:modified>
</cp:coreProperties>
</file>