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82" r:id="rId1"/>
    <p:sldMasterId id="2147483688" r:id="rId2"/>
  </p:sldMasterIdLst>
  <p:notesMasterIdLst>
    <p:notesMasterId r:id="rId44"/>
  </p:notesMasterIdLst>
  <p:handoutMasterIdLst>
    <p:handoutMasterId r:id="rId45"/>
  </p:handoutMasterIdLst>
  <p:sldIdLst>
    <p:sldId id="323" r:id="rId3"/>
    <p:sldId id="477" r:id="rId4"/>
    <p:sldId id="413" r:id="rId5"/>
    <p:sldId id="495" r:id="rId6"/>
    <p:sldId id="483" r:id="rId7"/>
    <p:sldId id="484" r:id="rId8"/>
    <p:sldId id="486" r:id="rId9"/>
    <p:sldId id="494" r:id="rId10"/>
    <p:sldId id="411" r:id="rId11"/>
    <p:sldId id="460" r:id="rId12"/>
    <p:sldId id="488" r:id="rId13"/>
    <p:sldId id="489" r:id="rId14"/>
    <p:sldId id="491" r:id="rId15"/>
    <p:sldId id="492" r:id="rId16"/>
    <p:sldId id="490" r:id="rId17"/>
    <p:sldId id="463" r:id="rId18"/>
    <p:sldId id="419" r:id="rId19"/>
    <p:sldId id="478" r:id="rId20"/>
    <p:sldId id="479" r:id="rId21"/>
    <p:sldId id="480" r:id="rId22"/>
    <p:sldId id="420" r:id="rId23"/>
    <p:sldId id="429" r:id="rId24"/>
    <p:sldId id="468" r:id="rId25"/>
    <p:sldId id="430" r:id="rId26"/>
    <p:sldId id="431" r:id="rId27"/>
    <p:sldId id="432" r:id="rId28"/>
    <p:sldId id="433" r:id="rId29"/>
    <p:sldId id="428" r:id="rId30"/>
    <p:sldId id="434" r:id="rId31"/>
    <p:sldId id="472" r:id="rId32"/>
    <p:sldId id="473" r:id="rId33"/>
    <p:sldId id="474" r:id="rId34"/>
    <p:sldId id="475" r:id="rId35"/>
    <p:sldId id="476" r:id="rId36"/>
    <p:sldId id="435" r:id="rId37"/>
    <p:sldId id="482" r:id="rId38"/>
    <p:sldId id="439" r:id="rId39"/>
    <p:sldId id="462" r:id="rId40"/>
    <p:sldId id="464" r:id="rId41"/>
    <p:sldId id="416" r:id="rId42"/>
    <p:sldId id="421" r:id="rId43"/>
  </p:sldIdLst>
  <p:sldSz cx="9144000" cy="6858000" type="screen4x3"/>
  <p:notesSz cx="6934200" cy="92202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0043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86" autoAdjust="0"/>
    <p:restoredTop sz="86486" autoAdjust="0"/>
  </p:normalViewPr>
  <p:slideViewPr>
    <p:cSldViewPr>
      <p:cViewPr varScale="1">
        <p:scale>
          <a:sx n="102" d="100"/>
          <a:sy n="102" d="100"/>
        </p:scale>
        <p:origin x="1493" y="82"/>
      </p:cViewPr>
      <p:guideLst/>
    </p:cSldViewPr>
  </p:slideViewPr>
  <p:notesTextViewPr>
    <p:cViewPr>
      <p:scale>
        <a:sx n="1" d="1"/>
        <a:sy n="1" d="1"/>
      </p:scale>
      <p:origin x="0" y="0"/>
    </p:cViewPr>
  </p:notesTextViewPr>
  <p:sorterViewPr>
    <p:cViewPr>
      <p:scale>
        <a:sx n="82" d="100"/>
        <a:sy n="8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aul.spencer\Work\stock_assess\assessment%20tables\tables%202022\POP%20tables_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0800" cap="rnd">
              <a:solidFill>
                <a:schemeClr val="tx1"/>
              </a:solidFill>
              <a:round/>
            </a:ln>
            <a:effectLst/>
          </c:spPr>
          <c:marker>
            <c:symbol val="none"/>
          </c:marker>
          <c:cat>
            <c:numRef>
              <c:f>'Tables 1_16 and 2_16'!$B$41:$B$61</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'Tables 1_16 and 2_16'!$G$41:$G$61</c:f>
              <c:numCache>
                <c:formatCode>0</c:formatCode>
                <c:ptCount val="21"/>
                <c:pt idx="0">
                  <c:v>11214.680000000026</c:v>
                </c:pt>
                <c:pt idx="1">
                  <c:v>14744.30700000011</c:v>
                </c:pt>
                <c:pt idx="2">
                  <c:v>11896.059000000083</c:v>
                </c:pt>
                <c:pt idx="3">
                  <c:v>10426.818000000052</c:v>
                </c:pt>
                <c:pt idx="4">
                  <c:v>12866.754000000054</c:v>
                </c:pt>
                <c:pt idx="5">
                  <c:v>18451.178000000044</c:v>
                </c:pt>
                <c:pt idx="6">
                  <c:v>17435.835000000072</c:v>
                </c:pt>
                <c:pt idx="7">
                  <c:v>15347.164000000048</c:v>
                </c:pt>
                <c:pt idx="8">
                  <c:v>17851.399417321813</c:v>
                </c:pt>
                <c:pt idx="9">
                  <c:v>24002.903562926131</c:v>
                </c:pt>
                <c:pt idx="10">
                  <c:v>24154.322126576175</c:v>
                </c:pt>
                <c:pt idx="11">
                  <c:v>31361.784385283026</c:v>
                </c:pt>
                <c:pt idx="12">
                  <c:v>32381.253136262552</c:v>
                </c:pt>
                <c:pt idx="13">
                  <c:v>31431.576793753396</c:v>
                </c:pt>
                <c:pt idx="14">
                  <c:v>31187.189215269136</c:v>
                </c:pt>
                <c:pt idx="15">
                  <c:v>32164.089917537123</c:v>
                </c:pt>
                <c:pt idx="16">
                  <c:v>34431.011701103911</c:v>
                </c:pt>
                <c:pt idx="17">
                  <c:v>43171.127897916995</c:v>
                </c:pt>
                <c:pt idx="18">
                  <c:v>40416.71251511517</c:v>
                </c:pt>
                <c:pt idx="19">
                  <c:v>35479.07668993737</c:v>
                </c:pt>
                <c:pt idx="20">
                  <c:v>26420.463471492953</c:v>
                </c:pt>
              </c:numCache>
            </c:numRef>
          </c:val>
          <c:smooth val="0"/>
          <c:extLst>
            <c:ext xmlns:c16="http://schemas.microsoft.com/office/drawing/2014/chart" uri="{C3380CC4-5D6E-409C-BE32-E72D297353CC}">
              <c16:uniqueId val="{00000000-ECA0-4DA6-AD88-D34CF52F4AF4}"/>
            </c:ext>
          </c:extLst>
        </c:ser>
        <c:dLbls>
          <c:showLegendKey val="0"/>
          <c:showVal val="0"/>
          <c:showCatName val="0"/>
          <c:showSerName val="0"/>
          <c:showPercent val="0"/>
          <c:showBubbleSize val="0"/>
        </c:dLbls>
        <c:smooth val="0"/>
        <c:axId val="1138311232"/>
        <c:axId val="1138298752"/>
      </c:lineChart>
      <c:catAx>
        <c:axId val="1138311232"/>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solidFill>
                      <a:sysClr val="windowText" lastClr="000000"/>
                    </a:solidFill>
                    <a:latin typeface="Times New Roman" panose="02020603050405020304" pitchFamily="18" charset="0"/>
                    <a:cs typeface="Times New Roman" panose="02020603050405020304" pitchFamily="18" charset="0"/>
                  </a:rPr>
                  <a:t>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38298752"/>
        <c:crosses val="autoZero"/>
        <c:auto val="1"/>
        <c:lblAlgn val="ctr"/>
        <c:lblOffset val="100"/>
        <c:noMultiLvlLbl val="0"/>
      </c:catAx>
      <c:valAx>
        <c:axId val="1138298752"/>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400">
                    <a:solidFill>
                      <a:sysClr val="windowText" lastClr="000000"/>
                    </a:solidFill>
                    <a:latin typeface="Times New Roman" panose="02020603050405020304" pitchFamily="18" charset="0"/>
                    <a:cs typeface="Times New Roman" panose="02020603050405020304" pitchFamily="18" charset="0"/>
                  </a:rPr>
                  <a:t>Catch (t)</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38311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346" cy="460379"/>
          </a:xfrm>
          <a:prstGeom prst="rect">
            <a:avLst/>
          </a:prstGeom>
        </p:spPr>
        <p:txBody>
          <a:bodyPr vert="horz" lIns="90791" tIns="45395" rIns="90791" bIns="45395" rtlCol="0"/>
          <a:lstStyle>
            <a:lvl1pPr algn="l">
              <a:defRPr sz="1200"/>
            </a:lvl1pPr>
          </a:lstStyle>
          <a:p>
            <a:endParaRPr lang="en-US"/>
          </a:p>
        </p:txBody>
      </p:sp>
      <p:sp>
        <p:nvSpPr>
          <p:cNvPr id="3" name="Date Placeholder 2"/>
          <p:cNvSpPr>
            <a:spLocks noGrp="1"/>
          </p:cNvSpPr>
          <p:nvPr>
            <p:ph type="dt" sz="quarter" idx="1"/>
          </p:nvPr>
        </p:nvSpPr>
        <p:spPr>
          <a:xfrm>
            <a:off x="3927279" y="0"/>
            <a:ext cx="3005346" cy="460379"/>
          </a:xfrm>
          <a:prstGeom prst="rect">
            <a:avLst/>
          </a:prstGeom>
        </p:spPr>
        <p:txBody>
          <a:bodyPr vert="horz" lIns="90791" tIns="45395" rIns="90791" bIns="45395" rtlCol="0"/>
          <a:lstStyle>
            <a:lvl1pPr algn="r">
              <a:defRPr sz="1200"/>
            </a:lvl1pPr>
          </a:lstStyle>
          <a:p>
            <a:fld id="{6F1158A6-0DF6-4525-BFAD-14783405E41E}" type="datetimeFigureOut">
              <a:rPr lang="en-US" smtClean="0"/>
              <a:pPr/>
              <a:t>11/16/2022</a:t>
            </a:fld>
            <a:endParaRPr lang="en-US"/>
          </a:p>
        </p:txBody>
      </p:sp>
      <p:sp>
        <p:nvSpPr>
          <p:cNvPr id="4" name="Footer Placeholder 3"/>
          <p:cNvSpPr>
            <a:spLocks noGrp="1"/>
          </p:cNvSpPr>
          <p:nvPr>
            <p:ph type="ftr" sz="quarter" idx="2"/>
          </p:nvPr>
        </p:nvSpPr>
        <p:spPr>
          <a:xfrm>
            <a:off x="0" y="8758245"/>
            <a:ext cx="3005346" cy="460379"/>
          </a:xfrm>
          <a:prstGeom prst="rect">
            <a:avLst/>
          </a:prstGeom>
        </p:spPr>
        <p:txBody>
          <a:bodyPr vert="horz" lIns="90791" tIns="45395" rIns="90791" bIns="45395" rtlCol="0" anchor="b"/>
          <a:lstStyle>
            <a:lvl1pPr algn="l">
              <a:defRPr sz="1200"/>
            </a:lvl1pPr>
          </a:lstStyle>
          <a:p>
            <a:endParaRPr lang="en-US"/>
          </a:p>
        </p:txBody>
      </p:sp>
      <p:sp>
        <p:nvSpPr>
          <p:cNvPr id="5" name="Slide Number Placeholder 4"/>
          <p:cNvSpPr>
            <a:spLocks noGrp="1"/>
          </p:cNvSpPr>
          <p:nvPr>
            <p:ph type="sldNum" sz="quarter" idx="3"/>
          </p:nvPr>
        </p:nvSpPr>
        <p:spPr>
          <a:xfrm>
            <a:off x="3927279" y="8758245"/>
            <a:ext cx="3005346" cy="460379"/>
          </a:xfrm>
          <a:prstGeom prst="rect">
            <a:avLst/>
          </a:prstGeom>
        </p:spPr>
        <p:txBody>
          <a:bodyPr vert="horz" lIns="90791" tIns="45395" rIns="90791" bIns="45395" rtlCol="0" anchor="b"/>
          <a:lstStyle>
            <a:lvl1pPr algn="r">
              <a:defRPr sz="1200"/>
            </a:lvl1pPr>
          </a:lstStyle>
          <a:p>
            <a:fld id="{5C846350-B401-4959-94CD-27BFF3634D7E}" type="slidenum">
              <a:rPr lang="en-US" smtClean="0"/>
              <a:pPr/>
              <a:t>‹#›</a:t>
            </a:fld>
            <a:endParaRPr lang="en-US"/>
          </a:p>
        </p:txBody>
      </p:sp>
    </p:spTree>
    <p:extLst>
      <p:ext uri="{BB962C8B-B14F-4D97-AF65-F5344CB8AC3E}">
        <p14:creationId xmlns:p14="http://schemas.microsoft.com/office/powerpoint/2010/main" val="1852990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1"/>
            <a:ext cx="3004820" cy="461009"/>
          </a:xfrm>
          <a:prstGeom prst="rect">
            <a:avLst/>
          </a:prstGeom>
          <a:noFill/>
          <a:ln>
            <a:noFill/>
          </a:ln>
        </p:spPr>
        <p:txBody>
          <a:bodyPr lIns="87299" tIns="87299" rIns="87299" bIns="87299" anchor="t" anchorCtr="0"/>
          <a:lstStyle>
            <a:lvl1pPr marL="0" marR="0" indent="0" algn="l" rtl="0">
              <a:spcBef>
                <a:spcPts val="0"/>
              </a:spcBef>
              <a:defRPr/>
            </a:lvl1pPr>
            <a:lvl2pPr marL="436567" marR="0" indent="0" algn="l" rtl="0">
              <a:spcBef>
                <a:spcPts val="0"/>
              </a:spcBef>
              <a:defRPr/>
            </a:lvl2pPr>
            <a:lvl3pPr marL="873134" marR="0" indent="0" algn="l" rtl="0">
              <a:spcBef>
                <a:spcPts val="0"/>
              </a:spcBef>
              <a:defRPr/>
            </a:lvl3pPr>
            <a:lvl4pPr marL="1309703" marR="0" indent="0" algn="l" rtl="0">
              <a:spcBef>
                <a:spcPts val="0"/>
              </a:spcBef>
              <a:defRPr/>
            </a:lvl4pPr>
            <a:lvl5pPr marL="1746270" marR="0" indent="0" algn="l" rtl="0">
              <a:spcBef>
                <a:spcPts val="0"/>
              </a:spcBef>
              <a:defRPr/>
            </a:lvl5pPr>
            <a:lvl6pPr marL="2182837" marR="0" indent="0" algn="l" rtl="0">
              <a:spcBef>
                <a:spcPts val="0"/>
              </a:spcBef>
              <a:defRPr/>
            </a:lvl6pPr>
            <a:lvl7pPr marL="2619404" marR="0" indent="0" algn="l" rtl="0">
              <a:spcBef>
                <a:spcPts val="0"/>
              </a:spcBef>
              <a:defRPr/>
            </a:lvl7pPr>
            <a:lvl8pPr marL="3055972" marR="0" indent="0" algn="l" rtl="0">
              <a:spcBef>
                <a:spcPts val="0"/>
              </a:spcBef>
              <a:defRPr/>
            </a:lvl8pPr>
            <a:lvl9pPr marL="3492540" marR="0" indent="0" algn="l" rtl="0">
              <a:spcBef>
                <a:spcPts val="0"/>
              </a:spcBef>
              <a:defRPr/>
            </a:lvl9pPr>
          </a:lstStyle>
          <a:p>
            <a:endParaRPr/>
          </a:p>
        </p:txBody>
      </p:sp>
      <p:sp>
        <p:nvSpPr>
          <p:cNvPr id="3" name="Shape 3"/>
          <p:cNvSpPr txBox="1">
            <a:spLocks noGrp="1"/>
          </p:cNvSpPr>
          <p:nvPr>
            <p:ph type="dt" idx="10"/>
          </p:nvPr>
        </p:nvSpPr>
        <p:spPr>
          <a:xfrm>
            <a:off x="3927775" y="1"/>
            <a:ext cx="3004820" cy="461009"/>
          </a:xfrm>
          <a:prstGeom prst="rect">
            <a:avLst/>
          </a:prstGeom>
          <a:noFill/>
          <a:ln>
            <a:noFill/>
          </a:ln>
        </p:spPr>
        <p:txBody>
          <a:bodyPr lIns="87299" tIns="87299" rIns="87299" bIns="87299" anchor="t" anchorCtr="0"/>
          <a:lstStyle>
            <a:lvl1pPr marL="0" marR="0" indent="0" algn="r" rtl="0">
              <a:spcBef>
                <a:spcPts val="0"/>
              </a:spcBef>
              <a:defRPr/>
            </a:lvl1pPr>
            <a:lvl2pPr marL="436567" marR="0" indent="0" algn="l" rtl="0">
              <a:spcBef>
                <a:spcPts val="0"/>
              </a:spcBef>
              <a:defRPr/>
            </a:lvl2pPr>
            <a:lvl3pPr marL="873134" marR="0" indent="0" algn="l" rtl="0">
              <a:spcBef>
                <a:spcPts val="0"/>
              </a:spcBef>
              <a:defRPr/>
            </a:lvl3pPr>
            <a:lvl4pPr marL="1309703" marR="0" indent="0" algn="l" rtl="0">
              <a:spcBef>
                <a:spcPts val="0"/>
              </a:spcBef>
              <a:defRPr/>
            </a:lvl4pPr>
            <a:lvl5pPr marL="1746270" marR="0" indent="0" algn="l" rtl="0">
              <a:spcBef>
                <a:spcPts val="0"/>
              </a:spcBef>
              <a:defRPr/>
            </a:lvl5pPr>
            <a:lvl6pPr marL="2182837" marR="0" indent="0" algn="l" rtl="0">
              <a:spcBef>
                <a:spcPts val="0"/>
              </a:spcBef>
              <a:defRPr/>
            </a:lvl6pPr>
            <a:lvl7pPr marL="2619404" marR="0" indent="0" algn="l" rtl="0">
              <a:spcBef>
                <a:spcPts val="0"/>
              </a:spcBef>
              <a:defRPr/>
            </a:lvl7pPr>
            <a:lvl8pPr marL="3055972" marR="0" indent="0" algn="l" rtl="0">
              <a:spcBef>
                <a:spcPts val="0"/>
              </a:spcBef>
              <a:defRPr/>
            </a:lvl8pPr>
            <a:lvl9pPr marL="3492540" marR="0" indent="0" algn="l" rtl="0">
              <a:spcBef>
                <a:spcPts val="0"/>
              </a:spcBef>
              <a:defRPr/>
            </a:lvl9pPr>
          </a:lstStyle>
          <a:p>
            <a:endParaRPr/>
          </a:p>
        </p:txBody>
      </p:sp>
      <p:sp>
        <p:nvSpPr>
          <p:cNvPr id="4" name="Shape 4"/>
          <p:cNvSpPr>
            <a:spLocks noGrp="1" noRot="1" noChangeAspect="1"/>
          </p:cNvSpPr>
          <p:nvPr>
            <p:ph type="sldImg" idx="3"/>
          </p:nvPr>
        </p:nvSpPr>
        <p:spPr>
          <a:xfrm>
            <a:off x="1162050" y="690563"/>
            <a:ext cx="4610100" cy="3457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93421" y="4379596"/>
            <a:ext cx="5547359" cy="4149089"/>
          </a:xfrm>
          <a:prstGeom prst="rect">
            <a:avLst/>
          </a:prstGeom>
          <a:noFill/>
          <a:ln>
            <a:noFill/>
          </a:ln>
        </p:spPr>
        <p:txBody>
          <a:bodyPr lIns="87299" tIns="87299" rIns="87299" bIns="87299"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757592"/>
            <a:ext cx="3004820" cy="461009"/>
          </a:xfrm>
          <a:prstGeom prst="rect">
            <a:avLst/>
          </a:prstGeom>
          <a:noFill/>
          <a:ln>
            <a:noFill/>
          </a:ln>
        </p:spPr>
        <p:txBody>
          <a:bodyPr lIns="87299" tIns="87299" rIns="87299" bIns="87299" anchor="b" anchorCtr="0"/>
          <a:lstStyle>
            <a:lvl1pPr marL="0" marR="0" indent="0" algn="l" rtl="0">
              <a:spcBef>
                <a:spcPts val="0"/>
              </a:spcBef>
              <a:defRPr/>
            </a:lvl1pPr>
            <a:lvl2pPr marL="436567" marR="0" indent="0" algn="l" rtl="0">
              <a:spcBef>
                <a:spcPts val="0"/>
              </a:spcBef>
              <a:defRPr/>
            </a:lvl2pPr>
            <a:lvl3pPr marL="873134" marR="0" indent="0" algn="l" rtl="0">
              <a:spcBef>
                <a:spcPts val="0"/>
              </a:spcBef>
              <a:defRPr/>
            </a:lvl3pPr>
            <a:lvl4pPr marL="1309703" marR="0" indent="0" algn="l" rtl="0">
              <a:spcBef>
                <a:spcPts val="0"/>
              </a:spcBef>
              <a:defRPr/>
            </a:lvl4pPr>
            <a:lvl5pPr marL="1746270" marR="0" indent="0" algn="l" rtl="0">
              <a:spcBef>
                <a:spcPts val="0"/>
              </a:spcBef>
              <a:defRPr/>
            </a:lvl5pPr>
            <a:lvl6pPr marL="2182837" marR="0" indent="0" algn="l" rtl="0">
              <a:spcBef>
                <a:spcPts val="0"/>
              </a:spcBef>
              <a:defRPr/>
            </a:lvl6pPr>
            <a:lvl7pPr marL="2619404" marR="0" indent="0" algn="l" rtl="0">
              <a:spcBef>
                <a:spcPts val="0"/>
              </a:spcBef>
              <a:defRPr/>
            </a:lvl7pPr>
            <a:lvl8pPr marL="3055972" marR="0" indent="0" algn="l" rtl="0">
              <a:spcBef>
                <a:spcPts val="0"/>
              </a:spcBef>
              <a:defRPr/>
            </a:lvl8pPr>
            <a:lvl9pPr marL="3492540" marR="0" indent="0" algn="l" rtl="0">
              <a:spcBef>
                <a:spcPts val="0"/>
              </a:spcBef>
              <a:defRPr/>
            </a:lvl9pPr>
          </a:lstStyle>
          <a:p>
            <a:endParaRPr/>
          </a:p>
        </p:txBody>
      </p:sp>
      <p:sp>
        <p:nvSpPr>
          <p:cNvPr id="7" name="Shape 7"/>
          <p:cNvSpPr txBox="1">
            <a:spLocks noGrp="1"/>
          </p:cNvSpPr>
          <p:nvPr>
            <p:ph type="sldNum" idx="12"/>
          </p:nvPr>
        </p:nvSpPr>
        <p:spPr>
          <a:xfrm>
            <a:off x="3927775" y="8757592"/>
            <a:ext cx="3004820" cy="461009"/>
          </a:xfrm>
          <a:prstGeom prst="rect">
            <a:avLst/>
          </a:prstGeom>
          <a:noFill/>
          <a:ln>
            <a:noFill/>
          </a:ln>
        </p:spPr>
        <p:txBody>
          <a:bodyPr lIns="87299" tIns="87299" rIns="87299" bIns="87299" anchor="b" anchorCtr="0"/>
          <a:lstStyle>
            <a:lvl1pPr marL="0" marR="0" indent="0" algn="r" rtl="0">
              <a:spcBef>
                <a:spcPts val="0"/>
              </a:spcBef>
              <a:defRPr/>
            </a:lvl1pPr>
            <a:lvl2pPr marL="436567" marR="0" indent="0" algn="l" rtl="0">
              <a:spcBef>
                <a:spcPts val="0"/>
              </a:spcBef>
              <a:defRPr/>
            </a:lvl2pPr>
            <a:lvl3pPr marL="873134" marR="0" indent="0" algn="l" rtl="0">
              <a:spcBef>
                <a:spcPts val="0"/>
              </a:spcBef>
              <a:defRPr/>
            </a:lvl3pPr>
            <a:lvl4pPr marL="1309703" marR="0" indent="0" algn="l" rtl="0">
              <a:spcBef>
                <a:spcPts val="0"/>
              </a:spcBef>
              <a:defRPr/>
            </a:lvl4pPr>
            <a:lvl5pPr marL="1746270" marR="0" indent="0" algn="l" rtl="0">
              <a:spcBef>
                <a:spcPts val="0"/>
              </a:spcBef>
              <a:defRPr/>
            </a:lvl5pPr>
            <a:lvl6pPr marL="2182837" marR="0" indent="0" algn="l" rtl="0">
              <a:spcBef>
                <a:spcPts val="0"/>
              </a:spcBef>
              <a:defRPr/>
            </a:lvl6pPr>
            <a:lvl7pPr marL="2619404" marR="0" indent="0" algn="l" rtl="0">
              <a:spcBef>
                <a:spcPts val="0"/>
              </a:spcBef>
              <a:defRPr/>
            </a:lvl7pPr>
            <a:lvl8pPr marL="3055972" marR="0" indent="0" algn="l" rtl="0">
              <a:spcBef>
                <a:spcPts val="0"/>
              </a:spcBef>
              <a:defRPr/>
            </a:lvl8pPr>
            <a:lvl9pPr marL="3492540" marR="0" indent="0" algn="l" rtl="0">
              <a:spcBef>
                <a:spcPts val="0"/>
              </a:spcBef>
              <a:defRPr/>
            </a:lvl9pPr>
          </a:lstStyle>
          <a:p>
            <a:endParaRPr/>
          </a:p>
        </p:txBody>
      </p:sp>
    </p:spTree>
    <p:extLst>
      <p:ext uri="{BB962C8B-B14F-4D97-AF65-F5344CB8AC3E}">
        <p14:creationId xmlns:p14="http://schemas.microsoft.com/office/powerpoint/2010/main" val="303996639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8DCC0E-7DBF-7C4A-B104-25FE08E3BB8F}" type="slidenum">
              <a:rPr lang="en-US" smtClean="0">
                <a:solidFill>
                  <a:prstClr val="black"/>
                </a:solidFill>
                <a:latin typeface="Calibri"/>
              </a:rPr>
              <a:pPr/>
              <a:t>0</a:t>
            </a:fld>
            <a:endParaRPr lang="en-US" dirty="0">
              <a:solidFill>
                <a:prstClr val="black"/>
              </a:solidFill>
              <a:latin typeface="Calibri"/>
            </a:endParaRPr>
          </a:p>
        </p:txBody>
      </p:sp>
    </p:spTree>
    <p:extLst>
      <p:ext uri="{BB962C8B-B14F-4D97-AF65-F5344CB8AC3E}">
        <p14:creationId xmlns:p14="http://schemas.microsoft.com/office/powerpoint/2010/main" val="1255850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23976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909560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Boa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3007311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Tur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327969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eafoo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167855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Fis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16393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bg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solidFill>
                  <a:srgbClr val="FFFFFF"/>
                </a:solidFill>
              </a:defRPr>
            </a:lvl1pPr>
          </a:lstStyle>
          <a:p>
            <a:pPr lvl="0"/>
            <a:r>
              <a:rPr lang="en-US" dirty="0" smtClean="0"/>
              <a:t>July 19, 2012</a:t>
            </a:r>
            <a:endParaRPr lang="en-US" dirty="0"/>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prstClr val="white"/>
              </a:solidFill>
            </a:endParaRPr>
          </a:p>
        </p:txBody>
      </p:sp>
    </p:spTree>
    <p:extLst>
      <p:ext uri="{BB962C8B-B14F-4D97-AF65-F5344CB8AC3E}">
        <p14:creationId xmlns:p14="http://schemas.microsoft.com/office/powerpoint/2010/main" val="511442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a:solidFill>
                <a:prstClr val="white"/>
              </a:solidFill>
            </a:endParaRPr>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pPr defTabSz="457200"/>
            <a:r>
              <a:rPr lang="en-US" kern="1200" dirty="0" smtClean="0">
                <a:latin typeface="Arial Narrow"/>
                <a:ea typeface="+mn-ea"/>
                <a:cs typeface="+mn-cs"/>
              </a:rPr>
              <a:t>U.S. Department of Commerce | National Oceanic and Atmospheric Administration | NOAA Fisheries | Page </a:t>
            </a:r>
            <a:fld id="{632D3AEB-7CBE-3049-91AC-335C6B4F5BF6}" type="slidenum">
              <a:rPr lang="en-US" kern="1200" smtClean="0">
                <a:latin typeface="Arial Narrow"/>
                <a:ea typeface="+mn-ea"/>
                <a:cs typeface="+mn-cs"/>
              </a:rPr>
              <a:pPr defTabSz="457200"/>
              <a:t>‹#›</a:t>
            </a:fld>
            <a:endParaRPr lang="en-US" kern="1200" dirty="0">
              <a:latin typeface="Arial Narrow"/>
              <a:ea typeface="+mn-ea"/>
              <a:cs typeface="+mn-cs"/>
            </a:endParaRPr>
          </a:p>
        </p:txBody>
      </p:sp>
      <p:sp>
        <p:nvSpPr>
          <p:cNvPr id="7" name="Rectangle 6"/>
          <p:cNvSpPr/>
          <p:nvPr userDrawn="1"/>
        </p:nvSpPr>
        <p:spPr>
          <a:xfrm>
            <a:off x="0" y="0"/>
            <a:ext cx="914400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a:solidFill>
                <a:prstClr val="white"/>
              </a:solidFill>
            </a:endParaRPr>
          </a:p>
        </p:txBody>
      </p:sp>
      <p:pic>
        <p:nvPicPr>
          <p:cNvPr id="8" name="Picture 7" descr="NOAA-Fisheries-horizonta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4504" y="6419088"/>
            <a:ext cx="1643940" cy="388747"/>
          </a:xfrm>
          <a:prstGeom prst="rect">
            <a:avLst/>
          </a:prstGeom>
        </p:spPr>
      </p:pic>
    </p:spTree>
    <p:extLst>
      <p:ext uri="{BB962C8B-B14F-4D97-AF65-F5344CB8AC3E}">
        <p14:creationId xmlns:p14="http://schemas.microsoft.com/office/powerpoint/2010/main" val="1182447160"/>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457200" rtl="0" eaLnBrk="1" latinLnBrk="0" hangingPunct="1">
        <a:spcBef>
          <a:spcPct val="0"/>
        </a:spcBef>
        <a:buNone/>
        <a:defRPr sz="3600" b="1" i="0" kern="1200">
          <a:solidFill>
            <a:schemeClr val="accent1"/>
          </a:solidFill>
          <a:latin typeface="+mj-lt"/>
          <a:ea typeface="+mj-ea"/>
          <a:cs typeface="Arial Narrow Bold"/>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1141666"/>
            <a:ext cx="5485118" cy="1398472"/>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01682" y="2631403"/>
            <a:ext cx="5485117" cy="1277675"/>
          </a:xfrm>
          <a:prstGeom prst="rect">
            <a:avLst/>
          </a:prstGeom>
        </p:spPr>
        <p:txBody>
          <a:bodyPr vert="horz" lIns="91440" tIns="45720" rIns="91440" bIns="45720" rtlCol="0">
            <a:normAutofit/>
          </a:bodyPr>
          <a:lstStyle/>
          <a:p>
            <a:pPr lvl="0"/>
            <a:r>
              <a:rPr lang="en-US" dirty="0" smtClean="0"/>
              <a:t>Click to edit Master text styles</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prstClr val="white"/>
              </a:solidFill>
            </a:endParaRPr>
          </a:p>
        </p:txBody>
      </p:sp>
    </p:spTree>
    <p:extLst>
      <p:ext uri="{BB962C8B-B14F-4D97-AF65-F5344CB8AC3E}">
        <p14:creationId xmlns:p14="http://schemas.microsoft.com/office/powerpoint/2010/main" val="154362954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hf hdr="0" ftr="0" dt="0"/>
  <p:txStyles>
    <p:title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p:titleStyle>
    <p:body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719" y="1375592"/>
            <a:ext cx="6909881" cy="1208140"/>
          </a:xfrm>
        </p:spPr>
        <p:txBody>
          <a:bodyPr/>
          <a:lstStyle/>
          <a:p>
            <a:pPr algn="ctr"/>
            <a:r>
              <a:rPr lang="en-US" sz="3600" b="0" dirty="0" smtClean="0"/>
              <a:t>2022 </a:t>
            </a:r>
            <a:r>
              <a:rPr lang="en-US" sz="3600" b="0" dirty="0"/>
              <a:t>BSAI </a:t>
            </a:r>
            <a:r>
              <a:rPr lang="en-US" sz="3600" b="0" dirty="0" smtClean="0"/>
              <a:t>Pacific ocean perch Assessment</a:t>
            </a:r>
            <a:r>
              <a:rPr lang="en-US" sz="3600" b="0" dirty="0"/>
              <a:t/>
            </a:r>
            <a:br>
              <a:rPr lang="en-US" sz="3600" b="0" dirty="0"/>
            </a:br>
            <a:r>
              <a:rPr lang="en-US" sz="3600" dirty="0" smtClean="0"/>
              <a:t/>
            </a:r>
            <a:br>
              <a:rPr lang="en-US" sz="3600" dirty="0" smtClean="0"/>
            </a:br>
            <a:r>
              <a:rPr lang="en-US" sz="3600" dirty="0" smtClean="0"/>
              <a:t/>
            </a:r>
            <a:br>
              <a:rPr lang="en-US" sz="3600" dirty="0" smtClean="0"/>
            </a:br>
            <a:r>
              <a:rPr lang="en-US" sz="3200" dirty="0" smtClean="0"/>
              <a:t>Paul Spencer and Jim </a:t>
            </a:r>
            <a:r>
              <a:rPr lang="en-US" sz="3200" dirty="0" err="1" smtClean="0"/>
              <a:t>Ianelli</a:t>
            </a:r>
            <a:r>
              <a:rPr lang="en-US" sz="3200" dirty="0" smtClean="0"/>
              <a:t/>
            </a:r>
            <a:br>
              <a:rPr lang="en-US" sz="3200" dirty="0" smtClean="0"/>
            </a:br>
            <a:r>
              <a:rPr lang="en-US" sz="3200" dirty="0" smtClean="0"/>
              <a:t/>
            </a:r>
            <a:br>
              <a:rPr lang="en-US" sz="3200" dirty="0" smtClean="0"/>
            </a:br>
            <a:r>
              <a:rPr lang="en-US" sz="3200" dirty="0" smtClean="0"/>
              <a:t>Alaska Fisheries Science Center</a:t>
            </a:r>
            <a:r>
              <a:rPr lang="en-US" sz="3600" dirty="0" smtClean="0"/>
              <a:t/>
            </a:r>
            <a:br>
              <a:rPr lang="en-US" sz="3600" dirty="0" smtClean="0"/>
            </a:br>
            <a:r>
              <a:rPr lang="en-US" sz="3600" dirty="0" smtClean="0"/>
              <a:t/>
            </a:r>
            <a:br>
              <a:rPr lang="en-US" sz="3600" dirty="0" smtClean="0"/>
            </a:br>
            <a:r>
              <a:rPr lang="en-US" sz="3600" dirty="0" smtClean="0"/>
              <a:t> </a:t>
            </a:r>
            <a:br>
              <a:rPr lang="en-US" sz="3600" dirty="0" smtClean="0"/>
            </a:b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940357" y="171949"/>
            <a:ext cx="1375592" cy="1031694"/>
          </a:xfrm>
          <a:prstGeom prst="rect">
            <a:avLst/>
          </a:prstGeom>
        </p:spPr>
      </p:pic>
    </p:spTree>
    <p:extLst>
      <p:ext uri="{BB962C8B-B14F-4D97-AF65-F5344CB8AC3E}">
        <p14:creationId xmlns:p14="http://schemas.microsoft.com/office/powerpoint/2010/main" val="1176591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 assessment model</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55095800"/>
              </p:ext>
            </p:extLst>
          </p:nvPr>
        </p:nvGraphicFramePr>
        <p:xfrm>
          <a:off x="457200" y="2715101"/>
          <a:ext cx="8229600" cy="3169920"/>
        </p:xfrm>
        <a:graphic>
          <a:graphicData uri="http://schemas.openxmlformats.org/drawingml/2006/table">
            <a:tbl>
              <a:tblPr/>
              <a:tblGrid>
                <a:gridCol w="2696017">
                  <a:extLst>
                    <a:ext uri="{9D8B030D-6E8A-4147-A177-3AD203B41FA5}">
                      <a16:colId xmlns:a16="http://schemas.microsoft.com/office/drawing/2014/main" val="20000"/>
                    </a:ext>
                  </a:extLst>
                </a:gridCol>
                <a:gridCol w="5533583">
                  <a:extLst>
                    <a:ext uri="{9D8B030D-6E8A-4147-A177-3AD203B41FA5}">
                      <a16:colId xmlns:a16="http://schemas.microsoft.com/office/drawing/2014/main" val="20001"/>
                    </a:ext>
                  </a:extLst>
                </a:gridCol>
              </a:tblGrid>
              <a:tr h="0">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Component</a:t>
                      </a: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rPr>
                        <a:t>BSAI</a:t>
                      </a: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Fishery catch</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600" dirty="0" smtClean="0">
                          <a:effectLst/>
                          <a:latin typeface="Times New Roman" panose="02020603050405020304" pitchFamily="18" charset="0"/>
                          <a:ea typeface="Times New Roman" panose="02020603050405020304" pitchFamily="18" charset="0"/>
                        </a:rPr>
                        <a:t>1960-</a:t>
                      </a:r>
                      <a:r>
                        <a:rPr lang="en-US" sz="1600" b="1" dirty="0" smtClean="0">
                          <a:effectLst/>
                          <a:latin typeface="Times New Roman" panose="02020603050405020304" pitchFamily="18" charset="0"/>
                          <a:ea typeface="Times New Roman" panose="02020603050405020304" pitchFamily="18" charset="0"/>
                        </a:rPr>
                        <a:t>2022</a:t>
                      </a:r>
                      <a:endParaRPr lang="en-US" sz="1600" b="1"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Fishery age composition</a:t>
                      </a:r>
                    </a:p>
                  </a:txBody>
                  <a:tcPr marL="68580" marR="68580" marT="0" marB="0">
                    <a:lnL>
                      <a:noFill/>
                    </a:lnL>
                    <a:lnR>
                      <a:noFill/>
                    </a:lnR>
                    <a:lnT>
                      <a:noFill/>
                    </a:lnT>
                    <a:lnB>
                      <a:noFill/>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1981-82, 1990, 1998, 2000-2009, 2011, 2013, </a:t>
                      </a:r>
                      <a:r>
                        <a:rPr lang="en-US" sz="1600" b="0" dirty="0">
                          <a:effectLst/>
                          <a:latin typeface="Times New Roman" panose="02020603050405020304" pitchFamily="18" charset="0"/>
                          <a:ea typeface="Times New Roman" panose="02020603050405020304" pitchFamily="18" charset="0"/>
                        </a:rPr>
                        <a:t>2015, </a:t>
                      </a:r>
                      <a:r>
                        <a:rPr lang="en-US" sz="1600" b="0" dirty="0" smtClean="0">
                          <a:effectLst/>
                          <a:latin typeface="Times New Roman" panose="02020603050405020304" pitchFamily="18" charset="0"/>
                          <a:ea typeface="Times New Roman" panose="02020603050405020304" pitchFamily="18" charset="0"/>
                        </a:rPr>
                        <a:t>2017, 2019, </a:t>
                      </a:r>
                      <a:r>
                        <a:rPr lang="en-US" sz="1600" b="1" dirty="0" smtClean="0">
                          <a:effectLst/>
                          <a:latin typeface="Times New Roman" panose="02020603050405020304" pitchFamily="18" charset="0"/>
                          <a:ea typeface="Times New Roman" panose="02020603050405020304" pitchFamily="18" charset="0"/>
                        </a:rPr>
                        <a:t>2020, 2021</a:t>
                      </a:r>
                      <a:endParaRPr lang="en-US" sz="1600" b="1"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Fishery size composition</a:t>
                      </a:r>
                    </a:p>
                  </a:txBody>
                  <a:tcPr marL="68580" marR="68580" marT="0" marB="0">
                    <a:lnL>
                      <a:noFill/>
                    </a:lnL>
                    <a:lnR>
                      <a:noFill/>
                    </a:lnR>
                    <a:lnT>
                      <a:noFill/>
                    </a:lnT>
                    <a:lnB>
                      <a:noFill/>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1964-72, 1983-1984, 1987-1989, 1991-1997, 1999, 2010, 2012, 2014, </a:t>
                      </a:r>
                      <a:r>
                        <a:rPr lang="en-US" sz="1600" b="0" dirty="0" smtClean="0">
                          <a:effectLst/>
                          <a:latin typeface="Times New Roman" panose="02020603050405020304" pitchFamily="18" charset="0"/>
                          <a:ea typeface="Times New Roman" panose="02020603050405020304" pitchFamily="18" charset="0"/>
                        </a:rPr>
                        <a:t>2016, 2018</a:t>
                      </a:r>
                      <a:endParaRPr lang="en-US" sz="1600" b="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AI Survey age composition</a:t>
                      </a:r>
                    </a:p>
                  </a:txBody>
                  <a:tcPr marL="68580" marR="68580" marT="0" marB="0">
                    <a:lnL>
                      <a:noFill/>
                    </a:lnL>
                    <a:lnR>
                      <a:noFill/>
                    </a:lnR>
                    <a:lnT>
                      <a:noFill/>
                    </a:lnT>
                    <a:lnB>
                      <a:noFill/>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1991, 1994, 1997, 2000, 2002, 2004, </a:t>
                      </a:r>
                      <a:r>
                        <a:rPr lang="en-US" sz="1600" dirty="0" smtClean="0">
                          <a:effectLst/>
                          <a:latin typeface="Times New Roman" panose="02020603050405020304" pitchFamily="18" charset="0"/>
                          <a:ea typeface="Times New Roman" panose="02020603050405020304" pitchFamily="18" charset="0"/>
                        </a:rPr>
                        <a:t>2006,2010,2012,2014,</a:t>
                      </a:r>
                      <a:r>
                        <a:rPr lang="en-US" sz="1600" b="0" dirty="0" smtClean="0">
                          <a:effectLst/>
                          <a:latin typeface="Times New Roman" panose="02020603050405020304" pitchFamily="18" charset="0"/>
                          <a:ea typeface="Times New Roman" panose="02020603050405020304" pitchFamily="18" charset="0"/>
                        </a:rPr>
                        <a:t>2016, 2018</a:t>
                      </a:r>
                    </a:p>
                  </a:txBody>
                  <a:tcPr marL="68580" marR="68580" marT="0" marB="0">
                    <a:lnL>
                      <a:noFill/>
                    </a:lnL>
                    <a:lnR>
                      <a:noFill/>
                    </a:lnR>
                    <a:lnT>
                      <a:noFill/>
                    </a:lnT>
                    <a:lnB>
                      <a:noFill/>
                    </a:lnB>
                  </a:tcPr>
                </a:tc>
                <a:extLst>
                  <a:ext uri="{0D108BD9-81ED-4DB2-BD59-A6C34878D82A}">
                    <a16:rowId xmlns:a16="http://schemas.microsoft.com/office/drawing/2014/main" val="10004"/>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effectLst/>
                          <a:latin typeface="Times New Roman" panose="02020603050405020304" pitchFamily="18" charset="0"/>
                          <a:ea typeface="Times New Roman" panose="02020603050405020304" pitchFamily="18" charset="0"/>
                        </a:rPr>
                        <a:t>AI Survey length composition</a:t>
                      </a:r>
                    </a:p>
                  </a:txBody>
                  <a:tcPr marL="68580" marR="68580" marT="0" marB="0">
                    <a:lnL>
                      <a:noFill/>
                    </a:lnL>
                    <a:lnR>
                      <a:noFill/>
                    </a:lnR>
                    <a:lnT>
                      <a:noFill/>
                    </a:lnT>
                    <a:lnB>
                      <a:noFill/>
                    </a:lnB>
                  </a:tcPr>
                </a:tc>
                <a:tc>
                  <a:txBody>
                    <a:bodyPr/>
                    <a:lstStyle/>
                    <a:p>
                      <a:pPr marL="0" marR="0">
                        <a:spcBef>
                          <a:spcPts val="0"/>
                        </a:spcBef>
                        <a:spcAft>
                          <a:spcPts val="0"/>
                        </a:spcAft>
                      </a:pPr>
                      <a:r>
                        <a:rPr lang="en-US" sz="1600" b="1" dirty="0" smtClean="0">
                          <a:effectLst/>
                          <a:latin typeface="Times New Roman" panose="02020603050405020304" pitchFamily="18" charset="0"/>
                          <a:ea typeface="Times New Roman" panose="02020603050405020304" pitchFamily="18" charset="0"/>
                        </a:rPr>
                        <a:t>2022</a:t>
                      </a:r>
                    </a:p>
                  </a:txBody>
                  <a:tcPr marL="68580" marR="68580" marT="0" marB="0">
                    <a:lnL>
                      <a:noFill/>
                    </a:lnL>
                    <a:lnR>
                      <a:noFill/>
                    </a:lnR>
                    <a:lnT>
                      <a:noFill/>
                    </a:lnT>
                    <a:lnB>
                      <a:noFill/>
                    </a:lnB>
                  </a:tcPr>
                </a:tc>
                <a:extLst>
                  <a:ext uri="{0D108BD9-81ED-4DB2-BD59-A6C34878D82A}">
                    <a16:rowId xmlns:a16="http://schemas.microsoft.com/office/drawing/2014/main" val="575055607"/>
                  </a:ext>
                </a:extLst>
              </a:tr>
              <a:tr h="0">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AI Survey biomass estimates</a:t>
                      </a:r>
                    </a:p>
                  </a:txBody>
                  <a:tcPr marL="68580" marR="68580" marT="0" marB="0">
                    <a:lnL>
                      <a:noFill/>
                    </a:lnL>
                    <a:lnR>
                      <a:noFill/>
                    </a:lnR>
                    <a:lnT>
                      <a:noFill/>
                    </a:lnT>
                    <a:lnB>
                      <a:noFill/>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1991, 1994, 1997, 2000, 2002, 2004, 2006, 2010, 2012, 2014, 2016, </a:t>
                      </a:r>
                      <a:r>
                        <a:rPr lang="en-US" sz="1600" b="0" dirty="0" smtClean="0">
                          <a:effectLst/>
                          <a:latin typeface="Times New Roman" panose="02020603050405020304" pitchFamily="18" charset="0"/>
                          <a:ea typeface="Times New Roman" panose="02020603050405020304" pitchFamily="18" charset="0"/>
                        </a:rPr>
                        <a:t>2018, </a:t>
                      </a:r>
                      <a:r>
                        <a:rPr lang="en-US" sz="1600" b="1" dirty="0" smtClean="0">
                          <a:effectLst/>
                          <a:latin typeface="Times New Roman" panose="02020603050405020304" pitchFamily="18" charset="0"/>
                          <a:ea typeface="Times New Roman" panose="02020603050405020304" pitchFamily="18" charset="0"/>
                        </a:rPr>
                        <a:t>2022</a:t>
                      </a:r>
                      <a:endParaRPr lang="en-US" sz="1600" b="1"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0">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EBS Survey age composition</a:t>
                      </a:r>
                    </a:p>
                  </a:txBody>
                  <a:tcPr marL="68580" marR="68580" marT="0" marB="0">
                    <a:lnL>
                      <a:noFill/>
                    </a:lnL>
                    <a:lnR>
                      <a:noFill/>
                    </a:lnR>
                    <a:lnT>
                      <a:noFill/>
                    </a:lnT>
                    <a:lnB>
                      <a:noFill/>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2002,2004,2008,2010,2012,</a:t>
                      </a:r>
                      <a:r>
                        <a:rPr lang="en-US" sz="1600" b="0" dirty="0">
                          <a:effectLst/>
                          <a:latin typeface="Times New Roman" panose="02020603050405020304" pitchFamily="18" charset="0"/>
                          <a:ea typeface="Times New Roman" panose="02020603050405020304" pitchFamily="18" charset="0"/>
                        </a:rPr>
                        <a:t>2016</a:t>
                      </a:r>
                    </a:p>
                  </a:txBody>
                  <a:tcPr marL="68580" marR="68580" marT="0" marB="0">
                    <a:lnL>
                      <a:noFill/>
                    </a:lnL>
                    <a:lnR>
                      <a:noFill/>
                    </a:lnR>
                    <a:lnT>
                      <a:noFill/>
                    </a:lnT>
                    <a:lnB>
                      <a:noFill/>
                    </a:lnB>
                  </a:tcPr>
                </a:tc>
                <a:extLst>
                  <a:ext uri="{0D108BD9-81ED-4DB2-BD59-A6C34878D82A}">
                    <a16:rowId xmlns:a16="http://schemas.microsoft.com/office/drawing/2014/main" val="10007"/>
                  </a:ext>
                </a:extLst>
              </a:tr>
              <a:tr h="0">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EBS Survey biomass estimates</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2002,2004,2008,2010,2012,2016</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Slide Number Placeholder 4"/>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9</a:t>
            </a:fld>
            <a:endParaRPr lang="en-US" dirty="0"/>
          </a:p>
        </p:txBody>
      </p:sp>
    </p:spTree>
    <p:extLst>
      <p:ext uri="{BB962C8B-B14F-4D97-AF65-F5344CB8AC3E}">
        <p14:creationId xmlns:p14="http://schemas.microsoft.com/office/powerpoint/2010/main" val="325754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fishery age composition data</a:t>
            </a:r>
            <a:endParaRPr lang="en-US" dirty="0"/>
          </a:p>
        </p:txBody>
      </p:sp>
      <p:pic>
        <p:nvPicPr>
          <p:cNvPr id="4" name="Picture 3"/>
          <p:cNvPicPr>
            <a:picLocks noChangeAspect="1"/>
          </p:cNvPicPr>
          <p:nvPr/>
        </p:nvPicPr>
        <p:blipFill rotWithShape="1">
          <a:blip r:embed="rId2"/>
          <a:srcRect t="5675"/>
          <a:stretch/>
        </p:blipFill>
        <p:spPr>
          <a:xfrm>
            <a:off x="533400" y="1057202"/>
            <a:ext cx="4343400" cy="5305017"/>
          </a:xfrm>
          <a:prstGeom prst="rect">
            <a:avLst/>
          </a:prstGeom>
        </p:spPr>
      </p:pic>
    </p:spTree>
    <p:extLst>
      <p:ext uri="{BB962C8B-B14F-4D97-AF65-F5344CB8AC3E}">
        <p14:creationId xmlns:p14="http://schemas.microsoft.com/office/powerpoint/2010/main" val="1894805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299"/>
            <a:ext cx="8229600" cy="676014"/>
          </a:xfrm>
        </p:spPr>
        <p:txBody>
          <a:bodyPr>
            <a:normAutofit/>
          </a:bodyPr>
          <a:lstStyle/>
          <a:p>
            <a:r>
              <a:rPr lang="en-US" dirty="0" smtClean="0"/>
              <a:t>POP AI survey age composition data</a:t>
            </a:r>
            <a:endParaRPr lang="en-US" dirty="0"/>
          </a:p>
        </p:txBody>
      </p:sp>
      <p:pic>
        <p:nvPicPr>
          <p:cNvPr id="3" name="Picture 2"/>
          <p:cNvPicPr>
            <a:picLocks noChangeAspect="1"/>
          </p:cNvPicPr>
          <p:nvPr/>
        </p:nvPicPr>
        <p:blipFill rotWithShape="1">
          <a:blip r:embed="rId2"/>
          <a:srcRect t="7112"/>
          <a:stretch/>
        </p:blipFill>
        <p:spPr>
          <a:xfrm>
            <a:off x="457200" y="922313"/>
            <a:ext cx="4343400" cy="5220724"/>
          </a:xfrm>
          <a:prstGeom prst="rect">
            <a:avLst/>
          </a:prstGeom>
        </p:spPr>
      </p:pic>
    </p:spTree>
    <p:extLst>
      <p:ext uri="{BB962C8B-B14F-4D97-AF65-F5344CB8AC3E}">
        <p14:creationId xmlns:p14="http://schemas.microsoft.com/office/powerpoint/2010/main" val="4228718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t>Survey </a:t>
            </a:r>
            <a:r>
              <a:rPr lang="en-US" b="0" dirty="0"/>
              <a:t>CPUE, </a:t>
            </a:r>
            <a:r>
              <a:rPr lang="en-US" b="0" dirty="0" smtClean="0"/>
              <a:t>2014 </a:t>
            </a:r>
            <a:r>
              <a:rPr lang="en-US" b="0" dirty="0"/>
              <a:t>– </a:t>
            </a:r>
            <a:r>
              <a:rPr lang="en-US" b="0" dirty="0" smtClean="0"/>
              <a:t>2022 </a:t>
            </a:r>
            <a:r>
              <a:rPr lang="en-US" b="0" dirty="0"/>
              <a:t>AI surveys</a:t>
            </a:r>
            <a:br>
              <a:rPr lang="en-US" b="0" dirty="0"/>
            </a:br>
            <a:endParaRPr lang="en-US" dirty="0"/>
          </a:p>
        </p:txBody>
      </p:sp>
      <p:sp>
        <p:nvSpPr>
          <p:cNvPr id="6" name="Slide Number Placeholder 5"/>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12</a:t>
            </a:fld>
            <a:endParaRPr lang="en-US" dirty="0"/>
          </a:p>
        </p:txBody>
      </p:sp>
      <p:pic>
        <p:nvPicPr>
          <p:cNvPr id="5" name="Picture 4"/>
          <p:cNvPicPr>
            <a:picLocks noChangeAspect="1"/>
          </p:cNvPicPr>
          <p:nvPr/>
        </p:nvPicPr>
        <p:blipFill>
          <a:blip r:embed="rId2"/>
          <a:stretch>
            <a:fillRect/>
          </a:stretch>
        </p:blipFill>
        <p:spPr>
          <a:xfrm>
            <a:off x="3916162" y="2818947"/>
            <a:ext cx="4495800" cy="561975"/>
          </a:xfrm>
          <a:prstGeom prst="rect">
            <a:avLst/>
          </a:prstGeom>
        </p:spPr>
      </p:pic>
      <p:pic>
        <p:nvPicPr>
          <p:cNvPr id="7" name="Picture 6"/>
          <p:cNvPicPr>
            <a:picLocks noChangeAspect="1"/>
          </p:cNvPicPr>
          <p:nvPr/>
        </p:nvPicPr>
        <p:blipFill rotWithShape="1">
          <a:blip r:embed="rId3"/>
          <a:srcRect l="19230" t="19048" r="24359"/>
          <a:stretch/>
        </p:blipFill>
        <p:spPr>
          <a:xfrm>
            <a:off x="609598" y="969175"/>
            <a:ext cx="3429001" cy="5299365"/>
          </a:xfrm>
          <a:prstGeom prst="rect">
            <a:avLst/>
          </a:prstGeom>
        </p:spPr>
      </p:pic>
    </p:spTree>
    <p:extLst>
      <p:ext uri="{BB962C8B-B14F-4D97-AF65-F5344CB8AC3E}">
        <p14:creationId xmlns:p14="http://schemas.microsoft.com/office/powerpoint/2010/main" val="4234926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76014"/>
          </a:xfrm>
        </p:spPr>
        <p:txBody>
          <a:bodyPr>
            <a:normAutofit fontScale="90000"/>
          </a:bodyPr>
          <a:lstStyle/>
          <a:p>
            <a:r>
              <a:rPr lang="en-US" b="0" dirty="0" smtClean="0"/>
              <a:t>Smoothed survey </a:t>
            </a:r>
            <a:r>
              <a:rPr lang="en-US" b="0" dirty="0"/>
              <a:t>time </a:t>
            </a:r>
            <a:r>
              <a:rPr lang="en-US" b="0" dirty="0" smtClean="0"/>
              <a:t>series by subarea</a:t>
            </a:r>
            <a:r>
              <a:rPr lang="en-US" b="0" dirty="0"/>
              <a:t/>
            </a:r>
            <a:br>
              <a:rPr lang="en-US" b="0" dirty="0"/>
            </a:br>
            <a:endParaRPr lang="en-US" dirty="0"/>
          </a:p>
        </p:txBody>
      </p:sp>
      <p:sp>
        <p:nvSpPr>
          <p:cNvPr id="5" name="Slide Number Placeholder 4"/>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13</a:t>
            </a:fld>
            <a:endParaRPr lang="en-US" dirty="0"/>
          </a:p>
        </p:txBody>
      </p:sp>
      <p:pic>
        <p:nvPicPr>
          <p:cNvPr id="4" name="Picture 3"/>
          <p:cNvPicPr>
            <a:picLocks noChangeAspect="1"/>
          </p:cNvPicPr>
          <p:nvPr/>
        </p:nvPicPr>
        <p:blipFill>
          <a:blip r:embed="rId2"/>
          <a:stretch>
            <a:fillRect/>
          </a:stretch>
        </p:blipFill>
        <p:spPr>
          <a:xfrm>
            <a:off x="685800" y="980814"/>
            <a:ext cx="4495800" cy="4741877"/>
          </a:xfrm>
          <a:prstGeom prst="rect">
            <a:avLst/>
          </a:prstGeom>
        </p:spPr>
      </p:pic>
    </p:spTree>
    <p:extLst>
      <p:ext uri="{BB962C8B-B14F-4D97-AF65-F5344CB8AC3E}">
        <p14:creationId xmlns:p14="http://schemas.microsoft.com/office/powerpoint/2010/main" val="1822969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 survey biomass and abundance</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14</a:t>
            </a:fld>
            <a:endParaRPr lang="en-US" dirty="0"/>
          </a:p>
        </p:txBody>
      </p:sp>
      <p:pic>
        <p:nvPicPr>
          <p:cNvPr id="5" name="Picture 4"/>
          <p:cNvPicPr>
            <a:picLocks noChangeAspect="1"/>
          </p:cNvPicPr>
          <p:nvPr/>
        </p:nvPicPr>
        <p:blipFill>
          <a:blip r:embed="rId2"/>
          <a:stretch>
            <a:fillRect/>
          </a:stretch>
        </p:blipFill>
        <p:spPr>
          <a:xfrm>
            <a:off x="609600" y="1290507"/>
            <a:ext cx="4286852" cy="4907280"/>
          </a:xfrm>
          <a:prstGeom prst="rect">
            <a:avLst/>
          </a:prstGeom>
        </p:spPr>
      </p:pic>
      <p:sp>
        <p:nvSpPr>
          <p:cNvPr id="6" name="TextBox 5"/>
          <p:cNvSpPr txBox="1"/>
          <p:nvPr/>
        </p:nvSpPr>
        <p:spPr>
          <a:xfrm>
            <a:off x="5257801" y="1981200"/>
            <a:ext cx="3048000" cy="954107"/>
          </a:xfrm>
          <a:prstGeom prst="rect">
            <a:avLst/>
          </a:prstGeom>
          <a:noFill/>
        </p:spPr>
        <p:txBody>
          <a:bodyPr wrap="square" rtlCol="0">
            <a:spAutoFit/>
          </a:bodyPr>
          <a:lstStyle/>
          <a:p>
            <a:r>
              <a:rPr lang="en-US" dirty="0" smtClean="0"/>
              <a:t>CIE panel recommended </a:t>
            </a:r>
            <a:r>
              <a:rPr lang="en-US" dirty="0" err="1" smtClean="0"/>
              <a:t>evaluatnjg</a:t>
            </a:r>
            <a:r>
              <a:rPr lang="en-US" dirty="0" smtClean="0"/>
              <a:t> a model with fit to survey abundance rather than survey biomass</a:t>
            </a:r>
            <a:endParaRPr lang="en-US" dirty="0"/>
          </a:p>
        </p:txBody>
      </p:sp>
    </p:spTree>
    <p:extLst>
      <p:ext uri="{BB962C8B-B14F-4D97-AF65-F5344CB8AC3E}">
        <p14:creationId xmlns:p14="http://schemas.microsoft.com/office/powerpoint/2010/main" val="367183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description</a:t>
            </a:r>
            <a:endParaRPr lang="en-US" dirty="0"/>
          </a:p>
        </p:txBody>
      </p:sp>
      <p:sp>
        <p:nvSpPr>
          <p:cNvPr id="5" name="Slide Number Placeholder 4"/>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618907212"/>
              </p:ext>
            </p:extLst>
          </p:nvPr>
        </p:nvGraphicFramePr>
        <p:xfrm>
          <a:off x="1066800" y="2743200"/>
          <a:ext cx="7010400" cy="1381760"/>
        </p:xfrm>
        <a:graphic>
          <a:graphicData uri="http://schemas.openxmlformats.org/drawingml/2006/table">
            <a:tbl>
              <a:tblPr firstRow="1" bandRow="1"/>
              <a:tblGrid>
                <a:gridCol w="1752600">
                  <a:extLst>
                    <a:ext uri="{9D8B030D-6E8A-4147-A177-3AD203B41FA5}">
                      <a16:colId xmlns:a16="http://schemas.microsoft.com/office/drawing/2014/main" val="3619629432"/>
                    </a:ext>
                  </a:extLst>
                </a:gridCol>
                <a:gridCol w="5257800">
                  <a:extLst>
                    <a:ext uri="{9D8B030D-6E8A-4147-A177-3AD203B41FA5}">
                      <a16:colId xmlns:a16="http://schemas.microsoft.com/office/drawing/2014/main" val="3525396681"/>
                    </a:ext>
                  </a:extLst>
                </a:gridCol>
              </a:tblGrid>
              <a:tr h="370840">
                <a:tc>
                  <a:txBody>
                    <a:bodyPr/>
                    <a:lstStyle/>
                    <a:p>
                      <a:r>
                        <a:rPr lang="en-US" dirty="0" smtClean="0"/>
                        <a:t>Model</a:t>
                      </a:r>
                      <a:endParaRPr lang="en-US" dirty="0"/>
                    </a:p>
                  </a:txBody>
                  <a:tcPr/>
                </a:tc>
                <a:tc>
                  <a:txBody>
                    <a:bodyPr/>
                    <a:lstStyle/>
                    <a:p>
                      <a:r>
                        <a:rPr lang="en-US" dirty="0" smtClean="0"/>
                        <a:t>Differences</a:t>
                      </a:r>
                      <a:r>
                        <a:rPr lang="en-US" baseline="0" dirty="0" smtClean="0"/>
                        <a:t> from 2020 model</a:t>
                      </a:r>
                      <a:endParaRPr lang="en-US" dirty="0"/>
                    </a:p>
                  </a:txBody>
                  <a:tcPr/>
                </a:tc>
                <a:extLst>
                  <a:ext uri="{0D108BD9-81ED-4DB2-BD59-A6C34878D82A}">
                    <a16:rowId xmlns:a16="http://schemas.microsoft.com/office/drawing/2014/main" val="1286762283"/>
                  </a:ext>
                </a:extLst>
              </a:tr>
              <a:tr h="370840">
                <a:tc>
                  <a:txBody>
                    <a:bodyPr/>
                    <a:lstStyle/>
                    <a:p>
                      <a:r>
                        <a:rPr lang="en-US" dirty="0" smtClean="0"/>
                        <a:t>Model 16.3 (2022)</a:t>
                      </a:r>
                      <a:endParaRPr lang="en-US" dirty="0"/>
                    </a:p>
                  </a:txBody>
                  <a:tcPr/>
                </a:tc>
                <a:tc>
                  <a:txBody>
                    <a:bodyPr/>
                    <a:lstStyle/>
                    <a:p>
                      <a:r>
                        <a:rPr lang="en-US" sz="1800" kern="1200" dirty="0" smtClean="0">
                          <a:solidFill>
                            <a:schemeClr val="tx1"/>
                          </a:solidFill>
                          <a:effectLst/>
                          <a:latin typeface="+mn-lt"/>
                          <a:ea typeface="+mn-ea"/>
                          <a:cs typeface="+mn-cs"/>
                        </a:rPr>
                        <a:t>No modeling differences</a:t>
                      </a:r>
                      <a:endParaRPr lang="en-US" dirty="0"/>
                    </a:p>
                  </a:txBody>
                  <a:tcPr/>
                </a:tc>
                <a:extLst>
                  <a:ext uri="{0D108BD9-81ED-4DB2-BD59-A6C34878D82A}">
                    <a16:rowId xmlns:a16="http://schemas.microsoft.com/office/drawing/2014/main" val="3409586772"/>
                  </a:ext>
                </a:extLst>
              </a:tr>
              <a:tr h="370840">
                <a:tc>
                  <a:txBody>
                    <a:bodyPr/>
                    <a:lstStyle/>
                    <a:p>
                      <a:r>
                        <a:rPr lang="en-US" dirty="0" smtClean="0"/>
                        <a:t>Model 22</a:t>
                      </a:r>
                      <a:endParaRPr lang="en-US" dirty="0"/>
                    </a:p>
                  </a:txBody>
                  <a:tcPr/>
                </a:tc>
                <a:tc>
                  <a:txBody>
                    <a:bodyPr/>
                    <a:lstStyle/>
                    <a:p>
                      <a:r>
                        <a:rPr lang="en-US" sz="1800" kern="1200" dirty="0" smtClean="0">
                          <a:solidFill>
                            <a:schemeClr val="tx1"/>
                          </a:solidFill>
                          <a:effectLst/>
                          <a:latin typeface="+mn-lt"/>
                          <a:ea typeface="+mn-ea"/>
                          <a:cs typeface="+mn-cs"/>
                        </a:rPr>
                        <a:t>Fit the model to the survey abundance indices instead of the survey abundance indices. </a:t>
                      </a:r>
                      <a:endParaRPr lang="en-US" dirty="0"/>
                    </a:p>
                  </a:txBody>
                  <a:tcPr/>
                </a:tc>
                <a:extLst>
                  <a:ext uri="{0D108BD9-81ED-4DB2-BD59-A6C34878D82A}">
                    <a16:rowId xmlns:a16="http://schemas.microsoft.com/office/drawing/2014/main" val="3380498302"/>
                  </a:ext>
                </a:extLst>
              </a:tr>
            </a:tbl>
          </a:graphicData>
        </a:graphic>
      </p:graphicFrame>
    </p:spTree>
    <p:extLst>
      <p:ext uri="{BB962C8B-B14F-4D97-AF65-F5344CB8AC3E}">
        <p14:creationId xmlns:p14="http://schemas.microsoft.com/office/powerpoint/2010/main" val="3986765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 to the AI survey</a:t>
            </a:r>
            <a:endParaRPr lang="en-US" dirty="0"/>
          </a:p>
        </p:txBody>
      </p:sp>
      <p:sp>
        <p:nvSpPr>
          <p:cNvPr id="3" name="Slide Number Placeholder 2"/>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16</a:t>
            </a:fld>
            <a:endParaRPr lang="en-US" dirty="0"/>
          </a:p>
        </p:txBody>
      </p:sp>
      <p:pic>
        <p:nvPicPr>
          <p:cNvPr id="5" name="Picture 4"/>
          <p:cNvPicPr>
            <a:picLocks noChangeAspect="1"/>
          </p:cNvPicPr>
          <p:nvPr/>
        </p:nvPicPr>
        <p:blipFill>
          <a:blip r:embed="rId2"/>
          <a:stretch>
            <a:fillRect/>
          </a:stretch>
        </p:blipFill>
        <p:spPr>
          <a:xfrm>
            <a:off x="1295400" y="1600200"/>
            <a:ext cx="5943600" cy="3381375"/>
          </a:xfrm>
          <a:prstGeom prst="rect">
            <a:avLst/>
          </a:prstGeom>
        </p:spPr>
      </p:pic>
    </p:spTree>
    <p:extLst>
      <p:ext uri="{BB962C8B-B14F-4D97-AF65-F5344CB8AC3E}">
        <p14:creationId xmlns:p14="http://schemas.microsoft.com/office/powerpoint/2010/main" val="1711272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Retrospective pattern in SSB</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17</a:t>
            </a:fld>
            <a:endParaRPr lang="en-US" dirty="0"/>
          </a:p>
        </p:txBody>
      </p:sp>
      <p:pic>
        <p:nvPicPr>
          <p:cNvPr id="5" name="Picture 4"/>
          <p:cNvPicPr>
            <a:picLocks noChangeAspect="1"/>
          </p:cNvPicPr>
          <p:nvPr/>
        </p:nvPicPr>
        <p:blipFill>
          <a:blip r:embed="rId2"/>
          <a:stretch>
            <a:fillRect/>
          </a:stretch>
        </p:blipFill>
        <p:spPr>
          <a:xfrm>
            <a:off x="1295400" y="1295400"/>
            <a:ext cx="3477026" cy="4543095"/>
          </a:xfrm>
          <a:prstGeom prst="rect">
            <a:avLst/>
          </a:prstGeom>
        </p:spPr>
      </p:pic>
    </p:spTree>
    <p:extLst>
      <p:ext uri="{BB962C8B-B14F-4D97-AF65-F5344CB8AC3E}">
        <p14:creationId xmlns:p14="http://schemas.microsoft.com/office/powerpoint/2010/main" val="2161832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Retrospective pattern in estimated recruitments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18</a:t>
            </a:fld>
            <a:endParaRPr lang="en-US" dirty="0"/>
          </a:p>
        </p:txBody>
      </p:sp>
      <p:pic>
        <p:nvPicPr>
          <p:cNvPr id="3" name="Picture 2"/>
          <p:cNvPicPr>
            <a:picLocks noChangeAspect="1"/>
          </p:cNvPicPr>
          <p:nvPr/>
        </p:nvPicPr>
        <p:blipFill>
          <a:blip r:embed="rId2"/>
          <a:stretch>
            <a:fillRect/>
          </a:stretch>
        </p:blipFill>
        <p:spPr>
          <a:xfrm>
            <a:off x="838200" y="1600200"/>
            <a:ext cx="6324229" cy="4003318"/>
          </a:xfrm>
          <a:prstGeom prst="rect">
            <a:avLst/>
          </a:prstGeom>
        </p:spPr>
      </p:pic>
    </p:spTree>
    <p:extLst>
      <p:ext uri="{BB962C8B-B14F-4D97-AF65-F5344CB8AC3E}">
        <p14:creationId xmlns:p14="http://schemas.microsoft.com/office/powerpoint/2010/main" val="527843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summary</a:t>
            </a:r>
            <a:endParaRPr lang="en-US" dirty="0"/>
          </a:p>
        </p:txBody>
      </p:sp>
      <p:sp>
        <p:nvSpPr>
          <p:cNvPr id="3" name="Content Placeholder 2"/>
          <p:cNvSpPr>
            <a:spLocks noGrp="1"/>
          </p:cNvSpPr>
          <p:nvPr>
            <p:ph idx="1"/>
          </p:nvPr>
        </p:nvSpPr>
        <p:spPr/>
        <p:txBody>
          <a:bodyPr>
            <a:normAutofit fontScale="92500"/>
          </a:bodyPr>
          <a:lstStyle/>
          <a:p>
            <a:r>
              <a:rPr lang="en-US" dirty="0" smtClean="0"/>
              <a:t>Straightforward assessment </a:t>
            </a:r>
            <a:endParaRPr lang="en-US" dirty="0"/>
          </a:p>
          <a:p>
            <a:r>
              <a:rPr lang="en-US" dirty="0" smtClean="0"/>
              <a:t>No </a:t>
            </a:r>
            <a:r>
              <a:rPr lang="en-US" dirty="0" smtClean="0"/>
              <a:t>changes to recommended model (although a model fit to survey abundances was considered)</a:t>
            </a:r>
          </a:p>
          <a:p>
            <a:r>
              <a:rPr lang="en-US" dirty="0" smtClean="0"/>
              <a:t>Recent high survey biomass estimates have been keeping model-estimated biomass </a:t>
            </a:r>
            <a:r>
              <a:rPr lang="en-US" dirty="0" smtClean="0"/>
              <a:t>high.</a:t>
            </a:r>
          </a:p>
          <a:p>
            <a:r>
              <a:rPr lang="en-US" dirty="0" smtClean="0"/>
              <a:t>2023 </a:t>
            </a:r>
            <a:r>
              <a:rPr lang="en-US" dirty="0" smtClean="0"/>
              <a:t>ABC of </a:t>
            </a:r>
            <a:r>
              <a:rPr lang="en-US" dirty="0" smtClean="0"/>
              <a:t>42,038</a:t>
            </a:r>
            <a:r>
              <a:rPr lang="en-US" dirty="0" smtClean="0"/>
              <a:t> </a:t>
            </a:r>
            <a:r>
              <a:rPr lang="en-US" dirty="0" smtClean="0"/>
              <a:t>t </a:t>
            </a:r>
            <a:r>
              <a:rPr lang="en-US" dirty="0" smtClean="0"/>
              <a:t>(</a:t>
            </a:r>
            <a:r>
              <a:rPr lang="en-US" dirty="0" smtClean="0"/>
              <a:t>18</a:t>
            </a:r>
            <a:r>
              <a:rPr lang="en-US" dirty="0" smtClean="0"/>
              <a:t>% increase </a:t>
            </a:r>
            <a:r>
              <a:rPr lang="en-US" dirty="0" smtClean="0"/>
              <a:t>from </a:t>
            </a:r>
            <a:r>
              <a:rPr lang="en-US" dirty="0" smtClean="0"/>
              <a:t>2022 </a:t>
            </a:r>
            <a:r>
              <a:rPr lang="en-US" dirty="0" smtClean="0"/>
              <a:t>ABC).</a:t>
            </a:r>
          </a:p>
          <a:p>
            <a:r>
              <a:rPr lang="en-US" dirty="0" smtClean="0"/>
              <a:t>Assessment-related concerns noted in risk table.</a:t>
            </a:r>
          </a:p>
          <a:p>
            <a:pPr marL="457200" lvl="1" indent="0">
              <a:buNone/>
            </a:pPr>
            <a:r>
              <a:rPr lang="en-US" dirty="0" smtClean="0"/>
              <a:t> </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a:t>
            </a:fld>
            <a:endParaRPr lang="en-US" dirty="0"/>
          </a:p>
        </p:txBody>
      </p:sp>
    </p:spTree>
    <p:extLst>
      <p:ext uri="{BB962C8B-B14F-4D97-AF65-F5344CB8AC3E}">
        <p14:creationId xmlns:p14="http://schemas.microsoft.com/office/powerpoint/2010/main" val="2617288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Selection</a:t>
            </a:r>
            <a:endParaRPr lang="en-US" dirty="0"/>
          </a:p>
        </p:txBody>
      </p:sp>
      <p:sp>
        <p:nvSpPr>
          <p:cNvPr id="3" name="Content Placeholder 2"/>
          <p:cNvSpPr>
            <a:spLocks noGrp="1"/>
          </p:cNvSpPr>
          <p:nvPr>
            <p:ph idx="1"/>
          </p:nvPr>
        </p:nvSpPr>
        <p:spPr/>
        <p:txBody>
          <a:bodyPr/>
          <a:lstStyle/>
          <a:p>
            <a:r>
              <a:rPr lang="en-US" dirty="0" smtClean="0"/>
              <a:t>Fitting the survey abundance indices, rather than the survey biomass indices, did not improve the assessment model. </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19</a:t>
            </a:fld>
            <a:endParaRPr lang="en-US" dirty="0"/>
          </a:p>
        </p:txBody>
      </p:sp>
    </p:spTree>
    <p:extLst>
      <p:ext uri="{BB962C8B-B14F-4D97-AF65-F5344CB8AC3E}">
        <p14:creationId xmlns:p14="http://schemas.microsoft.com/office/powerpoint/2010/main" val="1212240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 to the EBS survey index</a:t>
            </a:r>
            <a:endParaRPr lang="en-US" dirty="0"/>
          </a:p>
        </p:txBody>
      </p:sp>
      <p:sp>
        <p:nvSpPr>
          <p:cNvPr id="3" name="Slide Number Placeholder 2"/>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20</a:t>
            </a:fld>
            <a:endParaRPr lang="en-US" dirty="0"/>
          </a:p>
        </p:txBody>
      </p:sp>
      <p:pic>
        <p:nvPicPr>
          <p:cNvPr id="5" name="Picture 4"/>
          <p:cNvPicPr>
            <a:picLocks noChangeAspect="1"/>
          </p:cNvPicPr>
          <p:nvPr/>
        </p:nvPicPr>
        <p:blipFill rotWithShape="1">
          <a:blip r:embed="rId2"/>
          <a:srcRect l="12167" t="15354" r="12167" b="19685"/>
          <a:stretch/>
        </p:blipFill>
        <p:spPr>
          <a:xfrm>
            <a:off x="1066800" y="1447800"/>
            <a:ext cx="3810001" cy="4233333"/>
          </a:xfrm>
          <a:prstGeom prst="rect">
            <a:avLst/>
          </a:prstGeom>
        </p:spPr>
      </p:pic>
    </p:spTree>
    <p:extLst>
      <p:ext uri="{BB962C8B-B14F-4D97-AF65-F5344CB8AC3E}">
        <p14:creationId xmlns:p14="http://schemas.microsoft.com/office/powerpoint/2010/main" val="4147624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BSAI fishery age composition</a:t>
            </a:r>
            <a:endParaRPr lang="en-US" dirty="0"/>
          </a:p>
        </p:txBody>
      </p:sp>
      <p:sp>
        <p:nvSpPr>
          <p:cNvPr id="3" name="Slide Number Placeholder 2"/>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21</a:t>
            </a:fld>
            <a:endParaRPr lang="en-US" dirty="0"/>
          </a:p>
        </p:txBody>
      </p:sp>
      <p:pic>
        <p:nvPicPr>
          <p:cNvPr id="5" name="Picture 4"/>
          <p:cNvPicPr>
            <a:picLocks noChangeAspect="1"/>
          </p:cNvPicPr>
          <p:nvPr/>
        </p:nvPicPr>
        <p:blipFill>
          <a:blip r:embed="rId2"/>
          <a:stretch>
            <a:fillRect/>
          </a:stretch>
        </p:blipFill>
        <p:spPr>
          <a:xfrm>
            <a:off x="746912" y="1252407"/>
            <a:ext cx="3825088" cy="4952999"/>
          </a:xfrm>
          <a:prstGeom prst="rect">
            <a:avLst/>
          </a:prstGeom>
        </p:spPr>
      </p:pic>
    </p:spTree>
    <p:extLst>
      <p:ext uri="{BB962C8B-B14F-4D97-AF65-F5344CB8AC3E}">
        <p14:creationId xmlns:p14="http://schemas.microsoft.com/office/powerpoint/2010/main" val="1182728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Fishery length composition</a:t>
            </a:r>
            <a:endParaRPr lang="en-US" dirty="0"/>
          </a:p>
        </p:txBody>
      </p:sp>
      <p:sp>
        <p:nvSpPr>
          <p:cNvPr id="3" name="Slide Number Placeholder 2"/>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22</a:t>
            </a:fld>
            <a:endParaRPr lang="en-US" dirty="0"/>
          </a:p>
        </p:txBody>
      </p:sp>
      <p:pic>
        <p:nvPicPr>
          <p:cNvPr id="5" name="Picture 4"/>
          <p:cNvPicPr>
            <a:picLocks noChangeAspect="1"/>
          </p:cNvPicPr>
          <p:nvPr/>
        </p:nvPicPr>
        <p:blipFill>
          <a:blip r:embed="rId2"/>
          <a:stretch>
            <a:fillRect/>
          </a:stretch>
        </p:blipFill>
        <p:spPr>
          <a:xfrm>
            <a:off x="762000" y="1012770"/>
            <a:ext cx="4148378" cy="5371618"/>
          </a:xfrm>
          <a:prstGeom prst="rect">
            <a:avLst/>
          </a:prstGeom>
        </p:spPr>
      </p:pic>
    </p:spTree>
    <p:extLst>
      <p:ext uri="{BB962C8B-B14F-4D97-AF65-F5344CB8AC3E}">
        <p14:creationId xmlns:p14="http://schemas.microsoft.com/office/powerpoint/2010/main" val="3651559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 survey age composition</a:t>
            </a:r>
            <a:endParaRPr lang="en-US" dirty="0"/>
          </a:p>
        </p:txBody>
      </p:sp>
      <p:sp>
        <p:nvSpPr>
          <p:cNvPr id="3" name="Slide Number Placeholder 2"/>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23</a:t>
            </a:fld>
            <a:endParaRPr lang="en-US" dirty="0"/>
          </a:p>
        </p:txBody>
      </p:sp>
      <p:pic>
        <p:nvPicPr>
          <p:cNvPr id="5" name="Picture 4"/>
          <p:cNvPicPr>
            <a:picLocks noChangeAspect="1"/>
          </p:cNvPicPr>
          <p:nvPr/>
        </p:nvPicPr>
        <p:blipFill>
          <a:blip r:embed="rId2"/>
          <a:stretch>
            <a:fillRect/>
          </a:stretch>
        </p:blipFill>
        <p:spPr>
          <a:xfrm>
            <a:off x="457200" y="1229547"/>
            <a:ext cx="3883937" cy="5029200"/>
          </a:xfrm>
          <a:prstGeom prst="rect">
            <a:avLst/>
          </a:prstGeom>
        </p:spPr>
      </p:pic>
    </p:spTree>
    <p:extLst>
      <p:ext uri="{BB962C8B-B14F-4D97-AF65-F5344CB8AC3E}">
        <p14:creationId xmlns:p14="http://schemas.microsoft.com/office/powerpoint/2010/main" val="1333909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EBS survey age composition</a:t>
            </a:r>
            <a:endParaRPr lang="en-US" dirty="0"/>
          </a:p>
        </p:txBody>
      </p:sp>
      <p:sp>
        <p:nvSpPr>
          <p:cNvPr id="4" name="TextBox 3"/>
          <p:cNvSpPr txBox="1"/>
          <p:nvPr/>
        </p:nvSpPr>
        <p:spPr>
          <a:xfrm>
            <a:off x="4343400" y="1600200"/>
            <a:ext cx="3962400" cy="1169551"/>
          </a:xfrm>
          <a:prstGeom prst="rect">
            <a:avLst/>
          </a:prstGeom>
          <a:noFill/>
        </p:spPr>
        <p:txBody>
          <a:bodyPr wrap="square" rtlCol="0">
            <a:spAutoFit/>
          </a:bodyPr>
          <a:lstStyle/>
          <a:p>
            <a:r>
              <a:rPr lang="en-US" dirty="0" smtClean="0"/>
              <a:t>Not a great fit to the EBS survey age compositions</a:t>
            </a:r>
          </a:p>
          <a:p>
            <a:endParaRPr lang="en-US" dirty="0"/>
          </a:p>
          <a:p>
            <a:r>
              <a:rPr lang="en-US" dirty="0" smtClean="0"/>
              <a:t>2000 year class is strong in the AI age data, not so much in the EBS data</a:t>
            </a:r>
          </a:p>
        </p:txBody>
      </p:sp>
      <p:sp>
        <p:nvSpPr>
          <p:cNvPr id="3" name="Slide Number Placeholder 2"/>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24</a:t>
            </a:fld>
            <a:endParaRPr lang="en-US" dirty="0"/>
          </a:p>
        </p:txBody>
      </p:sp>
      <p:pic>
        <p:nvPicPr>
          <p:cNvPr id="6" name="Picture 5"/>
          <p:cNvPicPr>
            <a:picLocks noChangeAspect="1"/>
          </p:cNvPicPr>
          <p:nvPr/>
        </p:nvPicPr>
        <p:blipFill>
          <a:blip r:embed="rId2"/>
          <a:stretch>
            <a:fillRect/>
          </a:stretch>
        </p:blipFill>
        <p:spPr>
          <a:xfrm>
            <a:off x="270657" y="1133214"/>
            <a:ext cx="4030684" cy="5219219"/>
          </a:xfrm>
          <a:prstGeom prst="rect">
            <a:avLst/>
          </a:prstGeom>
        </p:spPr>
      </p:pic>
    </p:spTree>
    <p:extLst>
      <p:ext uri="{BB962C8B-B14F-4D97-AF65-F5344CB8AC3E}">
        <p14:creationId xmlns:p14="http://schemas.microsoft.com/office/powerpoint/2010/main" val="647169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2371" y="1664933"/>
            <a:ext cx="4342857" cy="3038095"/>
          </a:xfrm>
          <a:prstGeom prst="rect">
            <a:avLst/>
          </a:prstGeom>
        </p:spPr>
      </p:pic>
      <p:sp>
        <p:nvSpPr>
          <p:cNvPr id="2" name="Title 1"/>
          <p:cNvSpPr>
            <a:spLocks noGrp="1"/>
          </p:cNvSpPr>
          <p:nvPr>
            <p:ph type="title"/>
          </p:nvPr>
        </p:nvSpPr>
        <p:spPr/>
        <p:txBody>
          <a:bodyPr/>
          <a:lstStyle/>
          <a:p>
            <a:r>
              <a:rPr lang="en-US" dirty="0" smtClean="0"/>
              <a:t>EBS and AI survey selectivity</a:t>
            </a:r>
            <a:endParaRPr lang="en-US" dirty="0"/>
          </a:p>
        </p:txBody>
      </p:sp>
      <p:sp>
        <p:nvSpPr>
          <p:cNvPr id="5" name="TextBox 4"/>
          <p:cNvSpPr txBox="1"/>
          <p:nvPr/>
        </p:nvSpPr>
        <p:spPr>
          <a:xfrm>
            <a:off x="3733800" y="2743200"/>
            <a:ext cx="1122423" cy="307777"/>
          </a:xfrm>
          <a:prstGeom prst="rect">
            <a:avLst/>
          </a:prstGeom>
          <a:noFill/>
        </p:spPr>
        <p:txBody>
          <a:bodyPr wrap="none" rtlCol="0">
            <a:spAutoFit/>
          </a:bodyPr>
          <a:lstStyle/>
          <a:p>
            <a:r>
              <a:rPr lang="en-US" dirty="0" smtClean="0">
                <a:solidFill>
                  <a:srgbClr val="FF0000"/>
                </a:solidFill>
              </a:rPr>
              <a:t>EBS survey</a:t>
            </a:r>
            <a:endParaRPr lang="en-US" dirty="0">
              <a:solidFill>
                <a:srgbClr val="FF0000"/>
              </a:solidFill>
            </a:endParaRPr>
          </a:p>
        </p:txBody>
      </p:sp>
      <p:sp>
        <p:nvSpPr>
          <p:cNvPr id="6" name="TextBox 5"/>
          <p:cNvSpPr txBox="1"/>
          <p:nvPr/>
        </p:nvSpPr>
        <p:spPr>
          <a:xfrm>
            <a:off x="2090770" y="1503766"/>
            <a:ext cx="931665" cy="307777"/>
          </a:xfrm>
          <a:prstGeom prst="rect">
            <a:avLst/>
          </a:prstGeom>
          <a:noFill/>
        </p:spPr>
        <p:txBody>
          <a:bodyPr wrap="none" rtlCol="0">
            <a:spAutoFit/>
          </a:bodyPr>
          <a:lstStyle/>
          <a:p>
            <a:r>
              <a:rPr lang="en-US" dirty="0" smtClean="0">
                <a:solidFill>
                  <a:schemeClr val="tx1"/>
                </a:solidFill>
              </a:rPr>
              <a:t>AI survey</a:t>
            </a:r>
            <a:endParaRPr lang="en-US" dirty="0">
              <a:solidFill>
                <a:schemeClr val="tx1"/>
              </a:solidFill>
            </a:endParaRPr>
          </a:p>
        </p:txBody>
      </p:sp>
      <p:cxnSp>
        <p:nvCxnSpPr>
          <p:cNvPr id="7" name="Straight Arrow Connector 6"/>
          <p:cNvCxnSpPr>
            <a:stCxn id="5" idx="1"/>
          </p:cNvCxnSpPr>
          <p:nvPr/>
        </p:nvCxnSpPr>
        <p:spPr>
          <a:xfrm flipH="1">
            <a:off x="3022435" y="2897089"/>
            <a:ext cx="711365" cy="1538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556603" y="1811543"/>
            <a:ext cx="52005" cy="75902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25</a:t>
            </a:fld>
            <a:endParaRPr lang="en-US" dirty="0"/>
          </a:p>
        </p:txBody>
      </p:sp>
    </p:spTree>
    <p:extLst>
      <p:ext uri="{BB962C8B-B14F-4D97-AF65-F5344CB8AC3E}">
        <p14:creationId xmlns:p14="http://schemas.microsoft.com/office/powerpoint/2010/main" val="168258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Fishery selectivity</a:t>
            </a:r>
            <a:endParaRPr lang="en-US" dirty="0"/>
          </a:p>
        </p:txBody>
      </p:sp>
      <p:sp>
        <p:nvSpPr>
          <p:cNvPr id="3" name="Slide Number Placeholder 2"/>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26</a:t>
            </a:fld>
            <a:endParaRPr lang="en-US" dirty="0"/>
          </a:p>
        </p:txBody>
      </p:sp>
      <p:pic>
        <p:nvPicPr>
          <p:cNvPr id="5" name="Picture 4"/>
          <p:cNvPicPr>
            <a:picLocks noChangeAspect="1"/>
          </p:cNvPicPr>
          <p:nvPr/>
        </p:nvPicPr>
        <p:blipFill>
          <a:blip r:embed="rId2"/>
          <a:stretch>
            <a:fillRect/>
          </a:stretch>
        </p:blipFill>
        <p:spPr>
          <a:xfrm>
            <a:off x="1143000" y="1371600"/>
            <a:ext cx="3990476" cy="3409524"/>
          </a:xfrm>
          <a:prstGeom prst="rect">
            <a:avLst/>
          </a:prstGeom>
        </p:spPr>
      </p:pic>
    </p:spTree>
    <p:extLst>
      <p:ext uri="{BB962C8B-B14F-4D97-AF65-F5344CB8AC3E}">
        <p14:creationId xmlns:p14="http://schemas.microsoft.com/office/powerpoint/2010/main" val="2997261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BSAI POP recruitment</a:t>
            </a:r>
            <a:endParaRPr lang="en-US" dirty="0"/>
          </a:p>
        </p:txBody>
      </p:sp>
      <p:sp>
        <p:nvSpPr>
          <p:cNvPr id="3" name="Slide Number Placeholder 2"/>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27</a:t>
            </a:fld>
            <a:endParaRPr lang="en-US" dirty="0"/>
          </a:p>
        </p:txBody>
      </p:sp>
      <p:pic>
        <p:nvPicPr>
          <p:cNvPr id="4" name="Picture 3"/>
          <p:cNvPicPr>
            <a:picLocks noChangeAspect="1"/>
          </p:cNvPicPr>
          <p:nvPr/>
        </p:nvPicPr>
        <p:blipFill>
          <a:blip r:embed="rId2"/>
          <a:stretch>
            <a:fillRect/>
          </a:stretch>
        </p:blipFill>
        <p:spPr>
          <a:xfrm>
            <a:off x="533400" y="1752600"/>
            <a:ext cx="7820025" cy="2971800"/>
          </a:xfrm>
          <a:prstGeom prst="rect">
            <a:avLst/>
          </a:prstGeom>
        </p:spPr>
      </p:pic>
    </p:spTree>
    <p:extLst>
      <p:ext uri="{BB962C8B-B14F-4D97-AF65-F5344CB8AC3E}">
        <p14:creationId xmlns:p14="http://schemas.microsoft.com/office/powerpoint/2010/main" val="2417885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plane plot</a:t>
            </a:r>
            <a:endParaRPr lang="en-US" dirty="0"/>
          </a:p>
        </p:txBody>
      </p:sp>
      <p:sp>
        <p:nvSpPr>
          <p:cNvPr id="3" name="Slide Number Placeholder 2"/>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28</a:t>
            </a:fld>
            <a:endParaRPr lang="en-US" dirty="0"/>
          </a:p>
        </p:txBody>
      </p:sp>
      <p:pic>
        <p:nvPicPr>
          <p:cNvPr id="4" name="Picture 3"/>
          <p:cNvPicPr>
            <a:picLocks noChangeAspect="1"/>
          </p:cNvPicPr>
          <p:nvPr/>
        </p:nvPicPr>
        <p:blipFill>
          <a:blip r:embed="rId2"/>
          <a:stretch>
            <a:fillRect/>
          </a:stretch>
        </p:blipFill>
        <p:spPr>
          <a:xfrm>
            <a:off x="304800" y="1449958"/>
            <a:ext cx="4952381" cy="3847619"/>
          </a:xfrm>
          <a:prstGeom prst="rect">
            <a:avLst/>
          </a:prstGeom>
        </p:spPr>
      </p:pic>
      <p:pic>
        <p:nvPicPr>
          <p:cNvPr id="5" name="Picture 4"/>
          <p:cNvPicPr>
            <a:picLocks noChangeAspect="1"/>
          </p:cNvPicPr>
          <p:nvPr/>
        </p:nvPicPr>
        <p:blipFill>
          <a:blip r:embed="rId3"/>
          <a:stretch>
            <a:fillRect/>
          </a:stretch>
        </p:blipFill>
        <p:spPr>
          <a:xfrm>
            <a:off x="4553243" y="1654719"/>
            <a:ext cx="4361905" cy="3438095"/>
          </a:xfrm>
          <a:prstGeom prst="rect">
            <a:avLst/>
          </a:prstGeom>
        </p:spPr>
      </p:pic>
    </p:spTree>
    <p:extLst>
      <p:ext uri="{BB962C8B-B14F-4D97-AF65-F5344CB8AC3E}">
        <p14:creationId xmlns:p14="http://schemas.microsoft.com/office/powerpoint/2010/main" val="3947682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BSAI POP Outline</a:t>
            </a:r>
            <a:endParaRPr lang="en-US" dirty="0"/>
          </a:p>
        </p:txBody>
      </p:sp>
      <p:sp>
        <p:nvSpPr>
          <p:cNvPr id="3" name="Content Placeholder 2"/>
          <p:cNvSpPr>
            <a:spLocks noGrp="1"/>
          </p:cNvSpPr>
          <p:nvPr>
            <p:ph idx="1"/>
          </p:nvPr>
        </p:nvSpPr>
        <p:spPr/>
        <p:txBody>
          <a:bodyPr>
            <a:normAutofit/>
          </a:bodyPr>
          <a:lstStyle/>
          <a:p>
            <a:pPr marL="514350" indent="-514350">
              <a:buAutoNum type="arabicParenR"/>
            </a:pPr>
            <a:r>
              <a:rPr lang="en-US" dirty="0" smtClean="0"/>
              <a:t>SSC, Plan Team comments</a:t>
            </a:r>
          </a:p>
          <a:p>
            <a:pPr marL="514350" indent="-514350">
              <a:buAutoNum type="arabicParenR"/>
            </a:pPr>
            <a:r>
              <a:rPr lang="en-US" dirty="0" smtClean="0"/>
              <a:t>Catch information</a:t>
            </a:r>
          </a:p>
          <a:p>
            <a:pPr marL="514350" indent="-514350">
              <a:buAutoNum type="arabicParenR"/>
            </a:pPr>
            <a:r>
              <a:rPr lang="en-US" dirty="0" smtClean="0"/>
              <a:t>Survey and fishery data</a:t>
            </a:r>
          </a:p>
          <a:p>
            <a:pPr marL="514350" indent="-514350">
              <a:buAutoNum type="arabicParenR"/>
            </a:pPr>
            <a:r>
              <a:rPr lang="en-US" dirty="0" smtClean="0"/>
              <a:t>Model description, fits to data </a:t>
            </a:r>
          </a:p>
          <a:p>
            <a:pPr marL="514350" indent="-514350">
              <a:buAutoNum type="arabicParenR"/>
            </a:pPr>
            <a:r>
              <a:rPr lang="en-US" dirty="0" smtClean="0"/>
              <a:t>Retrospective analysis</a:t>
            </a:r>
            <a:endParaRPr lang="en-US" dirty="0"/>
          </a:p>
          <a:p>
            <a:pPr marL="514350" indent="-514350">
              <a:buAutoNum type="arabicParenR"/>
            </a:pPr>
            <a:r>
              <a:rPr lang="en-US" dirty="0" smtClean="0"/>
              <a:t>Risk table</a:t>
            </a:r>
          </a:p>
          <a:p>
            <a:pPr marL="514350" indent="-514350">
              <a:buAutoNum type="arabicParenR"/>
            </a:pPr>
            <a:r>
              <a:rPr lang="en-US" dirty="0" smtClean="0"/>
              <a:t>Management recommendations</a:t>
            </a:r>
          </a:p>
          <a:p>
            <a:endParaRPr lang="en-US" dirty="0" smtClean="0"/>
          </a:p>
          <a:p>
            <a:endParaRPr lang="en-US" dirty="0"/>
          </a:p>
        </p:txBody>
      </p:sp>
      <p:sp>
        <p:nvSpPr>
          <p:cNvPr id="5" name="Slide Number Placeholder 4"/>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a:t>
            </a:fld>
            <a:endParaRPr lang="en-US" dirty="0"/>
          </a:p>
        </p:txBody>
      </p:sp>
    </p:spTree>
    <p:extLst>
      <p:ext uri="{BB962C8B-B14F-4D97-AF65-F5344CB8AC3E}">
        <p14:creationId xmlns:p14="http://schemas.microsoft.com/office/powerpoint/2010/main" val="251562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table considerations</a:t>
            </a:r>
            <a:endParaRPr lang="en-US" dirty="0"/>
          </a:p>
        </p:txBody>
      </p:sp>
      <p:sp>
        <p:nvSpPr>
          <p:cNvPr id="3" name="Content Placeholder 2"/>
          <p:cNvSpPr>
            <a:spLocks noGrp="1"/>
          </p:cNvSpPr>
          <p:nvPr>
            <p:ph idx="1"/>
          </p:nvPr>
        </p:nvSpPr>
        <p:spPr>
          <a:xfrm>
            <a:off x="457200" y="1207293"/>
            <a:ext cx="8229600" cy="4050507"/>
          </a:xfrm>
        </p:spPr>
        <p:txBody>
          <a:bodyPr>
            <a:normAutofit fontScale="70000" lnSpcReduction="20000"/>
          </a:bodyPr>
          <a:lstStyle/>
          <a:p>
            <a:r>
              <a:rPr lang="en-US" dirty="0" smtClean="0"/>
              <a:t>Assessment considerations: “</a:t>
            </a:r>
            <a:r>
              <a:rPr lang="en-US" dirty="0"/>
              <a:t>data-inputs: biased ages, </a:t>
            </a:r>
            <a:r>
              <a:rPr lang="en-US" dirty="0">
                <a:solidFill>
                  <a:srgbClr val="FF0000"/>
                </a:solidFill>
              </a:rPr>
              <a:t>skipped surveys</a:t>
            </a:r>
            <a:r>
              <a:rPr lang="en-US" dirty="0"/>
              <a:t>, lack of fishery-independent trend data; model fits: </a:t>
            </a:r>
            <a:r>
              <a:rPr lang="en-US" dirty="0">
                <a:solidFill>
                  <a:srgbClr val="FF0000"/>
                </a:solidFill>
              </a:rPr>
              <a:t>poor fits to fits to fishery or survey data</a:t>
            </a:r>
            <a:r>
              <a:rPr lang="en-US" dirty="0"/>
              <a:t>, inability to simultaneously fit multiple data inputs; model performance: poor model convergence, multiple minima in the likelihood surface, parameters hitting bounds; estimation uncertainty: poorly-estimated but influential year classes; </a:t>
            </a:r>
            <a:r>
              <a:rPr lang="en-US" dirty="0">
                <a:solidFill>
                  <a:srgbClr val="FF0000"/>
                </a:solidFill>
              </a:rPr>
              <a:t>retrospective bias in biomass estimates</a:t>
            </a:r>
            <a:r>
              <a:rPr lang="en-US" dirty="0" smtClean="0"/>
              <a:t>.</a:t>
            </a:r>
          </a:p>
          <a:p>
            <a:pPr marL="0" indent="0">
              <a:buNone/>
            </a:pPr>
            <a:endParaRPr lang="en-US" dirty="0">
              <a:solidFill>
                <a:srgbClr val="FF0000"/>
              </a:solidFill>
            </a:endParaRPr>
          </a:p>
          <a:p>
            <a:r>
              <a:rPr lang="en-US" dirty="0"/>
              <a:t>Level </a:t>
            </a:r>
            <a:r>
              <a:rPr lang="en-US" dirty="0" smtClean="0"/>
              <a:t>2: Substantially increased uncertainty/unresolved issues.  Strong retrospective bias that could represent model misspecification, but population dynamics and/or observational processes have not been identified. Poor residual pattern in fitting recent AI survey biomass estimates. </a:t>
            </a:r>
            <a:endParaRPr lang="en-US" dirty="0">
              <a:solidFill>
                <a:srgbClr val="FF0000"/>
              </a:solidFill>
            </a:endParaRP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29</a:t>
            </a:fld>
            <a:endParaRPr lang="en-US" dirty="0"/>
          </a:p>
        </p:txBody>
      </p:sp>
    </p:spTree>
    <p:extLst>
      <p:ext uri="{BB962C8B-B14F-4D97-AF65-F5344CB8AC3E}">
        <p14:creationId xmlns:p14="http://schemas.microsoft.com/office/powerpoint/2010/main" val="30432239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table considerations</a:t>
            </a:r>
            <a:endParaRPr lang="en-US" dirty="0"/>
          </a:p>
        </p:txBody>
      </p:sp>
      <p:sp>
        <p:nvSpPr>
          <p:cNvPr id="3" name="Content Placeholder 2"/>
          <p:cNvSpPr>
            <a:spLocks noGrp="1"/>
          </p:cNvSpPr>
          <p:nvPr>
            <p:ph idx="1"/>
          </p:nvPr>
        </p:nvSpPr>
        <p:spPr>
          <a:xfrm>
            <a:off x="457200" y="1207293"/>
            <a:ext cx="8229600" cy="4050507"/>
          </a:xfrm>
        </p:spPr>
        <p:txBody>
          <a:bodyPr>
            <a:normAutofit fontScale="70000" lnSpcReduction="20000"/>
          </a:bodyPr>
          <a:lstStyle/>
          <a:p>
            <a:r>
              <a:rPr lang="en-US" dirty="0" smtClean="0"/>
              <a:t>Population dynamics considerations: “</a:t>
            </a:r>
            <a:r>
              <a:rPr lang="en-US" dirty="0"/>
              <a:t>decreasing biomass trend, poor recent recruitment, inability of the stock to rebuild, </a:t>
            </a:r>
            <a:r>
              <a:rPr lang="en-US" dirty="0">
                <a:solidFill>
                  <a:srgbClr val="FF0000"/>
                </a:solidFill>
              </a:rPr>
              <a:t>abrupt increase or decrease in stock abundance</a:t>
            </a:r>
            <a:r>
              <a:rPr lang="en-US" dirty="0" smtClean="0"/>
              <a:t>.</a:t>
            </a:r>
            <a:endParaRPr lang="en-US" dirty="0" smtClean="0">
              <a:solidFill>
                <a:srgbClr val="FF0000"/>
              </a:solidFill>
            </a:endParaRPr>
          </a:p>
          <a:p>
            <a:pPr marL="0" indent="0">
              <a:buNone/>
            </a:pPr>
            <a:endParaRPr lang="en-US" dirty="0">
              <a:solidFill>
                <a:srgbClr val="FF0000"/>
              </a:solidFill>
            </a:endParaRPr>
          </a:p>
          <a:p>
            <a:r>
              <a:rPr lang="en-US" dirty="0"/>
              <a:t>Level 1</a:t>
            </a:r>
            <a:r>
              <a:rPr lang="en-US" dirty="0" smtClean="0"/>
              <a:t>: Stock trends are typical for the stock; recent recruitment is in the normal range.</a:t>
            </a:r>
          </a:p>
          <a:p>
            <a:pPr marL="0" indent="0">
              <a:buNone/>
            </a:pPr>
            <a:endParaRPr lang="en-US" dirty="0" smtClean="0"/>
          </a:p>
          <a:p>
            <a:pPr marL="0" indent="0">
              <a:buNone/>
            </a:pPr>
            <a:r>
              <a:rPr lang="en-US" dirty="0" smtClean="0"/>
              <a:t>Rapid increase in the stock between 2006-2010 is somewhat unusual, although there is precedence for the stock rebuilding quickly from periods with strong recruitments. Recent recruitments have been lower.</a:t>
            </a:r>
          </a:p>
          <a:p>
            <a:pPr marL="0" indent="0">
              <a:buNone/>
            </a:pPr>
            <a:r>
              <a:rPr lang="en-US" dirty="0"/>
              <a:t>	</a:t>
            </a:r>
            <a:r>
              <a:rPr lang="en-US" dirty="0" smtClean="0"/>
              <a:t> </a:t>
            </a:r>
            <a:r>
              <a:rPr lang="en-US" dirty="0" smtClean="0">
                <a:solidFill>
                  <a:srgbClr val="FF0000"/>
                </a:solidFill>
              </a:rPr>
              <a:t> </a:t>
            </a:r>
            <a:endParaRPr lang="en-US" dirty="0">
              <a:solidFill>
                <a:srgbClr val="FF0000"/>
              </a:solidFill>
            </a:endParaRP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30</a:t>
            </a:fld>
            <a:endParaRPr lang="en-US" dirty="0"/>
          </a:p>
        </p:txBody>
      </p:sp>
    </p:spTree>
    <p:extLst>
      <p:ext uri="{BB962C8B-B14F-4D97-AF65-F5344CB8AC3E}">
        <p14:creationId xmlns:p14="http://schemas.microsoft.com/office/powerpoint/2010/main" val="33644771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table considerations</a:t>
            </a:r>
            <a:endParaRPr lang="en-US" dirty="0"/>
          </a:p>
        </p:txBody>
      </p:sp>
      <p:sp>
        <p:nvSpPr>
          <p:cNvPr id="3" name="Content Placeholder 2"/>
          <p:cNvSpPr>
            <a:spLocks noGrp="1"/>
          </p:cNvSpPr>
          <p:nvPr>
            <p:ph idx="1"/>
          </p:nvPr>
        </p:nvSpPr>
        <p:spPr>
          <a:xfrm>
            <a:off x="457200" y="1207293"/>
            <a:ext cx="8229600" cy="4660107"/>
          </a:xfrm>
        </p:spPr>
        <p:txBody>
          <a:bodyPr>
            <a:normAutofit fontScale="77500" lnSpcReduction="20000"/>
          </a:bodyPr>
          <a:lstStyle/>
          <a:p>
            <a:r>
              <a:rPr lang="en-US" dirty="0" smtClean="0"/>
              <a:t>Environmental/ecosyste</a:t>
            </a:r>
            <a:r>
              <a:rPr lang="en-US" dirty="0"/>
              <a:t>m</a:t>
            </a:r>
            <a:r>
              <a:rPr lang="en-US" dirty="0" smtClean="0"/>
              <a:t> considerations: “</a:t>
            </a:r>
            <a:r>
              <a:rPr lang="en-US" i="1" dirty="0"/>
              <a:t>adverse trends in environmental/ecosystem indicators, ecosystem model results, decreases in ecosystem productivity, decreases in prey abundance or availability, increases or increases in predator abundance or </a:t>
            </a:r>
            <a:r>
              <a:rPr lang="en-US" i="1" dirty="0" smtClean="0"/>
              <a:t>productivity.</a:t>
            </a:r>
            <a:r>
              <a:rPr lang="en-US" dirty="0" smtClean="0"/>
              <a:t>”</a:t>
            </a:r>
            <a:endParaRPr lang="en-US" dirty="0" smtClean="0">
              <a:solidFill>
                <a:srgbClr val="FF0000"/>
              </a:solidFill>
            </a:endParaRPr>
          </a:p>
          <a:p>
            <a:pPr marL="0" indent="0">
              <a:buNone/>
            </a:pPr>
            <a:endParaRPr lang="en-US" dirty="0">
              <a:solidFill>
                <a:srgbClr val="FF0000"/>
              </a:solidFill>
            </a:endParaRPr>
          </a:p>
          <a:p>
            <a:r>
              <a:rPr lang="en-US" dirty="0"/>
              <a:t>Level 1</a:t>
            </a:r>
            <a:r>
              <a:rPr lang="en-US" dirty="0" smtClean="0"/>
              <a:t>: Normal. “</a:t>
            </a:r>
            <a:r>
              <a:rPr lang="en-US" i="1" dirty="0"/>
              <a:t>Taken together, these indicators suggest no clear concerns for the POP stock aside from the recent stretch of increased temperatures. That being said, the recent increasing trend in the POP stock suggests that the temperature impacts have not been limiting. However, the lack of data in 2020 limits our assessment of potential recent ecosystem impacts on this stock. Overall, we rank the assessment considerations as a </a:t>
            </a:r>
            <a:r>
              <a:rPr lang="en-US" i="1" dirty="0" smtClean="0"/>
              <a:t>1”</a:t>
            </a:r>
            <a:endParaRPr lang="en-US" i="1"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31</a:t>
            </a:fld>
            <a:endParaRPr lang="en-US" dirty="0"/>
          </a:p>
        </p:txBody>
      </p:sp>
    </p:spTree>
    <p:extLst>
      <p:ext uri="{BB962C8B-B14F-4D97-AF65-F5344CB8AC3E}">
        <p14:creationId xmlns:p14="http://schemas.microsoft.com/office/powerpoint/2010/main" val="3444328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Fishery CPUE</a:t>
            </a:r>
            <a:endParaRPr lang="en-US" dirty="0"/>
          </a:p>
        </p:txBody>
      </p:sp>
      <p:sp>
        <p:nvSpPr>
          <p:cNvPr id="5" name="TextBox 4"/>
          <p:cNvSpPr txBox="1"/>
          <p:nvPr/>
        </p:nvSpPr>
        <p:spPr>
          <a:xfrm>
            <a:off x="5362135" y="1524000"/>
            <a:ext cx="3352800" cy="1692771"/>
          </a:xfrm>
          <a:prstGeom prst="rect">
            <a:avLst/>
          </a:prstGeom>
          <a:noFill/>
        </p:spPr>
        <p:txBody>
          <a:bodyPr wrap="square" rtlCol="0">
            <a:spAutoFit/>
          </a:bodyPr>
          <a:lstStyle/>
          <a:p>
            <a:r>
              <a:rPr lang="en-US" sz="1800" dirty="0" smtClean="0">
                <a:solidFill>
                  <a:schemeClr val="tx2"/>
                </a:solidFill>
                <a:latin typeface="Arial" pitchFamily="34" charset="0"/>
                <a:cs typeface="Arial" pitchFamily="34" charset="0"/>
              </a:rPr>
              <a:t>Tons/</a:t>
            </a:r>
            <a:r>
              <a:rPr lang="en-US" sz="1800" dirty="0" err="1" smtClean="0">
                <a:solidFill>
                  <a:schemeClr val="tx2"/>
                </a:solidFill>
                <a:latin typeface="Arial" pitchFamily="34" charset="0"/>
                <a:cs typeface="Arial" pitchFamily="34" charset="0"/>
              </a:rPr>
              <a:t>hr</a:t>
            </a:r>
            <a:r>
              <a:rPr lang="en-US" sz="1800" dirty="0" smtClean="0">
                <a:solidFill>
                  <a:schemeClr val="tx2"/>
                </a:solidFill>
                <a:latin typeface="Arial" pitchFamily="34" charset="0"/>
                <a:cs typeface="Arial" pitchFamily="34" charset="0"/>
              </a:rPr>
              <a:t>, from tows targeting POP based on haul species composition. Source: North Pacific </a:t>
            </a:r>
            <a:r>
              <a:rPr lang="en-US" sz="1800" dirty="0" err="1" smtClean="0">
                <a:solidFill>
                  <a:schemeClr val="tx2"/>
                </a:solidFill>
                <a:latin typeface="Arial" pitchFamily="34" charset="0"/>
                <a:cs typeface="Arial" pitchFamily="34" charset="0"/>
              </a:rPr>
              <a:t>Groundfish</a:t>
            </a:r>
            <a:r>
              <a:rPr lang="en-US" sz="1800" dirty="0" smtClean="0">
                <a:solidFill>
                  <a:schemeClr val="tx2"/>
                </a:solidFill>
                <a:latin typeface="Arial" pitchFamily="34" charset="0"/>
                <a:cs typeface="Arial" pitchFamily="34" charset="0"/>
              </a:rPr>
              <a:t> Observer Program.  </a:t>
            </a:r>
            <a:endParaRPr lang="en-US" sz="1800" dirty="0">
              <a:solidFill>
                <a:schemeClr val="tx2"/>
              </a:solidFill>
              <a:latin typeface="Arial" pitchFamily="34" charset="0"/>
              <a:cs typeface="Arial" pitchFamily="34" charset="0"/>
            </a:endParaRPr>
          </a:p>
          <a:p>
            <a:endParaRPr lang="en-US" dirty="0"/>
          </a:p>
        </p:txBody>
      </p:sp>
      <p:sp>
        <p:nvSpPr>
          <p:cNvPr id="3" name="Slide Number Placeholder 2"/>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32</a:t>
            </a:fld>
            <a:endParaRPr lang="en-US" dirty="0"/>
          </a:p>
        </p:txBody>
      </p:sp>
      <p:pic>
        <p:nvPicPr>
          <p:cNvPr id="4" name="Picture 3"/>
          <p:cNvPicPr>
            <a:picLocks noChangeAspect="1"/>
          </p:cNvPicPr>
          <p:nvPr/>
        </p:nvPicPr>
        <p:blipFill>
          <a:blip r:embed="rId2"/>
          <a:stretch>
            <a:fillRect/>
          </a:stretch>
        </p:blipFill>
        <p:spPr>
          <a:xfrm>
            <a:off x="228600" y="1528666"/>
            <a:ext cx="4800000" cy="2742857"/>
          </a:xfrm>
          <a:prstGeom prst="rect">
            <a:avLst/>
          </a:prstGeom>
        </p:spPr>
      </p:pic>
    </p:spTree>
    <p:extLst>
      <p:ext uri="{BB962C8B-B14F-4D97-AF65-F5344CB8AC3E}">
        <p14:creationId xmlns:p14="http://schemas.microsoft.com/office/powerpoint/2010/main" val="18088071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table considerations</a:t>
            </a:r>
            <a:endParaRPr lang="en-US" dirty="0"/>
          </a:p>
        </p:txBody>
      </p:sp>
      <p:sp>
        <p:nvSpPr>
          <p:cNvPr id="3" name="Content Placeholder 2"/>
          <p:cNvSpPr>
            <a:spLocks noGrp="1"/>
          </p:cNvSpPr>
          <p:nvPr>
            <p:ph idx="1"/>
          </p:nvPr>
        </p:nvSpPr>
        <p:spPr>
          <a:xfrm>
            <a:off x="457200" y="1207293"/>
            <a:ext cx="8229600" cy="4583907"/>
          </a:xfrm>
        </p:spPr>
        <p:txBody>
          <a:bodyPr>
            <a:normAutofit fontScale="85000" lnSpcReduction="10000"/>
          </a:bodyPr>
          <a:lstStyle/>
          <a:p>
            <a:r>
              <a:rPr lang="en-US" dirty="0" smtClean="0"/>
              <a:t>Fishery performance considerations: “</a:t>
            </a:r>
            <a:r>
              <a:rPr lang="en-US" dirty="0"/>
              <a:t>fishery CPUE is showing a contrasting pattern from the stock biomass trend, unusual spatial pattern of fishing, changes in the percent of TAC taken, changes in the duration of fishery openings</a:t>
            </a:r>
            <a:r>
              <a:rPr lang="en-US" dirty="0" smtClean="0"/>
              <a:t>.”</a:t>
            </a:r>
          </a:p>
          <a:p>
            <a:pPr marL="0" indent="0">
              <a:buNone/>
            </a:pPr>
            <a:endParaRPr lang="en-US" dirty="0">
              <a:solidFill>
                <a:srgbClr val="FF0000"/>
              </a:solidFill>
            </a:endParaRPr>
          </a:p>
          <a:p>
            <a:r>
              <a:rPr lang="en-US" dirty="0"/>
              <a:t>Level 1</a:t>
            </a:r>
            <a:r>
              <a:rPr lang="en-US" dirty="0" smtClean="0"/>
              <a:t>: No apparent fishery/resource-use performance and/or behavior concerns. </a:t>
            </a:r>
          </a:p>
          <a:p>
            <a:pPr marL="0" indent="0">
              <a:buNone/>
            </a:pPr>
            <a:r>
              <a:rPr lang="en-US" dirty="0"/>
              <a:t>	</a:t>
            </a:r>
            <a:r>
              <a:rPr lang="en-US" dirty="0" smtClean="0"/>
              <a:t>Fishery CPUE was relatively stable from 2004-2016. A 	decline in CPUE has occurred since 2017, which might be 	related to change in fishing practices in order to better avoid 	bycatch stocks. </a:t>
            </a:r>
            <a:endParaRPr lang="en-US" dirty="0">
              <a:solidFill>
                <a:srgbClr val="FF0000"/>
              </a:solidFill>
            </a:endParaRP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33</a:t>
            </a:fld>
            <a:endParaRPr lang="en-US" dirty="0"/>
          </a:p>
        </p:txBody>
      </p:sp>
    </p:spTree>
    <p:extLst>
      <p:ext uri="{BB962C8B-B14F-4D97-AF65-F5344CB8AC3E}">
        <p14:creationId xmlns:p14="http://schemas.microsoft.com/office/powerpoint/2010/main" val="24016389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676014"/>
          </a:xfrm>
        </p:spPr>
        <p:txBody>
          <a:bodyPr/>
          <a:lstStyle/>
          <a:p>
            <a:r>
              <a:rPr lang="en-US" dirty="0" smtClean="0"/>
              <a:t>Reference points and ABCs</a:t>
            </a:r>
            <a:endParaRPr lang="en-US" dirty="0"/>
          </a:p>
        </p:txBody>
      </p:sp>
      <p:sp>
        <p:nvSpPr>
          <p:cNvPr id="6" name="Rectangle 5"/>
          <p:cNvSpPr/>
          <p:nvPr/>
        </p:nvSpPr>
        <p:spPr>
          <a:xfrm>
            <a:off x="762001" y="5022278"/>
            <a:ext cx="7543799" cy="1015663"/>
          </a:xfrm>
          <a:prstGeom prst="rect">
            <a:avLst/>
          </a:prstGeom>
        </p:spPr>
        <p:txBody>
          <a:bodyPr wrap="square">
            <a:spAutoFit/>
          </a:bodyPr>
          <a:lstStyle/>
          <a:p>
            <a:r>
              <a:rPr lang="en-US" sz="2000" dirty="0" smtClean="0">
                <a:solidFill>
                  <a:schemeClr val="tx2"/>
                </a:solidFill>
                <a:latin typeface="Calibri" panose="020F0502020204030204" pitchFamily="34" charset="0"/>
              </a:rPr>
              <a:t>Recommended 2023 </a:t>
            </a:r>
            <a:r>
              <a:rPr lang="en-US" sz="2000" dirty="0">
                <a:solidFill>
                  <a:schemeClr val="tx2"/>
                </a:solidFill>
                <a:latin typeface="Calibri" panose="020F0502020204030204" pitchFamily="34" charset="0"/>
              </a:rPr>
              <a:t>BSAI ABCs and </a:t>
            </a:r>
            <a:r>
              <a:rPr lang="en-US" sz="2000" dirty="0" smtClean="0">
                <a:solidFill>
                  <a:schemeClr val="tx2"/>
                </a:solidFill>
                <a:latin typeface="Calibri" panose="020F0502020204030204" pitchFamily="34" charset="0"/>
              </a:rPr>
              <a:t>OFLs</a:t>
            </a:r>
            <a:endParaRPr lang="en-US" sz="2000" dirty="0" smtClean="0">
              <a:solidFill>
                <a:schemeClr val="tx2"/>
              </a:solidFill>
            </a:endParaRPr>
          </a:p>
          <a:p>
            <a:pPr indent="457200"/>
            <a:r>
              <a:rPr lang="en-US" sz="2000" dirty="0" smtClean="0">
                <a:solidFill>
                  <a:schemeClr val="tx2"/>
                </a:solidFill>
                <a:latin typeface="Calibri" panose="020F0502020204030204" pitchFamily="34" charset="0"/>
              </a:rPr>
              <a:t>BSAI ABC:	42,038 t (increase from 2022 ABC of 35,688 t)</a:t>
            </a:r>
            <a:endParaRPr lang="en-US" sz="2000" dirty="0" smtClean="0">
              <a:solidFill>
                <a:schemeClr val="tx2"/>
              </a:solidFill>
            </a:endParaRPr>
          </a:p>
          <a:p>
            <a:pPr indent="457200"/>
            <a:r>
              <a:rPr lang="en-US" sz="2000" dirty="0" smtClean="0">
                <a:solidFill>
                  <a:schemeClr val="tx2"/>
                </a:solidFill>
                <a:latin typeface="Calibri" panose="020F0502020204030204" pitchFamily="34" charset="0"/>
              </a:rPr>
              <a:t>BSAI OFL:  	50,133 t (increase from 2020 OFL of  42,605 t)</a:t>
            </a:r>
            <a:endParaRPr lang="en-US" sz="2000" dirty="0">
              <a:solidFill>
                <a:schemeClr val="tx2"/>
              </a:solidFill>
            </a:endParaRPr>
          </a:p>
        </p:txBody>
      </p:sp>
      <p:sp>
        <p:nvSpPr>
          <p:cNvPr id="3" name="Slide Number Placeholder 2"/>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34</a:t>
            </a:fld>
            <a:endParaRPr lang="en-US" dirty="0"/>
          </a:p>
        </p:txBody>
      </p:sp>
      <p:pic>
        <p:nvPicPr>
          <p:cNvPr id="7" name="Picture 6"/>
          <p:cNvPicPr>
            <a:picLocks noChangeAspect="1"/>
          </p:cNvPicPr>
          <p:nvPr/>
        </p:nvPicPr>
        <p:blipFill>
          <a:blip r:embed="rId2"/>
          <a:stretch>
            <a:fillRect/>
          </a:stretch>
        </p:blipFill>
        <p:spPr>
          <a:xfrm>
            <a:off x="1447800" y="1005030"/>
            <a:ext cx="5410200" cy="4160050"/>
          </a:xfrm>
          <a:prstGeom prst="rect">
            <a:avLst/>
          </a:prstGeom>
        </p:spPr>
      </p:pic>
    </p:spTree>
    <p:extLst>
      <p:ext uri="{BB962C8B-B14F-4D97-AF65-F5344CB8AC3E}">
        <p14:creationId xmlns:p14="http://schemas.microsoft.com/office/powerpoint/2010/main" val="10080286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apportionments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35</a:t>
            </a:fld>
            <a:endParaRPr lang="en-US" dirty="0"/>
          </a:p>
        </p:txBody>
      </p:sp>
      <p:sp>
        <p:nvSpPr>
          <p:cNvPr id="7" name="TextBox 6"/>
          <p:cNvSpPr txBox="1"/>
          <p:nvPr/>
        </p:nvSpPr>
        <p:spPr>
          <a:xfrm>
            <a:off x="876300" y="1383189"/>
            <a:ext cx="3844322" cy="307777"/>
          </a:xfrm>
          <a:prstGeom prst="rect">
            <a:avLst/>
          </a:prstGeom>
          <a:noFill/>
        </p:spPr>
        <p:txBody>
          <a:bodyPr wrap="none" rtlCol="0">
            <a:spAutoFit/>
          </a:bodyPr>
          <a:lstStyle/>
          <a:p>
            <a:r>
              <a:rPr lang="en-US" dirty="0" smtClean="0"/>
              <a:t>Spatial apportionment from 2020 assessment)</a:t>
            </a:r>
            <a:endParaRPr lang="en-US" dirty="0"/>
          </a:p>
        </p:txBody>
      </p:sp>
      <p:sp>
        <p:nvSpPr>
          <p:cNvPr id="8" name="TextBox 7"/>
          <p:cNvSpPr txBox="1"/>
          <p:nvPr/>
        </p:nvSpPr>
        <p:spPr>
          <a:xfrm>
            <a:off x="876300" y="3391718"/>
            <a:ext cx="3844322" cy="307777"/>
          </a:xfrm>
          <a:prstGeom prst="rect">
            <a:avLst/>
          </a:prstGeom>
          <a:noFill/>
        </p:spPr>
        <p:txBody>
          <a:bodyPr wrap="none" rtlCol="0">
            <a:spAutoFit/>
          </a:bodyPr>
          <a:lstStyle/>
          <a:p>
            <a:r>
              <a:rPr lang="en-US" dirty="0" smtClean="0"/>
              <a:t>Spatial apportionment from 2022 assessment)</a:t>
            </a:r>
            <a:endParaRPr lang="en-US" dirty="0"/>
          </a:p>
        </p:txBody>
      </p:sp>
      <p:pic>
        <p:nvPicPr>
          <p:cNvPr id="3" name="Picture 2"/>
          <p:cNvPicPr>
            <a:picLocks noChangeAspect="1"/>
          </p:cNvPicPr>
          <p:nvPr/>
        </p:nvPicPr>
        <p:blipFill>
          <a:blip r:embed="rId2"/>
          <a:stretch>
            <a:fillRect/>
          </a:stretch>
        </p:blipFill>
        <p:spPr>
          <a:xfrm>
            <a:off x="1295400" y="3797137"/>
            <a:ext cx="5162550" cy="1200150"/>
          </a:xfrm>
          <a:prstGeom prst="rect">
            <a:avLst/>
          </a:prstGeom>
        </p:spPr>
      </p:pic>
      <p:pic>
        <p:nvPicPr>
          <p:cNvPr id="11" name="Picture 10"/>
          <p:cNvPicPr>
            <a:picLocks noChangeAspect="1"/>
          </p:cNvPicPr>
          <p:nvPr/>
        </p:nvPicPr>
        <p:blipFill>
          <a:blip r:embed="rId3"/>
          <a:stretch>
            <a:fillRect/>
          </a:stretch>
        </p:blipFill>
        <p:spPr>
          <a:xfrm>
            <a:off x="1295400" y="1690966"/>
            <a:ext cx="5238750" cy="1143000"/>
          </a:xfrm>
          <a:prstGeom prst="rect">
            <a:avLst/>
          </a:prstGeom>
        </p:spPr>
      </p:pic>
    </p:spTree>
    <p:extLst>
      <p:ext uri="{BB962C8B-B14F-4D97-AF65-F5344CB8AC3E}">
        <p14:creationId xmlns:p14="http://schemas.microsoft.com/office/powerpoint/2010/main" val="986136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Subarea ABCs</a:t>
            </a:r>
            <a:endParaRPr lang="en-US" dirty="0"/>
          </a:p>
        </p:txBody>
      </p:sp>
      <p:sp>
        <p:nvSpPr>
          <p:cNvPr id="5" name="Rectangle 2"/>
          <p:cNvSpPr>
            <a:spLocks noChangeArrowheads="1"/>
          </p:cNvSpPr>
          <p:nvPr/>
        </p:nvSpPr>
        <p:spPr bwMode="auto">
          <a:xfrm>
            <a:off x="990600" y="838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6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990600" y="5534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36</a:t>
            </a:fld>
            <a:endParaRPr lang="en-US" dirty="0"/>
          </a:p>
        </p:txBody>
      </p:sp>
      <p:pic>
        <p:nvPicPr>
          <p:cNvPr id="4" name="Picture 3"/>
          <p:cNvPicPr>
            <a:picLocks noChangeAspect="1"/>
          </p:cNvPicPr>
          <p:nvPr/>
        </p:nvPicPr>
        <p:blipFill>
          <a:blip r:embed="rId2"/>
          <a:stretch>
            <a:fillRect/>
          </a:stretch>
        </p:blipFill>
        <p:spPr>
          <a:xfrm>
            <a:off x="1947862" y="1295400"/>
            <a:ext cx="5248275" cy="4267200"/>
          </a:xfrm>
          <a:prstGeom prst="rect">
            <a:avLst/>
          </a:prstGeom>
        </p:spPr>
      </p:pic>
    </p:spTree>
    <p:extLst>
      <p:ext uri="{BB962C8B-B14F-4D97-AF65-F5344CB8AC3E}">
        <p14:creationId xmlns:p14="http://schemas.microsoft.com/office/powerpoint/2010/main" val="28386346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Continued high abundance of POP</a:t>
            </a:r>
          </a:p>
          <a:p>
            <a:r>
              <a:rPr lang="en-US" dirty="0" smtClean="0"/>
              <a:t>High survey biomass estimates have been keeping the estimated biomass in the assessment at a high level</a:t>
            </a:r>
            <a:r>
              <a:rPr lang="en-US" dirty="0" smtClean="0"/>
              <a:t>.</a:t>
            </a:r>
          </a:p>
          <a:p>
            <a:r>
              <a:rPr lang="en-US" dirty="0" smtClean="0"/>
              <a:t>Statistical estimation of ageing error (i.e., Punt method) would be useful</a:t>
            </a:r>
          </a:p>
          <a:p>
            <a:r>
              <a:rPr lang="en-US" dirty="0" smtClean="0"/>
              <a:t>Further exploration </a:t>
            </a:r>
            <a:r>
              <a:rPr lang="en-US" dirty="0" smtClean="0"/>
              <a:t>of smoothing in </a:t>
            </a:r>
            <a:r>
              <a:rPr lang="en-US" dirty="0" err="1" smtClean="0"/>
              <a:t>bicubic</a:t>
            </a:r>
            <a:r>
              <a:rPr lang="en-US" dirty="0" smtClean="0"/>
              <a:t> fishery selectivity should be explored</a:t>
            </a:r>
          </a:p>
          <a:p>
            <a:r>
              <a:rPr lang="en-US" dirty="0" smtClean="0"/>
              <a:t>Further CIE comments – numbers at age in initial model year </a:t>
            </a:r>
            <a:endParaRPr lang="en-US" dirty="0" smtClean="0"/>
          </a:p>
        </p:txBody>
      </p:sp>
      <p:sp>
        <p:nvSpPr>
          <p:cNvPr id="5" name="Slide Number Placeholder 4"/>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37</a:t>
            </a:fld>
            <a:endParaRPr lang="en-US" dirty="0"/>
          </a:p>
        </p:txBody>
      </p:sp>
    </p:spTree>
    <p:extLst>
      <p:ext uri="{BB962C8B-B14F-4D97-AF65-F5344CB8AC3E}">
        <p14:creationId xmlns:p14="http://schemas.microsoft.com/office/powerpoint/2010/main" val="29608473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38</a:t>
            </a:fld>
            <a:endParaRPr lang="en-US" dirty="0"/>
          </a:p>
        </p:txBody>
      </p:sp>
    </p:spTree>
    <p:extLst>
      <p:ext uri="{BB962C8B-B14F-4D97-AF65-F5344CB8AC3E}">
        <p14:creationId xmlns:p14="http://schemas.microsoft.com/office/powerpoint/2010/main" val="3928169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SSC and Plan Team comments</a:t>
            </a:r>
          </a:p>
        </p:txBody>
      </p:sp>
      <p:sp>
        <p:nvSpPr>
          <p:cNvPr id="3" name="Content Placeholder 2"/>
          <p:cNvSpPr>
            <a:spLocks noGrp="1"/>
          </p:cNvSpPr>
          <p:nvPr>
            <p:ph idx="1"/>
          </p:nvPr>
        </p:nvSpPr>
        <p:spPr/>
        <p:txBody>
          <a:bodyPr>
            <a:normAutofit lnSpcReduction="10000"/>
          </a:bodyPr>
          <a:lstStyle/>
          <a:p>
            <a:pPr marL="0" indent="0">
              <a:buNone/>
            </a:pPr>
            <a:r>
              <a:rPr lang="en-US" dirty="0"/>
              <a:t>(SSC, October 2022)</a:t>
            </a:r>
            <a:r>
              <a:rPr lang="en-US" i="1" dirty="0"/>
              <a:t>The SSC recommends that assessment authors continue to highlight instances where the lack of these data </a:t>
            </a:r>
            <a:r>
              <a:rPr lang="en-US" dirty="0"/>
              <a:t>[the EBS slope survey]</a:t>
            </a:r>
            <a:r>
              <a:rPr lang="en-US" i="1" dirty="0"/>
              <a:t> may degrade stock assessment performance.</a:t>
            </a:r>
          </a:p>
          <a:p>
            <a:pPr marL="0" indent="0">
              <a:buNone/>
            </a:pPr>
            <a:endParaRPr lang="en-US" dirty="0"/>
          </a:p>
          <a:p>
            <a:pPr marL="0" indent="0">
              <a:buNone/>
            </a:pPr>
            <a:r>
              <a:rPr lang="en-US" dirty="0" smtClean="0"/>
              <a:t>The EBS slope survey is used in the model, and is the only fishery-independent data for this portion of the stock. The </a:t>
            </a:r>
            <a:r>
              <a:rPr lang="en-US" dirty="0"/>
              <a:t>lack of the EBS slope survey degrades the assessment.</a:t>
            </a:r>
          </a:p>
          <a:p>
            <a:pPr marL="0" indent="0">
              <a:buNone/>
            </a:pP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a:t>
            </a:fld>
            <a:endParaRPr lang="en-US" dirty="0"/>
          </a:p>
        </p:txBody>
      </p:sp>
    </p:spTree>
    <p:extLst>
      <p:ext uri="{BB962C8B-B14F-4D97-AF65-F5344CB8AC3E}">
        <p14:creationId xmlns:p14="http://schemas.microsoft.com/office/powerpoint/2010/main" val="3515963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76014"/>
          </a:xfrm>
        </p:spPr>
        <p:txBody>
          <a:bodyPr>
            <a:normAutofit fontScale="90000"/>
          </a:bodyPr>
          <a:lstStyle/>
          <a:p>
            <a:r>
              <a:rPr lang="en-US" b="0" dirty="0" smtClean="0"/>
              <a:t>Survey </a:t>
            </a:r>
            <a:r>
              <a:rPr lang="en-US" b="0" dirty="0"/>
              <a:t>CPUE, </a:t>
            </a:r>
            <a:r>
              <a:rPr lang="en-US" b="0" dirty="0" smtClean="0"/>
              <a:t>2010 </a:t>
            </a:r>
            <a:r>
              <a:rPr lang="en-US" b="0" dirty="0"/>
              <a:t>– 2016 </a:t>
            </a:r>
            <a:r>
              <a:rPr lang="en-US" b="0" dirty="0" smtClean="0"/>
              <a:t>EBS </a:t>
            </a:r>
            <a:r>
              <a:rPr lang="en-US" b="0" dirty="0"/>
              <a:t>surveys</a:t>
            </a:r>
            <a:br>
              <a:rPr lang="en-US" b="0" dirty="0"/>
            </a:br>
            <a:endParaRPr lang="en-US" dirty="0"/>
          </a:p>
        </p:txBody>
      </p:sp>
      <p:pic>
        <p:nvPicPr>
          <p:cNvPr id="10" name="Picture 9"/>
          <p:cNvPicPr/>
          <p:nvPr/>
        </p:nvPicPr>
        <p:blipFill rotWithShape="1">
          <a:blip r:embed="rId2" cstate="print"/>
          <a:srcRect l="19231" t="10897" r="23077" b="4896"/>
          <a:stretch/>
        </p:blipFill>
        <p:spPr bwMode="auto">
          <a:xfrm>
            <a:off x="685800" y="935094"/>
            <a:ext cx="3886200" cy="5343786"/>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3"/>
          <a:stretch>
            <a:fillRect/>
          </a:stretch>
        </p:blipFill>
        <p:spPr>
          <a:xfrm>
            <a:off x="5105400" y="1219200"/>
            <a:ext cx="2974725" cy="1916403"/>
          </a:xfrm>
          <a:prstGeom prst="rect">
            <a:avLst/>
          </a:prstGeom>
        </p:spPr>
      </p:pic>
      <p:sp>
        <p:nvSpPr>
          <p:cNvPr id="5" name="Slide Number Placeholder 4"/>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39</a:t>
            </a:fld>
            <a:endParaRPr lang="en-US" dirty="0"/>
          </a:p>
        </p:txBody>
      </p:sp>
    </p:spTree>
    <p:extLst>
      <p:ext uri="{BB962C8B-B14F-4D97-AF65-F5344CB8AC3E}">
        <p14:creationId xmlns:p14="http://schemas.microsoft.com/office/powerpoint/2010/main" val="12115476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Age/length composition weights</a:t>
            </a:r>
            <a:endParaRPr lang="en-US" dirty="0"/>
          </a:p>
        </p:txBody>
      </p:sp>
      <p:sp>
        <p:nvSpPr>
          <p:cNvPr id="5" name="TextBox 4"/>
          <p:cNvSpPr txBox="1"/>
          <p:nvPr/>
        </p:nvSpPr>
        <p:spPr>
          <a:xfrm>
            <a:off x="6172200" y="2147697"/>
            <a:ext cx="1667444" cy="400110"/>
          </a:xfrm>
          <a:prstGeom prst="rect">
            <a:avLst/>
          </a:prstGeom>
          <a:noFill/>
        </p:spPr>
        <p:txBody>
          <a:bodyPr wrap="none" rtlCol="0">
            <a:spAutoFit/>
          </a:bodyPr>
          <a:lstStyle/>
          <a:p>
            <a:r>
              <a:rPr lang="en-US" sz="2000" dirty="0" smtClean="0">
                <a:solidFill>
                  <a:schemeClr val="accent1"/>
                </a:solidFill>
              </a:rPr>
              <a:t>Data weights</a:t>
            </a:r>
            <a:endParaRPr lang="en-US" sz="2000" dirty="0">
              <a:solidFill>
                <a:schemeClr val="accent1"/>
              </a:solidFill>
            </a:endParaRPr>
          </a:p>
        </p:txBody>
      </p:sp>
      <p:sp>
        <p:nvSpPr>
          <p:cNvPr id="6" name="TextBox 5"/>
          <p:cNvSpPr txBox="1"/>
          <p:nvPr/>
        </p:nvSpPr>
        <p:spPr>
          <a:xfrm>
            <a:off x="6019800" y="4038600"/>
            <a:ext cx="3047629" cy="707886"/>
          </a:xfrm>
          <a:prstGeom prst="rect">
            <a:avLst/>
          </a:prstGeom>
          <a:noFill/>
        </p:spPr>
        <p:txBody>
          <a:bodyPr wrap="none" rtlCol="0">
            <a:spAutoFit/>
          </a:bodyPr>
          <a:lstStyle/>
          <a:p>
            <a:r>
              <a:rPr lang="en-US" sz="2000" dirty="0" smtClean="0">
                <a:solidFill>
                  <a:schemeClr val="accent1"/>
                </a:solidFill>
              </a:rPr>
              <a:t>(Data weights) * </a:t>
            </a:r>
          </a:p>
          <a:p>
            <a:r>
              <a:rPr lang="en-US" sz="2000" dirty="0" smtClean="0">
                <a:solidFill>
                  <a:schemeClr val="accent1"/>
                </a:solidFill>
              </a:rPr>
              <a:t>(mean input sample size)</a:t>
            </a:r>
            <a:endParaRPr lang="en-US" sz="2000" dirty="0">
              <a:solidFill>
                <a:schemeClr val="accent1"/>
              </a:solidFill>
            </a:endParaRPr>
          </a:p>
        </p:txBody>
      </p:sp>
      <p:sp>
        <p:nvSpPr>
          <p:cNvPr id="3" name="Slide Number Placeholder 2"/>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40</a:t>
            </a:fld>
            <a:endParaRPr lang="en-US" dirty="0"/>
          </a:p>
        </p:txBody>
      </p:sp>
      <p:pic>
        <p:nvPicPr>
          <p:cNvPr id="7" name="Picture 6"/>
          <p:cNvPicPr>
            <a:picLocks noChangeAspect="1"/>
          </p:cNvPicPr>
          <p:nvPr/>
        </p:nvPicPr>
        <p:blipFill>
          <a:blip r:embed="rId2"/>
          <a:stretch>
            <a:fillRect/>
          </a:stretch>
        </p:blipFill>
        <p:spPr>
          <a:xfrm>
            <a:off x="533400" y="1371600"/>
            <a:ext cx="5112746" cy="4529137"/>
          </a:xfrm>
          <a:prstGeom prst="rect">
            <a:avLst/>
          </a:prstGeom>
        </p:spPr>
      </p:pic>
    </p:spTree>
    <p:extLst>
      <p:ext uri="{BB962C8B-B14F-4D97-AF65-F5344CB8AC3E}">
        <p14:creationId xmlns:p14="http://schemas.microsoft.com/office/powerpoint/2010/main" val="1208803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SSC and Plan Team comments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a:t>
            </a:fld>
            <a:endParaRPr lang="en-US" dirty="0"/>
          </a:p>
        </p:txBody>
      </p:sp>
      <p:sp>
        <p:nvSpPr>
          <p:cNvPr id="5" name="Content Placeholder 2"/>
          <p:cNvSpPr>
            <a:spLocks noGrp="1"/>
          </p:cNvSpPr>
          <p:nvPr>
            <p:ph idx="1"/>
          </p:nvPr>
        </p:nvSpPr>
        <p:spPr>
          <a:xfrm>
            <a:off x="457200" y="1207293"/>
            <a:ext cx="8229600" cy="3821907"/>
          </a:xfrm>
        </p:spPr>
        <p:txBody>
          <a:bodyPr>
            <a:normAutofit fontScale="55000" lnSpcReduction="20000"/>
          </a:bodyPr>
          <a:lstStyle/>
          <a:p>
            <a:pPr marL="0" indent="0">
              <a:buNone/>
            </a:pPr>
            <a:endParaRPr lang="en-US" dirty="0"/>
          </a:p>
          <a:p>
            <a:r>
              <a:rPr lang="en-US" dirty="0"/>
              <a:t>(BSAI Plan Team, November 2020)</a:t>
            </a:r>
            <a:r>
              <a:rPr lang="en-US" i="1" dirty="0"/>
              <a:t> The Team recommended investigating Francis weighting and trying different time blocks of natural mortality to help improve the fit to the Aleutian Islands survey index</a:t>
            </a:r>
            <a:r>
              <a:rPr lang="en-US" i="1" dirty="0" smtClean="0"/>
              <a:t>.</a:t>
            </a:r>
          </a:p>
          <a:p>
            <a:endParaRPr lang="en-US" dirty="0"/>
          </a:p>
          <a:p>
            <a:r>
              <a:rPr lang="en-US" dirty="0"/>
              <a:t>(SSC, December 2020)</a:t>
            </a:r>
            <a:r>
              <a:rPr lang="en-US" i="1" dirty="0"/>
              <a:t> The lack of fit in recent years is concerning and the SSC suggests that this should continue to be a focus of future work.</a:t>
            </a:r>
            <a:endParaRPr lang="en-US" dirty="0"/>
          </a:p>
          <a:p>
            <a:endParaRPr lang="en-US" dirty="0" smtClean="0"/>
          </a:p>
          <a:p>
            <a:r>
              <a:rPr lang="en-US" dirty="0" smtClean="0"/>
              <a:t>(</a:t>
            </a:r>
            <a:r>
              <a:rPr lang="en-US" dirty="0"/>
              <a:t>SSC, December 2020)</a:t>
            </a:r>
            <a:r>
              <a:rPr lang="en-US" i="1" dirty="0"/>
              <a:t> The SSC supports continued work on evaluating M, including examining the impact of loosening the prior on M and considering time blocks in M, as suggested by the BSAI GPT, if an appropriate rationale can be developed. The SSC also supports the BSAI GPT recommendation to investigate Francis weighting</a:t>
            </a:r>
            <a:r>
              <a:rPr lang="en-US" i="1" dirty="0" smtClean="0"/>
              <a:t>.</a:t>
            </a:r>
          </a:p>
          <a:p>
            <a:endParaRPr lang="en-US" i="1" dirty="0"/>
          </a:p>
          <a:p>
            <a:pPr marL="0" indent="0">
              <a:buNone/>
            </a:pPr>
            <a:r>
              <a:rPr lang="en-US" dirty="0" smtClean="0"/>
              <a:t>These comments formed the Terms of the Reference for the CIE review in spring, 2022, and were evaluated with modifications to the 2020 accepted model</a:t>
            </a:r>
            <a:endParaRPr lang="en-US" dirty="0"/>
          </a:p>
          <a:p>
            <a:endParaRPr lang="en-US" dirty="0"/>
          </a:p>
        </p:txBody>
      </p:sp>
    </p:spTree>
    <p:extLst>
      <p:ext uri="{BB962C8B-B14F-4D97-AF65-F5344CB8AC3E}">
        <p14:creationId xmlns:p14="http://schemas.microsoft.com/office/powerpoint/2010/main" val="2795129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SSC and Plan Team comments</a:t>
            </a:r>
          </a:p>
        </p:txBody>
      </p:sp>
      <p:sp>
        <p:nvSpPr>
          <p:cNvPr id="3" name="Content Placeholder 2"/>
          <p:cNvSpPr>
            <a:spLocks noGrp="1"/>
          </p:cNvSpPr>
          <p:nvPr>
            <p:ph idx="1"/>
          </p:nvPr>
        </p:nvSpPr>
        <p:spPr/>
        <p:txBody>
          <a:bodyPr/>
          <a:lstStyle/>
          <a:p>
            <a:r>
              <a:rPr lang="en-US" dirty="0" smtClean="0"/>
              <a:t>Estimation of natural mortality in the model</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5</a:t>
            </a:fld>
            <a:endParaRPr lang="en-US" dirty="0"/>
          </a:p>
        </p:txBody>
      </p:sp>
      <p:pic>
        <p:nvPicPr>
          <p:cNvPr id="5" name="Picture 4"/>
          <p:cNvPicPr/>
          <p:nvPr/>
        </p:nvPicPr>
        <p:blipFill rotWithShape="1">
          <a:blip r:embed="rId2"/>
          <a:srcRect l="7091" t="15177" r="12909" b="9530"/>
          <a:stretch/>
        </p:blipFill>
        <p:spPr>
          <a:xfrm>
            <a:off x="735329" y="2057400"/>
            <a:ext cx="2617471" cy="1968976"/>
          </a:xfrm>
          <a:prstGeom prst="rect">
            <a:avLst/>
          </a:prstGeom>
        </p:spPr>
      </p:pic>
      <p:pic>
        <p:nvPicPr>
          <p:cNvPr id="6" name="Picture 5"/>
          <p:cNvPicPr/>
          <p:nvPr/>
        </p:nvPicPr>
        <p:blipFill rotWithShape="1">
          <a:blip r:embed="rId3"/>
          <a:srcRect l="7818" t="14863" r="12182" b="9216"/>
          <a:stretch/>
        </p:blipFill>
        <p:spPr>
          <a:xfrm>
            <a:off x="763904" y="4267200"/>
            <a:ext cx="2667000" cy="1706880"/>
          </a:xfrm>
          <a:prstGeom prst="rect">
            <a:avLst/>
          </a:prstGeom>
        </p:spPr>
      </p:pic>
      <p:sp>
        <p:nvSpPr>
          <p:cNvPr id="8" name="Content Placeholder 2"/>
          <p:cNvSpPr txBox="1">
            <a:spLocks/>
          </p:cNvSpPr>
          <p:nvPr/>
        </p:nvSpPr>
        <p:spPr>
          <a:xfrm>
            <a:off x="3630929" y="2057400"/>
            <a:ext cx="5181600" cy="3821907"/>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Various options for estimating natural mortality did not improve the fit to the AI survey index</a:t>
            </a:r>
          </a:p>
          <a:p>
            <a:pPr marL="0" indent="0">
              <a:buFont typeface="Arial"/>
              <a:buNone/>
            </a:pPr>
            <a:endParaRPr lang="en-US" dirty="0"/>
          </a:p>
          <a:p>
            <a:pPr marL="0" indent="0">
              <a:buNone/>
            </a:pPr>
            <a:r>
              <a:rPr lang="en-US" dirty="0" smtClean="0"/>
              <a:t>The CIE panel also considered that implementing </a:t>
            </a:r>
            <a:r>
              <a:rPr lang="en-US" dirty="0"/>
              <a:t>time-varying dynamics in processes such as natural mortality, when used to improve retrospective patterns, can cause misspecification in reference points if the “wrong” process is modeled </a:t>
            </a:r>
            <a:r>
              <a:rPr lang="en-US" dirty="0" smtClean="0"/>
              <a:t>(</a:t>
            </a:r>
            <a:r>
              <a:rPr lang="en-US" dirty="0" err="1"/>
              <a:t>Szuwalski</a:t>
            </a:r>
            <a:r>
              <a:rPr lang="en-US" dirty="0"/>
              <a:t> et al. 2018</a:t>
            </a:r>
            <a:r>
              <a:rPr lang="en-US" dirty="0" smtClean="0"/>
              <a:t>)</a:t>
            </a:r>
          </a:p>
          <a:p>
            <a:pPr marL="0" indent="0">
              <a:buNone/>
            </a:pPr>
            <a:endParaRPr lang="en-US" dirty="0"/>
          </a:p>
          <a:p>
            <a:pPr marL="0" indent="0">
              <a:buNone/>
            </a:pPr>
            <a:r>
              <a:rPr lang="en-US" dirty="0" smtClean="0"/>
              <a:t>The CIE panel was split regarding the utility of further exploring time-varying natural mortality</a:t>
            </a:r>
          </a:p>
        </p:txBody>
      </p:sp>
    </p:spTree>
    <p:extLst>
      <p:ext uri="{BB962C8B-B14F-4D97-AF65-F5344CB8AC3E}">
        <p14:creationId xmlns:p14="http://schemas.microsoft.com/office/powerpoint/2010/main" val="1495380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SSC and Plan Team comments</a:t>
            </a:r>
          </a:p>
        </p:txBody>
      </p:sp>
      <p:sp>
        <p:nvSpPr>
          <p:cNvPr id="3" name="Content Placeholder 2"/>
          <p:cNvSpPr>
            <a:spLocks noGrp="1"/>
          </p:cNvSpPr>
          <p:nvPr>
            <p:ph idx="1"/>
          </p:nvPr>
        </p:nvSpPr>
        <p:spPr/>
        <p:txBody>
          <a:bodyPr/>
          <a:lstStyle/>
          <a:p>
            <a:r>
              <a:rPr lang="en-US" dirty="0" smtClean="0"/>
              <a:t>Data weighting</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6</a:t>
            </a:fld>
            <a:endParaRPr lang="en-US" dirty="0"/>
          </a:p>
        </p:txBody>
      </p:sp>
      <p:sp>
        <p:nvSpPr>
          <p:cNvPr id="8" name="Content Placeholder 2"/>
          <p:cNvSpPr txBox="1">
            <a:spLocks/>
          </p:cNvSpPr>
          <p:nvPr/>
        </p:nvSpPr>
        <p:spPr>
          <a:xfrm>
            <a:off x="3639135" y="2061868"/>
            <a:ext cx="5181600" cy="3821907"/>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Several data-weighting procedures were </a:t>
            </a:r>
            <a:r>
              <a:rPr lang="en-US" dirty="0" smtClean="0"/>
              <a:t>evaluated, </a:t>
            </a:r>
            <a:r>
              <a:rPr lang="en-US" dirty="0"/>
              <a:t>including </a:t>
            </a:r>
            <a:r>
              <a:rPr lang="en-US" dirty="0" err="1"/>
              <a:t>McAlllister-Ianelli</a:t>
            </a:r>
            <a:r>
              <a:rPr lang="en-US" dirty="0"/>
              <a:t>, Francis, and the </a:t>
            </a:r>
            <a:r>
              <a:rPr lang="en-US" dirty="0" err="1"/>
              <a:t>Dirichlet</a:t>
            </a:r>
            <a:r>
              <a:rPr lang="en-US" dirty="0"/>
              <a:t>-multinomial. </a:t>
            </a:r>
            <a:endParaRPr lang="en-US" dirty="0" smtClean="0"/>
          </a:p>
          <a:p>
            <a:pPr marL="0" indent="0">
              <a:buNone/>
            </a:pPr>
            <a:endParaRPr lang="en-US" dirty="0"/>
          </a:p>
          <a:p>
            <a:pPr marL="0" indent="0">
              <a:buNone/>
            </a:pPr>
            <a:r>
              <a:rPr lang="en-US" dirty="0"/>
              <a:t>T</a:t>
            </a:r>
            <a:r>
              <a:rPr lang="en-US" dirty="0" smtClean="0"/>
              <a:t>he </a:t>
            </a:r>
            <a:r>
              <a:rPr lang="en-US" dirty="0"/>
              <a:t>data-weighting procedures affected the scale of estimated biomass (via estimation of survey catchability), but did not substantially improve the fit to the AI survey biomass time </a:t>
            </a:r>
            <a:r>
              <a:rPr lang="en-US" dirty="0" smtClean="0"/>
              <a:t>series</a:t>
            </a:r>
          </a:p>
          <a:p>
            <a:pPr marL="0" indent="0">
              <a:buNone/>
            </a:pPr>
            <a:endParaRPr lang="en-US" dirty="0"/>
          </a:p>
          <a:p>
            <a:pPr marL="0" indent="0">
              <a:buNone/>
            </a:pPr>
            <a:r>
              <a:rPr lang="en-US" dirty="0"/>
              <a:t>The CIE </a:t>
            </a:r>
            <a:r>
              <a:rPr lang="en-US" dirty="0" smtClean="0"/>
              <a:t>reviewers did </a:t>
            </a:r>
            <a:r>
              <a:rPr lang="en-US" dirty="0"/>
              <a:t>not find that alternative data-weighting procedures improved to model sufficiently to warrant departure from the McAllister-</a:t>
            </a:r>
            <a:r>
              <a:rPr lang="en-US" dirty="0" err="1"/>
              <a:t>Iannelli</a:t>
            </a:r>
            <a:r>
              <a:rPr lang="en-US" dirty="0"/>
              <a:t> weighting. </a:t>
            </a:r>
          </a:p>
        </p:txBody>
      </p:sp>
      <p:pic>
        <p:nvPicPr>
          <p:cNvPr id="7" name="Picture 6"/>
          <p:cNvPicPr>
            <a:picLocks noChangeAspect="1"/>
          </p:cNvPicPr>
          <p:nvPr/>
        </p:nvPicPr>
        <p:blipFill>
          <a:blip r:embed="rId2"/>
          <a:stretch>
            <a:fillRect/>
          </a:stretch>
        </p:blipFill>
        <p:spPr>
          <a:xfrm>
            <a:off x="583222" y="1905000"/>
            <a:ext cx="2929891" cy="2218904"/>
          </a:xfrm>
          <a:prstGeom prst="rect">
            <a:avLst/>
          </a:prstGeom>
        </p:spPr>
      </p:pic>
      <p:pic>
        <p:nvPicPr>
          <p:cNvPr id="9" name="Picture 8"/>
          <p:cNvPicPr/>
          <p:nvPr/>
        </p:nvPicPr>
        <p:blipFill rotWithShape="1">
          <a:blip r:embed="rId3"/>
          <a:srcRect l="7334" t="15490" r="12666" b="8588"/>
          <a:stretch/>
        </p:blipFill>
        <p:spPr>
          <a:xfrm>
            <a:off x="582454" y="4123904"/>
            <a:ext cx="2922746" cy="2080657"/>
          </a:xfrm>
          <a:prstGeom prst="rect">
            <a:avLst/>
          </a:prstGeom>
        </p:spPr>
      </p:pic>
    </p:spTree>
    <p:extLst>
      <p:ext uri="{BB962C8B-B14F-4D97-AF65-F5344CB8AC3E}">
        <p14:creationId xmlns:p14="http://schemas.microsoft.com/office/powerpoint/2010/main" val="817747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BSAI catch has increased </a:t>
            </a:r>
            <a:br>
              <a:rPr lang="en-US" dirty="0" smtClean="0"/>
            </a:br>
            <a:r>
              <a:rPr lang="en-US" dirty="0" smtClean="0"/>
              <a:t>Peaked in 2019 – 2020, declined last couple years </a:t>
            </a:r>
            <a:br>
              <a:rPr lang="en-US" dirty="0" smtClean="0"/>
            </a:br>
            <a:r>
              <a:rPr lang="en-US" dirty="0" smtClean="0"/>
              <a:t>(2022 through September 25)</a:t>
            </a:r>
            <a:endParaRPr lang="en-US" dirty="0"/>
          </a:p>
        </p:txBody>
      </p:sp>
      <p:sp>
        <p:nvSpPr>
          <p:cNvPr id="5" name="Slide Number Placeholder 4"/>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7</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435623165"/>
              </p:ext>
            </p:extLst>
          </p:nvPr>
        </p:nvGraphicFramePr>
        <p:xfrm>
          <a:off x="685800" y="2438400"/>
          <a:ext cx="5257801" cy="2981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9021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BSAI </a:t>
            </a:r>
            <a:r>
              <a:rPr lang="en-US" b="0" dirty="0" smtClean="0"/>
              <a:t>POP </a:t>
            </a:r>
            <a:r>
              <a:rPr lang="en-US" b="0" dirty="0"/>
              <a:t>catch by month and area, </a:t>
            </a:r>
            <a:r>
              <a:rPr lang="en-US" b="0" dirty="0" smtClean="0"/>
              <a:t>2011-2022</a:t>
            </a:r>
            <a:r>
              <a:rPr lang="en-US" b="0" dirty="0"/>
              <a:t/>
            </a:r>
            <a:br>
              <a:rPr lang="en-US" b="0" dirty="0"/>
            </a:br>
            <a:endParaRPr lang="en-US" dirty="0"/>
          </a:p>
        </p:txBody>
      </p:sp>
      <p:sp>
        <p:nvSpPr>
          <p:cNvPr id="3" name="Slide Number Placeholder 2"/>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8</a:t>
            </a:fld>
            <a:endParaRPr lang="en-US" dirty="0"/>
          </a:p>
        </p:txBody>
      </p:sp>
      <p:pic>
        <p:nvPicPr>
          <p:cNvPr id="5" name="Picture 4"/>
          <p:cNvPicPr>
            <a:picLocks noChangeAspect="1"/>
          </p:cNvPicPr>
          <p:nvPr/>
        </p:nvPicPr>
        <p:blipFill>
          <a:blip r:embed="rId2"/>
          <a:stretch>
            <a:fillRect/>
          </a:stretch>
        </p:blipFill>
        <p:spPr>
          <a:xfrm>
            <a:off x="457200" y="1524000"/>
            <a:ext cx="7115175" cy="4301514"/>
          </a:xfrm>
          <a:prstGeom prst="rect">
            <a:avLst/>
          </a:prstGeom>
        </p:spPr>
      </p:pic>
    </p:spTree>
    <p:extLst>
      <p:ext uri="{BB962C8B-B14F-4D97-AF65-F5344CB8AC3E}">
        <p14:creationId xmlns:p14="http://schemas.microsoft.com/office/powerpoint/2010/main" val="1422910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5_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11819</TotalTime>
  <Words>2277</Words>
  <Application>Microsoft Office PowerPoint</Application>
  <PresentationFormat>On-screen Show (4:3)</PresentationFormat>
  <Paragraphs>179</Paragraphs>
  <Slides>41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Arial</vt:lpstr>
      <vt:lpstr>Arial Narrow</vt:lpstr>
      <vt:lpstr>Arial Narrow Bold</vt:lpstr>
      <vt:lpstr>Calibri</vt:lpstr>
      <vt:lpstr>Times New Roman</vt:lpstr>
      <vt:lpstr>5_NOAA Fisheries Content Slides</vt:lpstr>
      <vt:lpstr>NOAA Title Options</vt:lpstr>
      <vt:lpstr>2022 BSAI Pacific ocean perch Assessment   Paul Spencer and Jim Ianelli  Alaska Fisheries Science Center    </vt:lpstr>
      <vt:lpstr>Overall summary</vt:lpstr>
      <vt:lpstr>BSAI POP Outline</vt:lpstr>
      <vt:lpstr>SSC and Plan Team comments</vt:lpstr>
      <vt:lpstr>SSC and Plan Team comments</vt:lpstr>
      <vt:lpstr>SSC and Plan Team comments</vt:lpstr>
      <vt:lpstr>SSC and Plan Team comments</vt:lpstr>
      <vt:lpstr>BSAI catch has increased  Peaked in 2019 – 2020, declined last couple years  (2022 through September 25)</vt:lpstr>
      <vt:lpstr>BSAI POP catch by month and area, 2011-2022 </vt:lpstr>
      <vt:lpstr>Data in assessment model</vt:lpstr>
      <vt:lpstr>POP fishery age composition data</vt:lpstr>
      <vt:lpstr>POP AI survey age composition data</vt:lpstr>
      <vt:lpstr>Survey CPUE, 2014 – 2022 AI surveys </vt:lpstr>
      <vt:lpstr>Smoothed survey time series by subarea </vt:lpstr>
      <vt:lpstr>AI survey biomass and abundance</vt:lpstr>
      <vt:lpstr>Model description</vt:lpstr>
      <vt:lpstr>Fit to the AI survey</vt:lpstr>
      <vt:lpstr>Retrospective pattern in SSB</vt:lpstr>
      <vt:lpstr>Retrospective pattern in estimated recruitments</vt:lpstr>
      <vt:lpstr>Model Selection</vt:lpstr>
      <vt:lpstr>Fit to the EBS survey index</vt:lpstr>
      <vt:lpstr>BSAI fishery age composition</vt:lpstr>
      <vt:lpstr>Fishery length composition</vt:lpstr>
      <vt:lpstr>AI survey age composition</vt:lpstr>
      <vt:lpstr>EBS survey age composition</vt:lpstr>
      <vt:lpstr>EBS and AI survey selectivity</vt:lpstr>
      <vt:lpstr>Fishery selectivity</vt:lpstr>
      <vt:lpstr>BSAI POP recruitment</vt:lpstr>
      <vt:lpstr>Phase plane plot</vt:lpstr>
      <vt:lpstr>Risk table considerations</vt:lpstr>
      <vt:lpstr>Risk table considerations</vt:lpstr>
      <vt:lpstr>Risk table considerations</vt:lpstr>
      <vt:lpstr>Fishery CPUE</vt:lpstr>
      <vt:lpstr>Risk table considerations</vt:lpstr>
      <vt:lpstr>Reference points and ABCs</vt:lpstr>
      <vt:lpstr>Spatial apportionments</vt:lpstr>
      <vt:lpstr>Subarea ABCs</vt:lpstr>
      <vt:lpstr>Conclusions</vt:lpstr>
      <vt:lpstr>PowerPoint Presentation</vt:lpstr>
      <vt:lpstr>Survey CPUE, 2010 – 2016 EBS surveys </vt:lpstr>
      <vt:lpstr>Age/length composition weights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Northeast Fisheries Climate Vulnerability Assessment (NEVA): First Implementation of a National Methodology</dc:title>
  <dc:creator>Wendy_Morrison</dc:creator>
  <cp:lastModifiedBy>Paul Spencer</cp:lastModifiedBy>
  <cp:revision>451</cp:revision>
  <cp:lastPrinted>2015-03-17T20:47:49Z</cp:lastPrinted>
  <dcterms:modified xsi:type="dcterms:W3CDTF">2022-11-17T01:30:18Z</dcterms:modified>
</cp:coreProperties>
</file>