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67"/>
  </p:notesMasterIdLst>
  <p:sldIdLst>
    <p:sldId id="256" r:id="rId2"/>
    <p:sldId id="448" r:id="rId3"/>
    <p:sldId id="454" r:id="rId4"/>
    <p:sldId id="470" r:id="rId5"/>
    <p:sldId id="702" r:id="rId6"/>
    <p:sldId id="663" r:id="rId7"/>
    <p:sldId id="667" r:id="rId8"/>
    <p:sldId id="696" r:id="rId9"/>
    <p:sldId id="697" r:id="rId10"/>
    <p:sldId id="698" r:id="rId11"/>
    <p:sldId id="668" r:id="rId12"/>
    <p:sldId id="669" r:id="rId13"/>
    <p:sldId id="670" r:id="rId14"/>
    <p:sldId id="672" r:id="rId15"/>
    <p:sldId id="671" r:id="rId16"/>
    <p:sldId id="674" r:id="rId17"/>
    <p:sldId id="703" r:id="rId18"/>
    <p:sldId id="708" r:id="rId19"/>
    <p:sldId id="707" r:id="rId20"/>
    <p:sldId id="705" r:id="rId21"/>
    <p:sldId id="726" r:id="rId22"/>
    <p:sldId id="706" r:id="rId23"/>
    <p:sldId id="727" r:id="rId24"/>
    <p:sldId id="709" r:id="rId25"/>
    <p:sldId id="455" r:id="rId26"/>
    <p:sldId id="268" r:id="rId27"/>
    <p:sldId id="664" r:id="rId28"/>
    <p:sldId id="665" r:id="rId29"/>
    <p:sldId id="699" r:id="rId30"/>
    <p:sldId id="701" r:id="rId31"/>
    <p:sldId id="700" r:id="rId32"/>
    <p:sldId id="695" r:id="rId33"/>
    <p:sldId id="691" r:id="rId34"/>
    <p:sldId id="693" r:id="rId35"/>
    <p:sldId id="694" r:id="rId36"/>
    <p:sldId id="692" r:id="rId37"/>
    <p:sldId id="675" r:id="rId38"/>
    <p:sldId id="710" r:id="rId39"/>
    <p:sldId id="711" r:id="rId40"/>
    <p:sldId id="712" r:id="rId41"/>
    <p:sldId id="715" r:id="rId42"/>
    <p:sldId id="713" r:id="rId43"/>
    <p:sldId id="714" r:id="rId44"/>
    <p:sldId id="644" r:id="rId45"/>
    <p:sldId id="716" r:id="rId46"/>
    <p:sldId id="683" r:id="rId47"/>
    <p:sldId id="676" r:id="rId48"/>
    <p:sldId id="684" r:id="rId49"/>
    <p:sldId id="682" r:id="rId50"/>
    <p:sldId id="685" r:id="rId51"/>
    <p:sldId id="686" r:id="rId52"/>
    <p:sldId id="687" r:id="rId53"/>
    <p:sldId id="688" r:id="rId54"/>
    <p:sldId id="689" r:id="rId55"/>
    <p:sldId id="717" r:id="rId56"/>
    <p:sldId id="724" r:id="rId57"/>
    <p:sldId id="725" r:id="rId58"/>
    <p:sldId id="690" r:id="rId59"/>
    <p:sldId id="718" r:id="rId60"/>
    <p:sldId id="719" r:id="rId61"/>
    <p:sldId id="720" r:id="rId62"/>
    <p:sldId id="722" r:id="rId63"/>
    <p:sldId id="721" r:id="rId64"/>
    <p:sldId id="723" r:id="rId65"/>
    <p:sldId id="728" r:id="rId6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mazaki, Hamachan (DFG)" initials="HH(" lastIdx="1" clrIdx="0">
    <p:extLst>
      <p:ext uri="{19B8F6BF-5375-455C-9EA6-DF929625EA0E}">
        <p15:presenceInfo xmlns:p15="http://schemas.microsoft.com/office/powerpoint/2012/main" userId="S-1-5-21-440283733-3916095660-3029927770-31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CC"/>
    <a:srgbClr val="FF9999"/>
    <a:srgbClr val="FF3399"/>
    <a:srgbClr val="FF5353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4" autoAdjust="0"/>
    <p:restoredTop sz="94286" autoAdjust="0"/>
  </p:normalViewPr>
  <p:slideViewPr>
    <p:cSldViewPr>
      <p:cViewPr varScale="1">
        <p:scale>
          <a:sx n="110" d="100"/>
          <a:sy n="110" d="100"/>
        </p:scale>
        <p:origin x="120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rojects\Norton_Sound\NSCrab\Prediction_model\Prediction_model_dataset\Trawl\Trawl_Survey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Trawl_Survey!$C$1</c:f>
              <c:strCache>
                <c:ptCount val="1"/>
                <c:pt idx="0">
                  <c:v>Abundance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Trawl_Survey!$A$2:$B$22</c:f>
              <c:multiLvlStrCache>
                <c:ptCount val="21"/>
                <c:lvl>
                  <c:pt idx="0">
                    <c:v>NMFS</c:v>
                  </c:pt>
                  <c:pt idx="1">
                    <c:v>NMFS</c:v>
                  </c:pt>
                  <c:pt idx="2">
                    <c:v>NMFS</c:v>
                  </c:pt>
                  <c:pt idx="3">
                    <c:v>NMFS</c:v>
                  </c:pt>
                  <c:pt idx="4">
                    <c:v>NMFS</c:v>
                  </c:pt>
                  <c:pt idx="5">
                    <c:v>NMFS</c:v>
                  </c:pt>
                  <c:pt idx="6">
                    <c:v>ADFG</c:v>
                  </c:pt>
                  <c:pt idx="7">
                    <c:v>ADFG</c:v>
                  </c:pt>
                  <c:pt idx="8">
                    <c:v>ADFG</c:v>
                  </c:pt>
                  <c:pt idx="9">
                    <c:v>ADFG</c:v>
                  </c:pt>
                  <c:pt idx="10">
                    <c:v>ADFG</c:v>
                  </c:pt>
                  <c:pt idx="11">
                    <c:v>NMFS</c:v>
                  </c:pt>
                  <c:pt idx="12">
                    <c:v>ADFG</c:v>
                  </c:pt>
                  <c:pt idx="13">
                    <c:v>ADFG</c:v>
                  </c:pt>
                  <c:pt idx="14">
                    <c:v>ADFG</c:v>
                  </c:pt>
                  <c:pt idx="15">
                    <c:v>NMFS</c:v>
                  </c:pt>
                  <c:pt idx="16">
                    <c:v>ADFG</c:v>
                  </c:pt>
                  <c:pt idx="17">
                    <c:v>ADFG</c:v>
                  </c:pt>
                  <c:pt idx="18">
                    <c:v>NMFS</c:v>
                  </c:pt>
                  <c:pt idx="19">
                    <c:v>ADFG</c:v>
                  </c:pt>
                  <c:pt idx="20">
                    <c:v>ADFG</c:v>
                  </c:pt>
                </c:lvl>
                <c:lvl>
                  <c:pt idx="0">
                    <c:v>1976</c:v>
                  </c:pt>
                  <c:pt idx="1">
                    <c:v>1979</c:v>
                  </c:pt>
                  <c:pt idx="2">
                    <c:v>1982</c:v>
                  </c:pt>
                  <c:pt idx="3">
                    <c:v>1985</c:v>
                  </c:pt>
                  <c:pt idx="4">
                    <c:v>1988</c:v>
                  </c:pt>
                  <c:pt idx="5">
                    <c:v>1991</c:v>
                  </c:pt>
                  <c:pt idx="6">
                    <c:v>1996</c:v>
                  </c:pt>
                  <c:pt idx="7">
                    <c:v>1999</c:v>
                  </c:pt>
                  <c:pt idx="8">
                    <c:v>2002</c:v>
                  </c:pt>
                  <c:pt idx="9">
                    <c:v>2006</c:v>
                  </c:pt>
                  <c:pt idx="10">
                    <c:v>2008</c:v>
                  </c:pt>
                  <c:pt idx="11">
                    <c:v>2010</c:v>
                  </c:pt>
                  <c:pt idx="12">
                    <c:v>2011</c:v>
                  </c:pt>
                  <c:pt idx="13">
                    <c:v>2014</c:v>
                  </c:pt>
                  <c:pt idx="14">
                    <c:v>2017</c:v>
                  </c:pt>
                  <c:pt idx="15">
                    <c:v>2017</c:v>
                  </c:pt>
                  <c:pt idx="16">
                    <c:v>2018</c:v>
                  </c:pt>
                  <c:pt idx="17">
                    <c:v>2019</c:v>
                  </c:pt>
                  <c:pt idx="18">
                    <c:v>2019</c:v>
                  </c:pt>
                  <c:pt idx="19">
                    <c:v>2020</c:v>
                  </c:pt>
                  <c:pt idx="20">
                    <c:v>2021</c:v>
                  </c:pt>
                </c:lvl>
              </c:multiLvlStrCache>
            </c:multiLvlStrRef>
          </c:cat>
          <c:val>
            <c:numRef>
              <c:f>Trawl_Survey!$C$2:$C$22</c:f>
              <c:numCache>
                <c:formatCode>General</c:formatCode>
                <c:ptCount val="21"/>
                <c:pt idx="0">
                  <c:v>4247.4620000000004</c:v>
                </c:pt>
                <c:pt idx="1">
                  <c:v>1417.2149999999999</c:v>
                </c:pt>
                <c:pt idx="2">
                  <c:v>2791.7330000000002</c:v>
                </c:pt>
                <c:pt idx="3">
                  <c:v>2306.3209999999999</c:v>
                </c:pt>
                <c:pt idx="4">
                  <c:v>2263.3530000000001</c:v>
                </c:pt>
                <c:pt idx="5">
                  <c:v>3132.5079999999998</c:v>
                </c:pt>
                <c:pt idx="6">
                  <c:v>1283.0147999999999</c:v>
                </c:pt>
                <c:pt idx="7">
                  <c:v>2608</c:v>
                </c:pt>
                <c:pt idx="8">
                  <c:v>2055.9729000000002</c:v>
                </c:pt>
                <c:pt idx="9">
                  <c:v>3336.0293999999999</c:v>
                </c:pt>
                <c:pt idx="10">
                  <c:v>2894.1671000000001</c:v>
                </c:pt>
                <c:pt idx="11">
                  <c:v>1980.0785000000001</c:v>
                </c:pt>
                <c:pt idx="12">
                  <c:v>3209.2851999999998</c:v>
                </c:pt>
                <c:pt idx="13">
                  <c:v>5934.5968000000003</c:v>
                </c:pt>
                <c:pt idx="14">
                  <c:v>1762.0717</c:v>
                </c:pt>
                <c:pt idx="15">
                  <c:v>1035.7738999999999</c:v>
                </c:pt>
                <c:pt idx="16">
                  <c:v>1108.8900000000001</c:v>
                </c:pt>
                <c:pt idx="17">
                  <c:v>4660.8010000000004</c:v>
                </c:pt>
                <c:pt idx="18">
                  <c:v>2532.4029999999998</c:v>
                </c:pt>
                <c:pt idx="19">
                  <c:v>1716.5</c:v>
                </c:pt>
                <c:pt idx="20">
                  <c:v>2400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BC-45AA-B51C-340667A104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19079480"/>
        <c:axId val="819079808"/>
      </c:barChart>
      <c:catAx>
        <c:axId val="819079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9079808"/>
        <c:crosses val="autoZero"/>
        <c:auto val="1"/>
        <c:lblAlgn val="ctr"/>
        <c:lblOffset val="100"/>
        <c:noMultiLvlLbl val="0"/>
      </c:catAx>
      <c:valAx>
        <c:axId val="819079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9079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F4EA0-B951-4D41-9FED-D1B1E92D0541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71432-EA0E-4ED1-AFA1-BEDF3176E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16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6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74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33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334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52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45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364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80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443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16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519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596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840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848BF7-563B-48DF-BE1E-BE17BDCBA64E}" type="slidenum">
              <a:rPr lang="en-US" altLang="en-US" sz="1200" smtClean="0"/>
              <a:pPr eaLnBrk="1" hangingPunct="1"/>
              <a:t>26</a:t>
            </a:fld>
            <a:endParaRPr lang="en-US" altLang="en-US" sz="1200" dirty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848BF7-563B-48DF-BE1E-BE17BDCBA64E}" type="slidenum">
              <a:rPr lang="en-US" altLang="en-US" sz="1200" smtClean="0"/>
              <a:pPr eaLnBrk="1" hangingPunct="1"/>
              <a:t>29</a:t>
            </a:fld>
            <a:endParaRPr lang="en-US" altLang="en-US" sz="1200" dirty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74563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644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43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51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33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07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24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39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14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8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9E8-AED0-4A50-8D31-5BDC62E35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4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46D8E-813A-4A92-B8D3-4C5F1F1898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65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5F9E7-B8C7-40E1-846E-59A4CC0D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0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BAE-0D25-481C-B102-2F95224A5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5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60242-2E9D-4E2E-87EB-CC16BA3CCF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73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2D5F5-B2F0-4D32-A5EA-74C72E2E4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1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2436-90D2-4DCB-8C14-96B0138AB8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8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8B726-79B6-4513-A3BE-F7F3B891D7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0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F5058-F557-4EB2-8315-E76FFDF61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2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47973-D542-42E6-95ED-6D25CF12D8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48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C757-53C5-4F2A-A617-2B16221A5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3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AEB63-5EF6-4797-BE3E-6DC890E160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"/>
            <a:ext cx="7772400" cy="3429000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</a:rPr>
              <a:t>Norton Sound Red King Crab </a:t>
            </a:r>
            <a:br>
              <a:rPr lang="en-US" sz="4000" dirty="0">
                <a:effectLst/>
              </a:rPr>
            </a:br>
            <a:r>
              <a:rPr lang="en-US" sz="4000" dirty="0">
                <a:effectLst/>
              </a:rPr>
              <a:t>SAFE 2021</a:t>
            </a:r>
            <a:br>
              <a:rPr lang="en-US" sz="4000" dirty="0">
                <a:effectLst/>
              </a:rPr>
            </a:br>
            <a:br>
              <a:rPr lang="en-US" dirty="0">
                <a:effectLst/>
              </a:rPr>
            </a:br>
            <a:r>
              <a:rPr lang="en-US" sz="2800" dirty="0"/>
              <a:t>   Jan 10 2022</a:t>
            </a:r>
            <a:br>
              <a:rPr lang="en-US" sz="2800" dirty="0">
                <a:effectLst/>
              </a:rPr>
            </a:br>
            <a:br>
              <a:rPr lang="en-US" sz="2800" dirty="0">
                <a:effectLst/>
              </a:rPr>
            </a:br>
            <a:r>
              <a:rPr lang="en-US" sz="2800" dirty="0">
                <a:effectLst/>
              </a:rPr>
              <a:t>Crab Plan Team:  </a:t>
            </a:r>
            <a:r>
              <a:rPr lang="en-US" sz="2800" dirty="0"/>
              <a:t>Virtual</a:t>
            </a:r>
            <a:endParaRPr lang="en-US" dirty="0">
              <a:effectLst/>
            </a:endParaRP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838200" y="4648200"/>
            <a:ext cx="7467600" cy="1905000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tx1"/>
                </a:solidFill>
                <a:effectLst/>
              </a:rPr>
              <a:t>Toshihide “Hamachan” Hamazaki, </a:t>
            </a:r>
          </a:p>
          <a:p>
            <a:r>
              <a:rPr lang="en-US" sz="2800" dirty="0">
                <a:solidFill>
                  <a:schemeClr val="tx1"/>
                </a:solidFill>
                <a:effectLst/>
              </a:rPr>
              <a:t>Jie Zheng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Alaska Department of Fish &amp; Game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Division of Commercial Fisheries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27281" y="914400"/>
            <a:ext cx="7913225" cy="1295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•  </a:t>
            </a:r>
            <a:r>
              <a:rPr lang="en-US" sz="2600" i="1" dirty="0">
                <a:solidFill>
                  <a:srgbClr val="0000FF"/>
                </a:solidFill>
              </a:rPr>
              <a:t>Revisit growth assumptions: </a:t>
            </a:r>
            <a:r>
              <a:rPr lang="en-US" sz="2200" i="1" dirty="0">
                <a:solidFill>
                  <a:srgbClr val="0000FF"/>
                </a:solidFill>
              </a:rPr>
              <a:t>Overestimating growth appears to be consistently producing too many large crab.  </a:t>
            </a:r>
          </a:p>
          <a:p>
            <a:r>
              <a:rPr lang="en-US" sz="2600" dirty="0"/>
              <a:t>Author Reply: Tag recovery data assembly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D9F358-147D-4161-98BC-B37523548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003658"/>
              </p:ext>
            </p:extLst>
          </p:nvPr>
        </p:nvGraphicFramePr>
        <p:xfrm>
          <a:off x="628590" y="2133600"/>
          <a:ext cx="7710606" cy="2939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6734">
                  <a:extLst>
                    <a:ext uri="{9D8B030D-6E8A-4147-A177-3AD203B41FA5}">
                      <a16:colId xmlns:a16="http://schemas.microsoft.com/office/drawing/2014/main" val="1033735267"/>
                    </a:ext>
                  </a:extLst>
                </a:gridCol>
                <a:gridCol w="856734">
                  <a:extLst>
                    <a:ext uri="{9D8B030D-6E8A-4147-A177-3AD203B41FA5}">
                      <a16:colId xmlns:a16="http://schemas.microsoft.com/office/drawing/2014/main" val="711317302"/>
                    </a:ext>
                  </a:extLst>
                </a:gridCol>
                <a:gridCol w="856734">
                  <a:extLst>
                    <a:ext uri="{9D8B030D-6E8A-4147-A177-3AD203B41FA5}">
                      <a16:colId xmlns:a16="http://schemas.microsoft.com/office/drawing/2014/main" val="4066654231"/>
                    </a:ext>
                  </a:extLst>
                </a:gridCol>
                <a:gridCol w="856734">
                  <a:extLst>
                    <a:ext uri="{9D8B030D-6E8A-4147-A177-3AD203B41FA5}">
                      <a16:colId xmlns:a16="http://schemas.microsoft.com/office/drawing/2014/main" val="2576227862"/>
                    </a:ext>
                  </a:extLst>
                </a:gridCol>
                <a:gridCol w="856734">
                  <a:extLst>
                    <a:ext uri="{9D8B030D-6E8A-4147-A177-3AD203B41FA5}">
                      <a16:colId xmlns:a16="http://schemas.microsoft.com/office/drawing/2014/main" val="3973075959"/>
                    </a:ext>
                  </a:extLst>
                </a:gridCol>
                <a:gridCol w="856734">
                  <a:extLst>
                    <a:ext uri="{9D8B030D-6E8A-4147-A177-3AD203B41FA5}">
                      <a16:colId xmlns:a16="http://schemas.microsoft.com/office/drawing/2014/main" val="3912804088"/>
                    </a:ext>
                  </a:extLst>
                </a:gridCol>
                <a:gridCol w="856734">
                  <a:extLst>
                    <a:ext uri="{9D8B030D-6E8A-4147-A177-3AD203B41FA5}">
                      <a16:colId xmlns:a16="http://schemas.microsoft.com/office/drawing/2014/main" val="1414821005"/>
                    </a:ext>
                  </a:extLst>
                </a:gridCol>
                <a:gridCol w="856734">
                  <a:extLst>
                    <a:ext uri="{9D8B030D-6E8A-4147-A177-3AD203B41FA5}">
                      <a16:colId xmlns:a16="http://schemas.microsoft.com/office/drawing/2014/main" val="1304099985"/>
                    </a:ext>
                  </a:extLst>
                </a:gridCol>
                <a:gridCol w="856734">
                  <a:extLst>
                    <a:ext uri="{9D8B030D-6E8A-4147-A177-3AD203B41FA5}">
                      <a16:colId xmlns:a16="http://schemas.microsoft.com/office/drawing/2014/main" val="1529028863"/>
                    </a:ext>
                  </a:extLst>
                </a:gridCol>
              </a:tblGrid>
              <a:tr h="279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64-73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74-83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84-93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94-103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104-113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114-123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124-33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&gt; 134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24581102"/>
                  </a:ext>
                </a:extLst>
              </a:tr>
              <a:tr h="2795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64-73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7323054"/>
                  </a:ext>
                </a:extLst>
              </a:tr>
              <a:tr h="2795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74-83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9177985"/>
                  </a:ext>
                </a:extLst>
              </a:tr>
              <a:tr h="2795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84-93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9570072"/>
                  </a:ext>
                </a:extLst>
              </a:tr>
              <a:tr h="2795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94-103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196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479228"/>
                  </a:ext>
                </a:extLst>
              </a:tr>
              <a:tr h="2795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104-113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143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7757676"/>
                  </a:ext>
                </a:extLst>
              </a:tr>
              <a:tr h="2795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114-123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2765742"/>
                  </a:ext>
                </a:extLst>
              </a:tr>
              <a:tr h="2795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124-133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49011420"/>
                  </a:ext>
                </a:extLst>
              </a:tr>
              <a:tr h="2795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&gt;134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536044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5EEEEF9-513D-41F7-ACAF-93EB23357F13}"/>
              </a:ext>
            </a:extLst>
          </p:cNvPr>
          <p:cNvSpPr txBox="1"/>
          <p:nvPr/>
        </p:nvSpPr>
        <p:spPr>
          <a:xfrm>
            <a:off x="457200" y="5312658"/>
            <a:ext cx="851058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Individual vs. size class growth</a:t>
            </a:r>
          </a:p>
          <a:p>
            <a:pPr lvl="1"/>
            <a:r>
              <a:rPr lang="en-US" sz="2000" dirty="0"/>
              <a:t>Mean tag: 80mm  rec: 85mm , growth: 5mm</a:t>
            </a:r>
          </a:p>
          <a:p>
            <a:pPr lvl="1"/>
            <a:r>
              <a:rPr lang="en-US" sz="2000" dirty="0"/>
              <a:t>Mean tag class: 80.5mm (74-83), rec 90.5mm (83-93), growth: 10mm  </a:t>
            </a:r>
          </a:p>
        </p:txBody>
      </p:sp>
    </p:spTree>
    <p:extLst>
      <p:ext uri="{BB962C8B-B14F-4D97-AF65-F5344CB8AC3E}">
        <p14:creationId xmlns:p14="http://schemas.microsoft.com/office/powerpoint/2010/main" val="497706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27281" y="914400"/>
            <a:ext cx="8388119" cy="3124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•  </a:t>
            </a:r>
            <a:r>
              <a:rPr lang="en-US" sz="2600" i="1" dirty="0">
                <a:solidFill>
                  <a:srgbClr val="0000FF"/>
                </a:solidFill>
              </a:rPr>
              <a:t>Revisit growth assumptions: </a:t>
            </a:r>
            <a:r>
              <a:rPr lang="en-US" sz="2200" i="1" dirty="0">
                <a:solidFill>
                  <a:srgbClr val="0000FF"/>
                </a:solidFill>
              </a:rPr>
              <a:t>Overestimating growth appears to be consistently producing too many large crab.  </a:t>
            </a:r>
          </a:p>
          <a:p>
            <a:r>
              <a:rPr lang="en-US" sz="2600" dirty="0"/>
              <a:t>Author Reply</a:t>
            </a:r>
          </a:p>
          <a:p>
            <a:pPr lvl="1"/>
            <a:r>
              <a:rPr lang="en-US" sz="2200" dirty="0"/>
              <a:t>Average individual crab growth increments tend to be lower than model transition mean increment. </a:t>
            </a:r>
          </a:p>
          <a:p>
            <a:pPr lvl="1"/>
            <a:r>
              <a:rPr lang="en-US" sz="2200" dirty="0"/>
              <a:t>However, assessment model growth is based on transition matrix.  (data provided from tag-recovery size frequency data: See Appendix H) </a:t>
            </a:r>
          </a:p>
          <a:p>
            <a:pPr lvl="1"/>
            <a:r>
              <a:rPr lang="en-US" sz="2200" dirty="0"/>
              <a:t> The model appears to fit the data reasonably well. (i.e., Model is not overestimating growth and producing too many large crab). </a:t>
            </a:r>
          </a:p>
          <a:p>
            <a:pPr lvl="1"/>
            <a:endParaRPr lang="en-US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CB4C8D-4FB3-4FCA-BCD1-F1017F3392D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5843" y="4400739"/>
            <a:ext cx="7410993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6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4400"/>
            <a:ext cx="8808032" cy="274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  </a:t>
            </a:r>
            <a:r>
              <a:rPr lang="en-US" sz="2400" i="1" dirty="0">
                <a:solidFill>
                  <a:srgbClr val="0000FF"/>
                </a:solidFill>
              </a:rPr>
              <a:t>Investigate size at maturity, reference other </a:t>
            </a:r>
            <a:r>
              <a:rPr lang="en-US" sz="2400" i="1" dirty="0" err="1">
                <a:solidFill>
                  <a:srgbClr val="0000FF"/>
                </a:solidFill>
              </a:rPr>
              <a:t>rkc</a:t>
            </a:r>
            <a:r>
              <a:rPr lang="en-US" sz="2400" i="1" dirty="0">
                <a:solidFill>
                  <a:srgbClr val="0000FF"/>
                </a:solidFill>
              </a:rPr>
              <a:t> stocks if useful.  </a:t>
            </a:r>
          </a:p>
          <a:p>
            <a:r>
              <a:rPr lang="en-US" sz="2600" dirty="0"/>
              <a:t>Author Reply</a:t>
            </a:r>
          </a:p>
          <a:p>
            <a:pPr lvl="1"/>
            <a:r>
              <a:rPr lang="en-US" sz="2200" dirty="0"/>
              <a:t>Information from other RKC stocks are NOT useful.  They are bigger than </a:t>
            </a:r>
            <a:r>
              <a:rPr lang="en-US" sz="2200" i="1" dirty="0"/>
              <a:t>NSRKC</a:t>
            </a:r>
            <a:r>
              <a:rPr lang="en-US" sz="2200" dirty="0"/>
              <a:t>.  </a:t>
            </a:r>
            <a:r>
              <a:rPr lang="en-US" sz="2200" i="1" dirty="0"/>
              <a:t>NSRKC</a:t>
            </a:r>
            <a:r>
              <a:rPr lang="en-US" sz="2200" dirty="0"/>
              <a:t> appears to be the smallest of all RKC stocks. </a:t>
            </a:r>
            <a:r>
              <a:rPr lang="en-US" sz="2200" dirty="0">
                <a:solidFill>
                  <a:srgbClr val="0000FF"/>
                </a:solidFill>
              </a:rPr>
              <a:t>Hopefully, Lab studies will determine size at maturity (Leah?)</a:t>
            </a:r>
          </a:p>
          <a:p>
            <a:pPr lvl="1"/>
            <a:r>
              <a:rPr lang="en-US" sz="2200" dirty="0"/>
              <a:t>More practically, size at maturity does very little effects on determining Tier 4 harvest control (FOFL). 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152E88E-9D84-46F0-86AB-B01145B9B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328721"/>
              </p:ext>
            </p:extLst>
          </p:nvPr>
        </p:nvGraphicFramePr>
        <p:xfrm>
          <a:off x="317719" y="3657600"/>
          <a:ext cx="8612770" cy="1994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5542">
                  <a:extLst>
                    <a:ext uri="{9D8B030D-6E8A-4147-A177-3AD203B41FA5}">
                      <a16:colId xmlns:a16="http://schemas.microsoft.com/office/drawing/2014/main" val="1787158220"/>
                    </a:ext>
                  </a:extLst>
                </a:gridCol>
                <a:gridCol w="1083425">
                  <a:extLst>
                    <a:ext uri="{9D8B030D-6E8A-4147-A177-3AD203B41FA5}">
                      <a16:colId xmlns:a16="http://schemas.microsoft.com/office/drawing/2014/main" val="4093193187"/>
                    </a:ext>
                  </a:extLst>
                </a:gridCol>
                <a:gridCol w="927857">
                  <a:extLst>
                    <a:ext uri="{9D8B030D-6E8A-4147-A177-3AD203B41FA5}">
                      <a16:colId xmlns:a16="http://schemas.microsoft.com/office/drawing/2014/main" val="2591799829"/>
                    </a:ext>
                  </a:extLst>
                </a:gridCol>
                <a:gridCol w="962119">
                  <a:extLst>
                    <a:ext uri="{9D8B030D-6E8A-4147-A177-3AD203B41FA5}">
                      <a16:colId xmlns:a16="http://schemas.microsoft.com/office/drawing/2014/main" val="3281324449"/>
                    </a:ext>
                  </a:extLst>
                </a:gridCol>
                <a:gridCol w="879704">
                  <a:extLst>
                    <a:ext uri="{9D8B030D-6E8A-4147-A177-3AD203B41FA5}">
                      <a16:colId xmlns:a16="http://schemas.microsoft.com/office/drawing/2014/main" val="3210289692"/>
                    </a:ext>
                  </a:extLst>
                </a:gridCol>
                <a:gridCol w="879704">
                  <a:extLst>
                    <a:ext uri="{9D8B030D-6E8A-4147-A177-3AD203B41FA5}">
                      <a16:colId xmlns:a16="http://schemas.microsoft.com/office/drawing/2014/main" val="3681574923"/>
                    </a:ext>
                  </a:extLst>
                </a:gridCol>
                <a:gridCol w="879704">
                  <a:extLst>
                    <a:ext uri="{9D8B030D-6E8A-4147-A177-3AD203B41FA5}">
                      <a16:colId xmlns:a16="http://schemas.microsoft.com/office/drawing/2014/main" val="493364907"/>
                    </a:ext>
                  </a:extLst>
                </a:gridCol>
                <a:gridCol w="1004715">
                  <a:extLst>
                    <a:ext uri="{9D8B030D-6E8A-4147-A177-3AD203B41FA5}">
                      <a16:colId xmlns:a16="http://schemas.microsoft.com/office/drawing/2014/main" val="2876010535"/>
                    </a:ext>
                  </a:extLst>
                </a:gridCol>
              </a:tblGrid>
              <a:tr h="6227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Size at maturity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94mm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(default)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74mm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84mm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104mm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114mm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124mm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&gt;134mm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9334782"/>
                  </a:ext>
                </a:extLst>
              </a:tr>
              <a:tr h="2442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BMSY mil. lb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4.88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5.21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4.92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3.76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2.71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729958"/>
                  </a:ext>
                </a:extLst>
              </a:tr>
              <a:tr h="2442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MMB(2022) mil. lb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5.21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5.91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5.61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4.42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2.86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1.03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6082200"/>
                  </a:ext>
                </a:extLst>
              </a:tr>
              <a:tr h="2442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MMB/BMSY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1.16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1.13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1.06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0.77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0.70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0217195"/>
                  </a:ext>
                </a:extLst>
              </a:tr>
              <a:tr h="2442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Tier 4 a b c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b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9447479"/>
                  </a:ext>
                </a:extLst>
              </a:tr>
              <a:tr h="2442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FOFL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78141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63A924D-3370-499A-B5E8-D6985FB0D2AD}"/>
              </a:ext>
            </a:extLst>
          </p:cNvPr>
          <p:cNvSpPr txBox="1"/>
          <p:nvPr/>
        </p:nvSpPr>
        <p:spPr>
          <a:xfrm>
            <a:off x="914401" y="5758934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OFL = B*(1-exp(-FOFL)) </a:t>
            </a:r>
          </a:p>
          <a:p>
            <a:r>
              <a:rPr lang="en-US" dirty="0"/>
              <a:t>B: projected biomass subject to fishery (size at maturity not considered)</a:t>
            </a:r>
          </a:p>
        </p:txBody>
      </p:sp>
    </p:spTree>
    <p:extLst>
      <p:ext uri="{BB962C8B-B14F-4D97-AF65-F5344CB8AC3E}">
        <p14:creationId xmlns:p14="http://schemas.microsoft.com/office/powerpoint/2010/main" val="3885515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67420" y="992863"/>
            <a:ext cx="8358188" cy="5638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NSRKC Survey Data </a:t>
            </a:r>
            <a:endParaRPr lang="en-US" sz="2400" dirty="0"/>
          </a:p>
          <a:p>
            <a:r>
              <a:rPr lang="en-US" sz="2600" i="1" dirty="0">
                <a:solidFill>
                  <a:srgbClr val="0000FF"/>
                </a:solidFill>
              </a:rPr>
              <a:t>Discards: Provide preferred method</a:t>
            </a:r>
            <a:r>
              <a:rPr lang="en-US" sz="2600" dirty="0"/>
              <a:t>. </a:t>
            </a:r>
          </a:p>
          <a:p>
            <a:pPr lvl="1"/>
            <a:r>
              <a:rPr lang="en-US" sz="1800" dirty="0"/>
              <a:t>LNR: </a:t>
            </a:r>
            <a:r>
              <a:rPr lang="en-US" sz="1800" dirty="0">
                <a:solidFill>
                  <a:srgbClr val="0000FF"/>
                </a:solidFill>
              </a:rPr>
              <a:t>Discards CPUE</a:t>
            </a:r>
            <a:r>
              <a:rPr lang="en-US" sz="1800" dirty="0"/>
              <a:t>*</a:t>
            </a:r>
            <a:r>
              <a:rPr lang="en-US" sz="1800" b="1" dirty="0"/>
              <a:t>Effort</a:t>
            </a:r>
            <a:r>
              <a:rPr lang="en-US" sz="1800" dirty="0"/>
              <a:t>    (Effort: Total pot pull)   LNR2: Adjusted </a:t>
            </a:r>
          </a:p>
          <a:p>
            <a:pPr lvl="1"/>
            <a:r>
              <a:rPr lang="en-US" sz="1800" dirty="0"/>
              <a:t>Sub: </a:t>
            </a:r>
            <a:r>
              <a:rPr lang="en-US" sz="1800" dirty="0">
                <a:solidFill>
                  <a:srgbClr val="0000FF"/>
                </a:solidFill>
              </a:rPr>
              <a:t>Total catch CPUE</a:t>
            </a:r>
            <a:r>
              <a:rPr lang="en-US" sz="1800" dirty="0"/>
              <a:t>*</a:t>
            </a:r>
            <a:r>
              <a:rPr lang="en-US" sz="1800" b="1" dirty="0"/>
              <a:t>Effort</a:t>
            </a:r>
            <a:r>
              <a:rPr lang="en-US" sz="1800" dirty="0"/>
              <a:t> – </a:t>
            </a:r>
            <a:r>
              <a:rPr lang="en-US" sz="1800" b="1" dirty="0"/>
              <a:t>Retained catch</a:t>
            </a:r>
            <a:r>
              <a:rPr lang="en-US" sz="1800" dirty="0"/>
              <a:t>   Sub2: Adjusted</a:t>
            </a:r>
          </a:p>
          <a:p>
            <a:pPr lvl="1"/>
            <a:r>
              <a:rPr lang="en-US" sz="1800" dirty="0"/>
              <a:t>Prop: </a:t>
            </a:r>
            <a:r>
              <a:rPr lang="en-US" sz="1800" b="1" dirty="0"/>
              <a:t>Retained catch</a:t>
            </a:r>
            <a:r>
              <a:rPr lang="en-US" sz="1800" dirty="0"/>
              <a:t>*(</a:t>
            </a:r>
            <a:r>
              <a:rPr lang="en-US" sz="1800" dirty="0">
                <a:solidFill>
                  <a:srgbClr val="0000FF"/>
                </a:solidFill>
              </a:rPr>
              <a:t>Discards</a:t>
            </a:r>
            <a:r>
              <a:rPr lang="en-US" sz="1800" dirty="0"/>
              <a:t>/</a:t>
            </a:r>
            <a:r>
              <a:rPr lang="en-US" sz="1800" dirty="0">
                <a:solidFill>
                  <a:srgbClr val="0000FF"/>
                </a:solidFill>
              </a:rPr>
              <a:t>Retained</a:t>
            </a:r>
            <a:r>
              <a:rPr lang="en-US" sz="1800" dirty="0"/>
              <a:t>)</a:t>
            </a:r>
          </a:p>
          <a:p>
            <a:pPr lvl="1"/>
            <a:r>
              <a:rPr lang="en-US" sz="2200" dirty="0"/>
              <a:t>CPT 2021 chose LNR2,  </a:t>
            </a:r>
          </a:p>
          <a:p>
            <a:pPr lvl="1"/>
            <a:r>
              <a:rPr lang="en-US" sz="2200" dirty="0"/>
              <a:t>Author preferred: Prop method.  Simpler assumptions, same as how   assessment model estimates discards. </a:t>
            </a:r>
          </a:p>
          <a:p>
            <a:pPr lvl="1"/>
            <a:r>
              <a:rPr lang="en-US" sz="2200" b="1" dirty="0">
                <a:solidFill>
                  <a:srgbClr val="FF5353"/>
                </a:solidFill>
              </a:rPr>
              <a:t>Observer survey terminated: No more discards estimates.</a:t>
            </a:r>
          </a:p>
          <a:p>
            <a:r>
              <a:rPr lang="en-US" sz="2600" i="1" dirty="0">
                <a:solidFill>
                  <a:srgbClr val="0000FF"/>
                </a:solidFill>
              </a:rPr>
              <a:t>Report pot loss  </a:t>
            </a:r>
          </a:p>
          <a:p>
            <a:pPr lvl="1"/>
            <a:r>
              <a:rPr lang="en-US" sz="2200" dirty="0"/>
              <a:t>Informal data gathering. Need regulation change if we need to collect data more accurately (e.g., mandatory reporting) </a:t>
            </a:r>
          </a:p>
          <a:p>
            <a:r>
              <a:rPr lang="en-US" sz="2600" i="1" dirty="0">
                <a:solidFill>
                  <a:srgbClr val="0000FF"/>
                </a:solidFill>
              </a:rPr>
              <a:t>VAST</a:t>
            </a:r>
            <a:r>
              <a:rPr lang="en-US" sz="2600" dirty="0"/>
              <a:t> (Jon?) </a:t>
            </a:r>
          </a:p>
          <a:p>
            <a:r>
              <a:rPr lang="en-US" sz="2600" i="1" dirty="0">
                <a:solidFill>
                  <a:srgbClr val="0000FF"/>
                </a:solidFill>
              </a:rPr>
              <a:t>Standardized CPUE</a:t>
            </a:r>
          </a:p>
          <a:p>
            <a:pPr lvl="1"/>
            <a:r>
              <a:rPr lang="en-US" sz="2200" dirty="0"/>
              <a:t>Revised:  3 separate periods: (and thus 3 fishery </a:t>
            </a:r>
            <a:r>
              <a:rPr lang="en-US" sz="2200" dirty="0" err="1"/>
              <a:t>qs</a:t>
            </a:r>
            <a:r>
              <a:rPr lang="en-US" sz="2200" dirty="0"/>
              <a:t> )</a:t>
            </a:r>
          </a:p>
          <a:p>
            <a:pPr lvl="1"/>
            <a:r>
              <a:rPr lang="en-US" sz="2200" dirty="0"/>
              <a:t>1977-1993 : large boats offshore</a:t>
            </a:r>
          </a:p>
          <a:p>
            <a:pPr lvl="1"/>
            <a:r>
              <a:rPr lang="en-US" sz="2200" dirty="0"/>
              <a:t>1994-2007 : small boats nearshore</a:t>
            </a:r>
          </a:p>
          <a:p>
            <a:pPr lvl="1"/>
            <a:r>
              <a:rPr lang="en-US" sz="2200" dirty="0"/>
              <a:t>2008-2019 : small boats nearshore high-grading</a:t>
            </a:r>
          </a:p>
        </p:txBody>
      </p:sp>
    </p:spTree>
    <p:extLst>
      <p:ext uri="{BB962C8B-B14F-4D97-AF65-F5344CB8AC3E}">
        <p14:creationId xmlns:p14="http://schemas.microsoft.com/office/powerpoint/2010/main" val="2150534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81000" y="1143000"/>
            <a:ext cx="8358188" cy="381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NSRKC Assessment Model </a:t>
            </a:r>
            <a:endParaRPr lang="en-US" sz="2400" dirty="0"/>
          </a:p>
          <a:p>
            <a:r>
              <a:rPr lang="en-US" sz="2600" i="1" dirty="0">
                <a:solidFill>
                  <a:srgbClr val="0000FF"/>
                </a:solidFill>
              </a:rPr>
              <a:t>Explore data-weighting assumptions</a:t>
            </a:r>
            <a:r>
              <a:rPr lang="en-US" sz="2600" dirty="0"/>
              <a:t>. </a:t>
            </a:r>
          </a:p>
          <a:p>
            <a:r>
              <a:rPr lang="en-US" sz="2600" dirty="0"/>
              <a:t>Author reply:</a:t>
            </a:r>
          </a:p>
          <a:p>
            <a:pPr lvl="1"/>
            <a:r>
              <a:rPr lang="en-US" sz="2200" dirty="0"/>
              <a:t>Data-weighting: balance of model fit to various datasets.</a:t>
            </a:r>
          </a:p>
          <a:p>
            <a:pPr lvl="1"/>
            <a:r>
              <a:rPr lang="en-US" sz="2200" dirty="0"/>
              <a:t>More weight on size comp data -&gt; less fit to trawl survey data </a:t>
            </a:r>
          </a:p>
          <a:p>
            <a:pPr lvl="1"/>
            <a:r>
              <a:rPr lang="en-US" sz="2200" dirty="0"/>
              <a:t> Current size comp data weights evaluated and accepted by CPT in the past (by eyeballing)</a:t>
            </a:r>
          </a:p>
          <a:p>
            <a:pPr lvl="1"/>
            <a:r>
              <a:rPr lang="en-US" sz="2200" dirty="0"/>
              <a:t>Objective methods determining data-weighting? (Francis method did not work…) </a:t>
            </a:r>
          </a:p>
          <a:p>
            <a:pPr lvl="1"/>
            <a:endParaRPr lang="en-US" sz="2200" dirty="0"/>
          </a:p>
          <a:p>
            <a:pPr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71100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Responses to CPT-SSC  (Jan 2021)</a:t>
            </a:r>
            <a:br>
              <a:rPr lang="en-US" sz="2800" dirty="0"/>
            </a:br>
            <a:r>
              <a:rPr lang="en-US" sz="2800" dirty="0"/>
              <a:t>Effects of changing size comp data-weights </a:t>
            </a:r>
            <a:endParaRPr lang="en-US" sz="2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BD3ED7-AFF9-4467-8DFA-61B8E066A1DB}"/>
              </a:ext>
            </a:extLst>
          </p:cNvPr>
          <p:cNvSpPr txBox="1"/>
          <p:nvPr/>
        </p:nvSpPr>
        <p:spPr>
          <a:xfrm>
            <a:off x="6400800" y="1524000"/>
            <a:ext cx="23903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Black: default</a:t>
            </a:r>
          </a:p>
          <a:p>
            <a:r>
              <a:rPr lang="en-US" dirty="0"/>
              <a:t>Red: Reduce weight</a:t>
            </a:r>
          </a:p>
          <a:p>
            <a:r>
              <a:rPr lang="en-US" dirty="0"/>
              <a:t>Blue: Increase weight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5F2FEA-DC40-40DC-8AC4-62A8FF333EA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5943600" cy="5396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1372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(Set-Oct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92906" y="914400"/>
            <a:ext cx="8358188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Marketable crab in the legal sized crab. 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Discards biomass estimate in the absence of observer survey </a:t>
            </a:r>
          </a:p>
          <a:p>
            <a:pPr marL="0" indent="0">
              <a:buNone/>
            </a:pPr>
            <a:r>
              <a:rPr lang="en-US" sz="28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Assessment model with estimated natural mortality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6636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(Set-Oct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4000" y="914400"/>
            <a:ext cx="8358188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Marketable crab in the legal sized crab. </a:t>
            </a:r>
            <a:endParaRPr lang="en-US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176085A-2010-44C4-93E1-A019422B1B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58492"/>
              </p:ext>
            </p:extLst>
          </p:nvPr>
        </p:nvGraphicFramePr>
        <p:xfrm>
          <a:off x="457200" y="2819403"/>
          <a:ext cx="7848602" cy="38099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1110">
                  <a:extLst>
                    <a:ext uri="{9D8B030D-6E8A-4147-A177-3AD203B41FA5}">
                      <a16:colId xmlns:a16="http://schemas.microsoft.com/office/drawing/2014/main" val="327185287"/>
                    </a:ext>
                  </a:extLst>
                </a:gridCol>
                <a:gridCol w="679310">
                  <a:extLst>
                    <a:ext uri="{9D8B030D-6E8A-4147-A177-3AD203B41FA5}">
                      <a16:colId xmlns:a16="http://schemas.microsoft.com/office/drawing/2014/main" val="537969527"/>
                    </a:ext>
                  </a:extLst>
                </a:gridCol>
                <a:gridCol w="868653">
                  <a:extLst>
                    <a:ext uri="{9D8B030D-6E8A-4147-A177-3AD203B41FA5}">
                      <a16:colId xmlns:a16="http://schemas.microsoft.com/office/drawing/2014/main" val="4282306456"/>
                    </a:ext>
                  </a:extLst>
                </a:gridCol>
                <a:gridCol w="868653">
                  <a:extLst>
                    <a:ext uri="{9D8B030D-6E8A-4147-A177-3AD203B41FA5}">
                      <a16:colId xmlns:a16="http://schemas.microsoft.com/office/drawing/2014/main" val="347349106"/>
                    </a:ext>
                  </a:extLst>
                </a:gridCol>
                <a:gridCol w="874466">
                  <a:extLst>
                    <a:ext uri="{9D8B030D-6E8A-4147-A177-3AD203B41FA5}">
                      <a16:colId xmlns:a16="http://schemas.microsoft.com/office/drawing/2014/main" val="457914534"/>
                    </a:ext>
                  </a:extLst>
                </a:gridCol>
                <a:gridCol w="874466">
                  <a:extLst>
                    <a:ext uri="{9D8B030D-6E8A-4147-A177-3AD203B41FA5}">
                      <a16:colId xmlns:a16="http://schemas.microsoft.com/office/drawing/2014/main" val="3646848872"/>
                    </a:ext>
                  </a:extLst>
                </a:gridCol>
                <a:gridCol w="874466">
                  <a:extLst>
                    <a:ext uri="{9D8B030D-6E8A-4147-A177-3AD203B41FA5}">
                      <a16:colId xmlns:a16="http://schemas.microsoft.com/office/drawing/2014/main" val="2873339317"/>
                    </a:ext>
                  </a:extLst>
                </a:gridCol>
                <a:gridCol w="868653">
                  <a:extLst>
                    <a:ext uri="{9D8B030D-6E8A-4147-A177-3AD203B41FA5}">
                      <a16:colId xmlns:a16="http://schemas.microsoft.com/office/drawing/2014/main" val="1584479673"/>
                    </a:ext>
                  </a:extLst>
                </a:gridCol>
                <a:gridCol w="818825">
                  <a:extLst>
                    <a:ext uri="{9D8B030D-6E8A-4147-A177-3AD203B41FA5}">
                      <a16:colId xmlns:a16="http://schemas.microsoft.com/office/drawing/2014/main" val="1927584050"/>
                    </a:ext>
                  </a:extLst>
                </a:gridCol>
              </a:tblGrid>
              <a:tr h="423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Year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55781835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0.23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0.51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0.63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0.64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0.85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29639870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0.31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0.88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9552789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0.82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09901678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0.28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0.89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16549398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0.28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0.89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04782226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0.82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90863739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0.87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68566276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2019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0.86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40843089"/>
                  </a:ext>
                </a:extLst>
              </a:tr>
            </a:tbl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F815DF73-3C42-417B-AB0D-8BFC61F1DE14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28612" y="2286000"/>
            <a:ext cx="8662988" cy="53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sz="20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The proportion of </a:t>
            </a:r>
            <a:r>
              <a:rPr lang="en-US" sz="2800" i="1" dirty="0">
                <a:solidFill>
                  <a:srgbClr val="FF0000"/>
                </a:solidFill>
              </a:rPr>
              <a:t>legal</a:t>
            </a:r>
            <a:r>
              <a:rPr lang="en-US" sz="2800" i="1" dirty="0">
                <a:solidFill>
                  <a:srgbClr val="0000FF"/>
                </a:solidFill>
              </a:rPr>
              <a:t> crab retained by fisherman by length class </a:t>
            </a:r>
            <a:endParaRPr lang="en-US" sz="2800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ABE44E8-9DDC-4637-94DE-C329DF4CB1E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87867" y="1333500"/>
            <a:ext cx="8358188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sz="20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ADF&amp;G only collect </a:t>
            </a:r>
            <a:r>
              <a:rPr lang="en-US" sz="2800" i="1" dirty="0">
                <a:solidFill>
                  <a:srgbClr val="FF0000"/>
                </a:solidFill>
              </a:rPr>
              <a:t>legal </a:t>
            </a:r>
            <a:r>
              <a:rPr lang="en-US" sz="2800" i="1" dirty="0">
                <a:solidFill>
                  <a:srgbClr val="0000FF"/>
                </a:solidFill>
              </a:rPr>
              <a:t>(&gt;4.75 CW) size data.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97047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(Set-Oct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14879" y="990600"/>
            <a:ext cx="8358188" cy="99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Estimate discards biomass (D</a:t>
            </a:r>
            <a:r>
              <a:rPr lang="en-US" sz="2800" i="1" baseline="-25000" dirty="0">
                <a:solidFill>
                  <a:srgbClr val="0000FF"/>
                </a:solidFill>
              </a:rPr>
              <a:t>b</a:t>
            </a:r>
            <a:r>
              <a:rPr lang="en-US" sz="2800" i="1" dirty="0">
                <a:solidFill>
                  <a:srgbClr val="0000FF"/>
                </a:solidFill>
              </a:rPr>
              <a:t>) in the absence of observer survey </a:t>
            </a:r>
          </a:p>
          <a:p>
            <a:pPr marL="0" indent="0">
              <a:buNone/>
            </a:pPr>
            <a:endParaRPr lang="en-US" sz="2800" i="1" dirty="0">
              <a:solidFill>
                <a:srgbClr val="0000FF"/>
              </a:solidFill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B94F58B-4693-4AAE-9C57-63A1BD2C74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239649"/>
              </p:ext>
            </p:extLst>
          </p:nvPr>
        </p:nvGraphicFramePr>
        <p:xfrm>
          <a:off x="1706563" y="2811463"/>
          <a:ext cx="46132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Equation" r:id="rId4" imgW="2057400" imgH="342720" progId="Equation.DSMT4">
                  <p:embed/>
                </p:oleObj>
              </mc:Choice>
              <mc:Fallback>
                <p:oleObj name="Equation" r:id="rId4" imgW="2057400" imgH="3427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B94F58B-4693-4AAE-9C57-63A1BD2C74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6563" y="2811463"/>
                        <a:ext cx="4613275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1521EE72-6DA1-4CA7-84D9-3CC33BD8D1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2158470"/>
              </p:ext>
            </p:extLst>
          </p:nvPr>
        </p:nvGraphicFramePr>
        <p:xfrm>
          <a:off x="1143000" y="2048933"/>
          <a:ext cx="529748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Equation" r:id="rId6" imgW="2361960" imgH="342720" progId="Equation.DSMT4">
                  <p:embed/>
                </p:oleObj>
              </mc:Choice>
              <mc:Fallback>
                <p:oleObj name="Equation" r:id="rId6" imgW="2361960" imgH="34272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1521EE72-6DA1-4CA7-84D9-3CC33BD8D1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048933"/>
                        <a:ext cx="5297488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3">
            <a:extLst>
              <a:ext uri="{FF2B5EF4-FFF2-40B4-BE49-F238E27FC236}">
                <a16:creationId xmlns:a16="http://schemas.microsoft.com/office/drawing/2014/main" id="{7FEAC42B-A289-4057-A1E5-CABAE48BA10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609600" y="3564466"/>
            <a:ext cx="8358188" cy="2438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sz="2800" dirty="0"/>
              <a:t>• </a:t>
            </a:r>
            <a:r>
              <a:rPr lang="en-US" sz="2800" i="1" dirty="0" err="1">
                <a:solidFill>
                  <a:srgbClr val="0000FF"/>
                </a:solidFill>
              </a:rPr>
              <a:t>N</a:t>
            </a:r>
            <a:r>
              <a:rPr lang="en-US" sz="2800" i="1" baseline="-25000" dirty="0" err="1">
                <a:solidFill>
                  <a:srgbClr val="0000FF"/>
                </a:solidFill>
              </a:rPr>
              <a:t>l</a:t>
            </a:r>
            <a:r>
              <a:rPr lang="en-US" sz="2800" i="1" dirty="0">
                <a:solidFill>
                  <a:srgbClr val="0000FF"/>
                </a:solidFill>
              </a:rPr>
              <a:t> : Crab abundance by size (l)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800" dirty="0"/>
              <a:t>• </a:t>
            </a:r>
            <a:r>
              <a:rPr lang="en-US" sz="2800" i="1" dirty="0" err="1">
                <a:solidFill>
                  <a:srgbClr val="0000FF"/>
                </a:solidFill>
              </a:rPr>
              <a:t>S</a:t>
            </a:r>
            <a:r>
              <a:rPr lang="en-US" sz="2800" i="1" baseline="-25000" dirty="0" err="1">
                <a:solidFill>
                  <a:srgbClr val="0000FF"/>
                </a:solidFill>
              </a:rPr>
              <a:t>s,l</a:t>
            </a:r>
            <a:r>
              <a:rPr lang="en-US" sz="2800" i="1" dirty="0">
                <a:solidFill>
                  <a:srgbClr val="0000FF"/>
                </a:solidFill>
              </a:rPr>
              <a:t> : Fishery selectivity by size (0-1)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800" dirty="0"/>
              <a:t>• </a:t>
            </a:r>
            <a:r>
              <a:rPr lang="en-US" sz="2800" i="1" dirty="0" err="1">
                <a:solidFill>
                  <a:srgbClr val="0000FF"/>
                </a:solidFill>
              </a:rPr>
              <a:t>S</a:t>
            </a:r>
            <a:r>
              <a:rPr lang="en-US" sz="2800" i="1" baseline="-25000" dirty="0" err="1">
                <a:solidFill>
                  <a:srgbClr val="0000FF"/>
                </a:solidFill>
              </a:rPr>
              <a:t>r,l</a:t>
            </a:r>
            <a:r>
              <a:rPr lang="en-US" sz="2800" i="1" dirty="0">
                <a:solidFill>
                  <a:srgbClr val="0000FF"/>
                </a:solidFill>
              </a:rPr>
              <a:t> : Retention probability by size (0-1)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800" dirty="0"/>
              <a:t>• </a:t>
            </a:r>
            <a:r>
              <a:rPr lang="en-US" sz="2800" i="1" dirty="0" err="1">
                <a:solidFill>
                  <a:srgbClr val="0000FF"/>
                </a:solidFill>
              </a:rPr>
              <a:t>wm</a:t>
            </a:r>
            <a:r>
              <a:rPr lang="en-US" sz="2800" i="1" baseline="-25000" dirty="0" err="1">
                <a:solidFill>
                  <a:srgbClr val="0000FF"/>
                </a:solidFill>
              </a:rPr>
              <a:t>l</a:t>
            </a:r>
            <a:r>
              <a:rPr lang="en-US" sz="2800" i="1" dirty="0">
                <a:solidFill>
                  <a:srgbClr val="0000FF"/>
                </a:solidFill>
              </a:rPr>
              <a:t> : Mean weight by size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800" dirty="0"/>
              <a:t>• </a:t>
            </a:r>
            <a:r>
              <a:rPr lang="en-US" sz="2800" i="1" dirty="0">
                <a:solidFill>
                  <a:srgbClr val="0000FF"/>
                </a:solidFill>
              </a:rPr>
              <a:t>q : Fishery catchability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8034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(Set-Oct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4800" y="1143000"/>
            <a:ext cx="8358188" cy="99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Option 1: calculate discards </a:t>
            </a:r>
            <a:r>
              <a:rPr lang="en-US" sz="2800" i="1" dirty="0" err="1">
                <a:solidFill>
                  <a:srgbClr val="0000FF"/>
                </a:solidFill>
              </a:rPr>
              <a:t>lb</a:t>
            </a:r>
            <a:r>
              <a:rPr lang="en-US" sz="2800" i="1" dirty="0">
                <a:solidFill>
                  <a:srgbClr val="0000FF"/>
                </a:solidFill>
              </a:rPr>
              <a:t>/retained crab coefficient from past observed survey.  </a:t>
            </a:r>
          </a:p>
          <a:p>
            <a:pPr marL="0" indent="0"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55225EF-67C6-43E8-9BF3-87B7276FF1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3203575"/>
          <a:ext cx="5753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4" imgW="1904760" imgH="228600" progId="Equation.DSMT4">
                  <p:embed/>
                </p:oleObj>
              </mc:Choice>
              <mc:Fallback>
                <p:oleObj name="Equation" r:id="rId4" imgW="1904760" imgH="22860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55225EF-67C6-43E8-9BF3-87B7276FF1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203575"/>
                        <a:ext cx="5753100" cy="685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A59B88BF-0847-4EEF-8962-4AF599AFD16B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609600" y="4114800"/>
            <a:ext cx="8358188" cy="24960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sz="2800" dirty="0"/>
              <a:t>• </a:t>
            </a:r>
            <a:r>
              <a:rPr lang="en-US" sz="2800" i="1" dirty="0" err="1">
                <a:solidFill>
                  <a:srgbClr val="0000FF"/>
                </a:solidFill>
              </a:rPr>
              <a:t>r</a:t>
            </a:r>
            <a:r>
              <a:rPr lang="en-US" sz="2800" i="1" baseline="-25000" dirty="0" err="1">
                <a:solidFill>
                  <a:srgbClr val="0000FF"/>
                </a:solidFill>
              </a:rPr>
              <a:t>dis</a:t>
            </a:r>
            <a:r>
              <a:rPr lang="en-US" sz="2800" i="1" dirty="0">
                <a:solidFill>
                  <a:srgbClr val="0000FF"/>
                </a:solidFill>
              </a:rPr>
              <a:t> : the discards/retained ratio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800" dirty="0"/>
              <a:t>• </a:t>
            </a:r>
            <a:r>
              <a:rPr lang="en-US" sz="2800" i="1" dirty="0" err="1">
                <a:solidFill>
                  <a:srgbClr val="0000FF"/>
                </a:solidFill>
              </a:rPr>
              <a:t>w</a:t>
            </a:r>
            <a:r>
              <a:rPr lang="en-US" sz="2800" i="1" baseline="-25000" dirty="0" err="1">
                <a:solidFill>
                  <a:srgbClr val="0000FF"/>
                </a:solidFill>
              </a:rPr>
              <a:t>dis</a:t>
            </a:r>
            <a:r>
              <a:rPr lang="en-US" sz="2800" i="1" dirty="0">
                <a:solidFill>
                  <a:srgbClr val="0000FF"/>
                </a:solidFill>
              </a:rPr>
              <a:t> : mean discards weight per discard(</a:t>
            </a:r>
            <a:r>
              <a:rPr lang="en-US" sz="2800" i="1" dirty="0" err="1">
                <a:solidFill>
                  <a:srgbClr val="0000FF"/>
                </a:solidFill>
              </a:rPr>
              <a:t>lb</a:t>
            </a:r>
            <a:r>
              <a:rPr lang="en-US" sz="2800" i="1" dirty="0">
                <a:solidFill>
                  <a:srgbClr val="0000FF"/>
                </a:solidFill>
              </a:rPr>
              <a:t>)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800" dirty="0"/>
              <a:t>• </a:t>
            </a:r>
            <a:r>
              <a:rPr lang="en-US" sz="2800" i="1" dirty="0" err="1">
                <a:solidFill>
                  <a:srgbClr val="0000FF"/>
                </a:solidFill>
              </a:rPr>
              <a:t>N</a:t>
            </a:r>
            <a:r>
              <a:rPr lang="en-US" sz="2800" i="1" baseline="-25000" dirty="0" err="1">
                <a:solidFill>
                  <a:srgbClr val="0000FF"/>
                </a:solidFill>
              </a:rPr>
              <a:t>ret</a:t>
            </a:r>
            <a:r>
              <a:rPr lang="en-US" sz="2800" i="1" dirty="0">
                <a:solidFill>
                  <a:srgbClr val="0000FF"/>
                </a:solidFill>
              </a:rPr>
              <a:t> : the number of retained crab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800" dirty="0"/>
              <a:t>• </a:t>
            </a:r>
            <a:r>
              <a:rPr lang="en-US" sz="2800" i="1" dirty="0" err="1">
                <a:solidFill>
                  <a:srgbClr val="0000FF"/>
                </a:solidFill>
              </a:rPr>
              <a:t>Mort_lb</a:t>
            </a:r>
            <a:r>
              <a:rPr lang="en-US" sz="2800" i="1" dirty="0">
                <a:solidFill>
                  <a:srgbClr val="0000FF"/>
                </a:solidFill>
              </a:rPr>
              <a:t> : discards mortality biomass per retained crab 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800" i="1" dirty="0">
                <a:solidFill>
                  <a:srgbClr val="0000FF"/>
                </a:solidFill>
              </a:rPr>
              <a:t>                 =  0.2 ∙</a:t>
            </a:r>
            <a:r>
              <a:rPr lang="en-US" sz="2800" i="1" dirty="0" err="1">
                <a:solidFill>
                  <a:srgbClr val="0000FF"/>
                </a:solidFill>
              </a:rPr>
              <a:t>r</a:t>
            </a:r>
            <a:r>
              <a:rPr lang="en-US" sz="2800" i="1" baseline="-25000" dirty="0" err="1">
                <a:solidFill>
                  <a:srgbClr val="0000FF"/>
                </a:solidFill>
              </a:rPr>
              <a:t>dis</a:t>
            </a:r>
            <a:r>
              <a:rPr lang="en-US" sz="2800" i="1" dirty="0">
                <a:solidFill>
                  <a:srgbClr val="0000FF"/>
                </a:solidFill>
              </a:rPr>
              <a:t> ∙ </a:t>
            </a:r>
            <a:r>
              <a:rPr lang="en-US" sz="2800" i="1" dirty="0" err="1">
                <a:solidFill>
                  <a:srgbClr val="0000FF"/>
                </a:solidFill>
              </a:rPr>
              <a:t>w</a:t>
            </a:r>
            <a:r>
              <a:rPr lang="en-US" sz="2800" i="1" baseline="-25000" dirty="0" err="1">
                <a:solidFill>
                  <a:srgbClr val="0000FF"/>
                </a:solidFill>
              </a:rPr>
              <a:t>dis</a:t>
            </a: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endParaRPr lang="en-US" sz="2400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C338283-9071-494F-B388-3A9593B3EE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2179108"/>
          <a:ext cx="4267032" cy="856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6" imgW="1130040" imgH="228600" progId="Equation.DSMT4">
                  <p:embed/>
                </p:oleObj>
              </mc:Choice>
              <mc:Fallback>
                <p:oleObj name="Equation" r:id="rId6" imgW="1130040" imgH="2286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C338283-9071-494F-B388-3A9593B3EE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179108"/>
                        <a:ext cx="4267032" cy="8567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4960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113" y="152400"/>
            <a:ext cx="8507413" cy="106680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effectLst/>
              </a:rPr>
              <a:t>NSRKC Stock Assessment </a:t>
            </a:r>
            <a:r>
              <a:rPr lang="en-US" sz="2800" dirty="0"/>
              <a:t>M</a:t>
            </a:r>
            <a:r>
              <a:rPr lang="en-US" sz="2800" dirty="0">
                <a:effectLst/>
              </a:rPr>
              <a:t>odel</a:t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rgbClr val="0000FF"/>
                </a:solidFill>
              </a:rPr>
              <a:t>Modeling process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Available Data &amp; model fit</a:t>
            </a:r>
            <a:endParaRPr lang="en-US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9960" y="3256614"/>
            <a:ext cx="15240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Feb 01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885464" y="3162218"/>
            <a:ext cx="16002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July 01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061848" y="1904547"/>
            <a:ext cx="4623716" cy="1293460"/>
            <a:chOff x="1371600" y="1676400"/>
            <a:chExt cx="5562600" cy="736423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934200" y="1676400"/>
              <a:ext cx="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371600" y="1676401"/>
              <a:ext cx="0" cy="736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 rot="10800000">
            <a:off x="2080257" y="3974066"/>
            <a:ext cx="4611723" cy="2055895"/>
            <a:chOff x="1371600" y="1676400"/>
            <a:chExt cx="5562601" cy="1752894"/>
          </a:xfrm>
        </p:grpSpPr>
        <p:cxnSp>
          <p:nvCxnSpPr>
            <p:cNvPr id="86" name="Straight Arrow Connector 85"/>
            <p:cNvCxnSpPr/>
            <p:nvPr/>
          </p:nvCxnSpPr>
          <p:spPr>
            <a:xfrm rot="10800000" flipH="1" flipV="1">
              <a:off x="6934200" y="1676400"/>
              <a:ext cx="1" cy="16865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10800000">
              <a:off x="1371600" y="1676400"/>
              <a:ext cx="1" cy="17528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233753" y="2933448"/>
            <a:ext cx="1595309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Winter fishery</a:t>
            </a:r>
          </a:p>
          <a:p>
            <a:r>
              <a:rPr lang="en-US" dirty="0">
                <a:solidFill>
                  <a:srgbClr val="0000FF"/>
                </a:solidFill>
              </a:rPr>
              <a:t>Dec - May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216872" y="2228112"/>
            <a:ext cx="105670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Natural </a:t>
            </a:r>
          </a:p>
          <a:p>
            <a:r>
              <a:rPr lang="en-US" dirty="0">
                <a:solidFill>
                  <a:srgbClr val="0000FF"/>
                </a:solidFill>
              </a:rPr>
              <a:t>Mortality</a:t>
            </a:r>
          </a:p>
        </p:txBody>
      </p:sp>
      <p:cxnSp>
        <p:nvCxnSpPr>
          <p:cNvPr id="43008" name="Straight Arrow Connector 43007"/>
          <p:cNvCxnSpPr/>
          <p:nvPr/>
        </p:nvCxnSpPr>
        <p:spPr>
          <a:xfrm>
            <a:off x="2080258" y="3109092"/>
            <a:ext cx="113986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endCxn id="97" idx="1"/>
          </p:cNvCxnSpPr>
          <p:nvPr/>
        </p:nvCxnSpPr>
        <p:spPr>
          <a:xfrm flipV="1">
            <a:off x="2061848" y="2551278"/>
            <a:ext cx="1155024" cy="69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855193" y="3672700"/>
            <a:ext cx="189992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Summer fishery</a:t>
            </a:r>
          </a:p>
          <a:p>
            <a:r>
              <a:rPr lang="en-US" dirty="0">
                <a:solidFill>
                  <a:srgbClr val="0000FF"/>
                </a:solidFill>
              </a:rPr>
              <a:t>Jun - Sept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324765" y="4484459"/>
            <a:ext cx="2082621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Molting, Growth &amp; </a:t>
            </a:r>
          </a:p>
          <a:p>
            <a:r>
              <a:rPr lang="en-US" dirty="0">
                <a:solidFill>
                  <a:srgbClr val="0000FF"/>
                </a:solidFill>
              </a:rPr>
              <a:t>Recruitment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582819" y="5120060"/>
            <a:ext cx="105670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Natural </a:t>
            </a:r>
          </a:p>
          <a:p>
            <a:r>
              <a:rPr lang="en-US" dirty="0">
                <a:solidFill>
                  <a:srgbClr val="0000FF"/>
                </a:solidFill>
              </a:rPr>
              <a:t>Mortality</a:t>
            </a: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5755114" y="4095852"/>
            <a:ext cx="93686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>
            <a:cxnSpLocks/>
          </p:cNvCxnSpPr>
          <p:nvPr/>
        </p:nvCxnSpPr>
        <p:spPr>
          <a:xfrm flipH="1" flipV="1">
            <a:off x="2080257" y="4807624"/>
            <a:ext cx="1311979" cy="89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104" idx="3"/>
          </p:cNvCxnSpPr>
          <p:nvPr/>
        </p:nvCxnSpPr>
        <p:spPr>
          <a:xfrm flipH="1">
            <a:off x="5639519" y="5402982"/>
            <a:ext cx="1046046" cy="402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36" name="TextBox 43035"/>
          <p:cNvSpPr txBox="1"/>
          <p:nvPr/>
        </p:nvSpPr>
        <p:spPr>
          <a:xfrm>
            <a:off x="75892" y="2440419"/>
            <a:ext cx="1710725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Winter Harvest</a:t>
            </a:r>
          </a:p>
          <a:p>
            <a:r>
              <a:rPr lang="en-US" dirty="0">
                <a:solidFill>
                  <a:srgbClr val="FF0000"/>
                </a:solidFill>
              </a:rPr>
              <a:t>&amp; Discards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24523" y="1676400"/>
            <a:ext cx="1338828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Pot survey </a:t>
            </a:r>
          </a:p>
          <a:p>
            <a:r>
              <a:rPr lang="en-US" dirty="0">
                <a:solidFill>
                  <a:srgbClr val="FF0000"/>
                </a:solidFill>
              </a:rPr>
              <a:t>Length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958786" y="4037581"/>
            <a:ext cx="1915909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Summer Harvest</a:t>
            </a:r>
          </a:p>
          <a:p>
            <a:r>
              <a:rPr lang="en-US" dirty="0">
                <a:solidFill>
                  <a:srgbClr val="FF0000"/>
                </a:solidFill>
              </a:rPr>
              <a:t>&amp; Discards </a:t>
            </a:r>
          </a:p>
          <a:p>
            <a:r>
              <a:rPr lang="en-US" dirty="0">
                <a:solidFill>
                  <a:srgbClr val="FF0000"/>
                </a:solidFill>
              </a:rPr>
              <a:t>Length, CPUE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6905270" y="5009886"/>
            <a:ext cx="2185214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Trawl survey </a:t>
            </a:r>
          </a:p>
          <a:p>
            <a:r>
              <a:rPr lang="en-US" dirty="0">
                <a:solidFill>
                  <a:srgbClr val="FF0000"/>
                </a:solidFill>
              </a:rPr>
              <a:t>Abundance, Length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6970875" y="5766391"/>
            <a:ext cx="150560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Tag recovery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120" y="3267525"/>
            <a:ext cx="1371600" cy="169338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NSRKC </a:t>
            </a:r>
          </a:p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SAFE  Winter +Summer fishery</a:t>
            </a:r>
          </a:p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0998" y="149173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months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17517" y="613572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 months</a:t>
            </a:r>
          </a:p>
        </p:txBody>
      </p:sp>
    </p:spTree>
    <p:extLst>
      <p:ext uri="{BB962C8B-B14F-4D97-AF65-F5344CB8AC3E}">
        <p14:creationId xmlns:p14="http://schemas.microsoft.com/office/powerpoint/2010/main" val="264672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7" grpId="0" animBg="1"/>
      <p:bldP spid="102" grpId="0" animBg="1"/>
      <p:bldP spid="103" grpId="0" animBg="1"/>
      <p:bldP spid="104" grpId="0" animBg="1"/>
      <p:bldP spid="43036" grpId="0" animBg="1"/>
      <p:bldP spid="117" grpId="0" animBg="1"/>
      <p:bldP spid="118" grpId="0" animBg="1"/>
      <p:bldP spid="119" grpId="0" animBg="1"/>
      <p:bldP spid="120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(Set-Oct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81000" y="931333"/>
            <a:ext cx="8358188" cy="99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Estimate discards biomass (D</a:t>
            </a:r>
            <a:r>
              <a:rPr lang="en-US" sz="2800" i="1" baseline="-25000" dirty="0">
                <a:solidFill>
                  <a:srgbClr val="0000FF"/>
                </a:solidFill>
              </a:rPr>
              <a:t>b</a:t>
            </a:r>
            <a:r>
              <a:rPr lang="en-US" sz="2800" i="1" dirty="0">
                <a:solidFill>
                  <a:srgbClr val="0000FF"/>
                </a:solidFill>
              </a:rPr>
              <a:t>) mortality in the absence of observer survey </a:t>
            </a:r>
          </a:p>
          <a:p>
            <a:pPr marL="0" indent="0"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194B8088-8E58-46E0-B9EF-94F581680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658479"/>
              </p:ext>
            </p:extLst>
          </p:nvPr>
        </p:nvGraphicFramePr>
        <p:xfrm>
          <a:off x="990600" y="2819400"/>
          <a:ext cx="6096000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27608675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0455187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703534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Mort_lb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11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609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263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822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784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422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52809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602403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r>
                        <a:rPr lang="en-US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966710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r>
                        <a:rPr lang="en-US" dirty="0"/>
                        <a:t>Average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882231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2E401338-85E0-4058-916A-CFC69139F41B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47133" y="2256367"/>
            <a:ext cx="8153400" cy="5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sz="2800" i="1" dirty="0" err="1">
                <a:solidFill>
                  <a:srgbClr val="0000FF"/>
                </a:solidFill>
              </a:rPr>
              <a:t>Mort_lb</a:t>
            </a:r>
            <a:r>
              <a:rPr lang="en-US" sz="2800" i="1" dirty="0">
                <a:solidFill>
                  <a:srgbClr val="0000FF"/>
                </a:solidFill>
              </a:rPr>
              <a:t> estimated from observer survey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6322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(Set-Oct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30938" y="859482"/>
            <a:ext cx="8358188" cy="99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Estimate discards biomass (D</a:t>
            </a:r>
            <a:r>
              <a:rPr lang="en-US" sz="2800" i="1" baseline="-25000" dirty="0">
                <a:solidFill>
                  <a:srgbClr val="0000FF"/>
                </a:solidFill>
              </a:rPr>
              <a:t>b</a:t>
            </a:r>
            <a:r>
              <a:rPr lang="en-US" sz="2800" i="1" dirty="0">
                <a:solidFill>
                  <a:srgbClr val="0000FF"/>
                </a:solidFill>
              </a:rPr>
              <a:t>) in the absence of observer survey </a:t>
            </a:r>
          </a:p>
          <a:p>
            <a:pPr marL="0" indent="0">
              <a:buNone/>
            </a:pPr>
            <a:endParaRPr lang="en-US" sz="2800" i="1" dirty="0">
              <a:solidFill>
                <a:srgbClr val="00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4352C8-6E74-4571-B95A-34A8F8E6C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752600"/>
            <a:ext cx="9144000" cy="39977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4B560E-39D8-4F2F-ADBB-192E0780D3AF}"/>
              </a:ext>
            </a:extLst>
          </p:cNvPr>
          <p:cNvSpPr txBox="1"/>
          <p:nvPr/>
        </p:nvSpPr>
        <p:spPr>
          <a:xfrm>
            <a:off x="437469" y="5750324"/>
            <a:ext cx="30700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Orange: Legal retained </a:t>
            </a:r>
          </a:p>
          <a:p>
            <a:r>
              <a:rPr lang="en-US" dirty="0"/>
              <a:t>Green:  Sublegal unretained</a:t>
            </a:r>
          </a:p>
          <a:p>
            <a:r>
              <a:rPr lang="en-US" dirty="0"/>
              <a:t>Aqua:  Legal unretained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5D73DC-C70E-4A49-A7D5-38BFB231089E}"/>
              </a:ext>
            </a:extLst>
          </p:cNvPr>
          <p:cNvSpPr txBox="1"/>
          <p:nvPr/>
        </p:nvSpPr>
        <p:spPr>
          <a:xfrm>
            <a:off x="3581400" y="5750324"/>
            <a:ext cx="5288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Unobserved unretained crab size and abundance </a:t>
            </a:r>
          </a:p>
          <a:p>
            <a:r>
              <a:rPr lang="en-US" dirty="0">
                <a:solidFill>
                  <a:srgbClr val="FF0000"/>
                </a:solidFill>
              </a:rPr>
              <a:t>are highly variable.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881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(Set-Oct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81000" y="931333"/>
            <a:ext cx="8358188" cy="990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Option 2: Use trawl survey size comp, and model estimated selectivity, and retention probability.</a:t>
            </a:r>
          </a:p>
          <a:p>
            <a:pPr marL="0" indent="0">
              <a:buNone/>
            </a:pPr>
            <a:r>
              <a:rPr lang="en-US" sz="2800" i="1" dirty="0">
                <a:solidFill>
                  <a:srgbClr val="0000FF"/>
                </a:solidFill>
              </a:rPr>
              <a:t>Trawl length selectivity = 1.0 ,  trawl length = true length distribution </a:t>
            </a:r>
          </a:p>
          <a:p>
            <a:pPr marL="0" indent="0"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194B8088-8E58-46E0-B9EF-94F581680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928386"/>
              </p:ext>
            </p:extLst>
          </p:nvPr>
        </p:nvGraphicFramePr>
        <p:xfrm>
          <a:off x="609600" y="2586565"/>
          <a:ext cx="6096000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27608675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0455187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703534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Mort_lb</a:t>
                      </a:r>
                      <a:r>
                        <a:rPr lang="en-US" dirty="0"/>
                        <a:t> (Option 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Mort_lb</a:t>
                      </a:r>
                      <a:r>
                        <a:rPr lang="en-US" dirty="0"/>
                        <a:t> (option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11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609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263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822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784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422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52809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602403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r>
                        <a:rPr lang="en-US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966710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r>
                        <a:rPr lang="en-US" dirty="0"/>
                        <a:t>Average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882231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2E401338-85E0-4058-916A-CFC69139F41B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81000" y="1964266"/>
            <a:ext cx="8153400" cy="563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sz="2800" i="1" dirty="0" err="1">
                <a:solidFill>
                  <a:srgbClr val="0000FF"/>
                </a:solidFill>
              </a:rPr>
              <a:t>Mort_lb</a:t>
            </a:r>
            <a:r>
              <a:rPr lang="en-US" sz="2800" i="1" dirty="0">
                <a:solidFill>
                  <a:srgbClr val="0000FF"/>
                </a:solidFill>
              </a:rPr>
              <a:t> estimated from trawl survey, selectivity, retention probability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36543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40506" y="143691"/>
            <a:ext cx="8510588" cy="6096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(Set-Oct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45306" y="685800"/>
            <a:ext cx="8358188" cy="76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•</a:t>
            </a:r>
            <a:r>
              <a:rPr lang="en-US" sz="2000" i="1" dirty="0">
                <a:solidFill>
                  <a:srgbClr val="0000FF"/>
                </a:solidFill>
              </a:rPr>
              <a:t>Option 2: Use trawl survey size comp, and model estimated selectivity, and retention probability </a:t>
            </a:r>
          </a:p>
          <a:p>
            <a:pPr marL="0" indent="0"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16F054-9C7F-4F47-8AF3-36A631698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294" y="1016232"/>
            <a:ext cx="5257800" cy="56980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4CCD1D-7090-473A-B80F-EE0E4570842C}"/>
              </a:ext>
            </a:extLst>
          </p:cNvPr>
          <p:cNvSpPr txBox="1"/>
          <p:nvPr/>
        </p:nvSpPr>
        <p:spPr>
          <a:xfrm>
            <a:off x="213807" y="1622754"/>
            <a:ext cx="32151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Trawl survey not representing true size distribution?</a:t>
            </a:r>
          </a:p>
          <a:p>
            <a:endParaRPr lang="en-US" dirty="0"/>
          </a:p>
          <a:p>
            <a:r>
              <a:rPr lang="en-US" dirty="0"/>
              <a:t>Bad trawl survey selectivity?</a:t>
            </a:r>
          </a:p>
          <a:p>
            <a:r>
              <a:rPr lang="en-US" dirty="0"/>
              <a:t>(1.0 across all lengths)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Bad selectivity-retention probability?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8617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(Set-Oct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4800" y="1143000"/>
            <a:ext cx="8686800" cy="3124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Option 3: Just use model estimated discards. </a:t>
            </a:r>
          </a:p>
          <a:p>
            <a:pPr marL="0" indent="0">
              <a:buNone/>
            </a:pPr>
            <a:endParaRPr lang="en-US" sz="28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800" i="1" dirty="0">
                <a:solidFill>
                  <a:srgbClr val="0000FF"/>
                </a:solidFill>
              </a:rPr>
              <a:t>NSRKC assessment model calculates discards directly from observed retained catch.  Then, why not just use model estimated discards biomass?</a:t>
            </a:r>
          </a:p>
        </p:txBody>
      </p:sp>
    </p:spTree>
    <p:extLst>
      <p:ext uri="{BB962C8B-B14F-4D97-AF65-F5344CB8AC3E}">
        <p14:creationId xmlns:p14="http://schemas.microsoft.com/office/powerpoint/2010/main" val="1534425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4561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Fishery &amp; Data Sept 2021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914400"/>
            <a:ext cx="8610600" cy="57912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Winter fishery 2021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Commercial:  320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Subsistence:  4655 (total), 2892 (retained) 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Retained data: Not collected O</a:t>
            </a:r>
          </a:p>
          <a:p>
            <a:pPr>
              <a:lnSpc>
                <a:spcPct val="80000"/>
              </a:lnSpc>
            </a:pPr>
            <a:r>
              <a:rPr lang="en-US" dirty="0"/>
              <a:t>Summer commercial fishery 2021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6/25-9/03:  0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Discards 0, Bycatch from other fisheries: 0.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No tag recovery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Total harvest: </a:t>
            </a:r>
            <a:r>
              <a:rPr lang="en-US" sz="2800" i="1" dirty="0">
                <a:solidFill>
                  <a:srgbClr val="FF0000"/>
                </a:solidFill>
              </a:rPr>
              <a:t>0.007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mill. </a:t>
            </a:r>
            <a:r>
              <a:rPr lang="en-US" sz="2800" dirty="0" err="1"/>
              <a:t>lb</a:t>
            </a:r>
            <a:r>
              <a:rPr lang="en-US" sz="2800" dirty="0"/>
              <a:t> &lt; ABC (0.35 mill.  lb.)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No overfishing occurred in 2021.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All data </a:t>
            </a:r>
            <a:r>
              <a:rPr lang="en-US" sz="2800" dirty="0">
                <a:solidFill>
                  <a:srgbClr val="0000FF"/>
                </a:solidFill>
              </a:rPr>
              <a:t>FINALIZED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Standardized CPUE </a:t>
            </a:r>
            <a:r>
              <a:rPr lang="en-US" sz="2800" dirty="0">
                <a:solidFill>
                  <a:srgbClr val="FF0000"/>
                </a:solidFill>
              </a:rPr>
              <a:t>Appendix B 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/>
              <a:t>ADF&amp;G 2021 Summer trawl survey </a:t>
            </a:r>
          </a:p>
          <a:p>
            <a:pPr lvl="1">
              <a:lnSpc>
                <a:spcPct val="8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7/19-8/03:  2400.0 k, CV =0.60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NOAA 2021 NBS trawl survey </a:t>
            </a:r>
          </a:p>
          <a:p>
            <a:pPr lvl="1">
              <a:lnSpc>
                <a:spcPct val="8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7/29-8/7:  2370.0 k, CV = 0.43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37520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6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grpSp>
        <p:nvGrpSpPr>
          <p:cNvPr id="2608" name="Group 2607"/>
          <p:cNvGrpSpPr/>
          <p:nvPr/>
        </p:nvGrpSpPr>
        <p:grpSpPr>
          <a:xfrm>
            <a:off x="641350" y="552450"/>
            <a:ext cx="8099425" cy="5691188"/>
            <a:chOff x="641350" y="552450"/>
            <a:chExt cx="8099425" cy="5691188"/>
          </a:xfrm>
        </p:grpSpPr>
        <p:sp>
          <p:nvSpPr>
            <p:cNvPr id="691" name="Rectangle 690"/>
            <p:cNvSpPr/>
            <p:nvPr/>
          </p:nvSpPr>
          <p:spPr>
            <a:xfrm rot="587705">
              <a:off x="5890616" y="3256520"/>
              <a:ext cx="268039" cy="41099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600" y="723900"/>
              <a:ext cx="7670800" cy="541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8" name="AutoShape 65"/>
            <p:cNvSpPr>
              <a:spLocks noChangeAspect="1" noChangeArrowheads="1" noTextEdit="1"/>
            </p:cNvSpPr>
            <p:nvPr/>
          </p:nvSpPr>
          <p:spPr bwMode="auto">
            <a:xfrm>
              <a:off x="641350" y="552450"/>
              <a:ext cx="8099425" cy="56911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Rectangle 64" descr="10%"/>
            <p:cNvSpPr>
              <a:spLocks noChangeArrowheads="1"/>
            </p:cNvSpPr>
            <p:nvPr/>
          </p:nvSpPr>
          <p:spPr bwMode="auto">
            <a:xfrm rot="554092">
              <a:off x="2396281" y="2282534"/>
              <a:ext cx="320306" cy="1046220"/>
            </a:xfrm>
            <a:prstGeom prst="rect">
              <a:avLst/>
            </a:prstGeom>
            <a:pattFill prst="pct10">
              <a:fgClr>
                <a:srgbClr val="000000">
                  <a:alpha val="70195"/>
                </a:srgbClr>
              </a:fgClr>
              <a:bgClr>
                <a:srgbClr val="FFFFFF">
                  <a:alpha val="70195"/>
                </a:srgbClr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32" name="Freeform 63" descr="10%"/>
            <p:cNvSpPr>
              <a:spLocks/>
            </p:cNvSpPr>
            <p:nvPr/>
          </p:nvSpPr>
          <p:spPr bwMode="auto">
            <a:xfrm>
              <a:off x="2719697" y="2308273"/>
              <a:ext cx="342075" cy="563233"/>
            </a:xfrm>
            <a:custGeom>
              <a:avLst/>
              <a:gdLst>
                <a:gd name="T0" fmla="*/ 170 w 240"/>
                <a:gd name="T1" fmla="*/ 80 h 479"/>
                <a:gd name="T2" fmla="*/ 145 w 240"/>
                <a:gd name="T3" fmla="*/ 58 h 479"/>
                <a:gd name="T4" fmla="*/ 138 w 240"/>
                <a:gd name="T5" fmla="*/ 47 h 479"/>
                <a:gd name="T6" fmla="*/ 135 w 240"/>
                <a:gd name="T7" fmla="*/ 42 h 479"/>
                <a:gd name="T8" fmla="*/ 92 w 240"/>
                <a:gd name="T9" fmla="*/ 2 h 479"/>
                <a:gd name="T10" fmla="*/ 39 w 240"/>
                <a:gd name="T11" fmla="*/ 4 h 479"/>
                <a:gd name="T12" fmla="*/ 36 w 240"/>
                <a:gd name="T13" fmla="*/ 15 h 479"/>
                <a:gd name="T14" fmla="*/ 32 w 240"/>
                <a:gd name="T15" fmla="*/ 27 h 479"/>
                <a:gd name="T16" fmla="*/ 25 w 240"/>
                <a:gd name="T17" fmla="*/ 62 h 479"/>
                <a:gd name="T18" fmla="*/ 17 w 240"/>
                <a:gd name="T19" fmla="*/ 72 h 479"/>
                <a:gd name="T20" fmla="*/ 15 w 240"/>
                <a:gd name="T21" fmla="*/ 116 h 479"/>
                <a:gd name="T22" fmla="*/ 0 w 240"/>
                <a:gd name="T23" fmla="*/ 146 h 479"/>
                <a:gd name="T24" fmla="*/ 53 w 240"/>
                <a:gd name="T25" fmla="*/ 157 h 479"/>
                <a:gd name="T26" fmla="*/ 50 w 240"/>
                <a:gd name="T27" fmla="*/ 164 h 479"/>
                <a:gd name="T28" fmla="*/ 61 w 240"/>
                <a:gd name="T29" fmla="*/ 161 h 479"/>
                <a:gd name="T30" fmla="*/ 127 w 240"/>
                <a:gd name="T31" fmla="*/ 168 h 479"/>
                <a:gd name="T32" fmla="*/ 145 w 240"/>
                <a:gd name="T33" fmla="*/ 120 h 479"/>
                <a:gd name="T34" fmla="*/ 156 w 240"/>
                <a:gd name="T35" fmla="*/ 99 h 479"/>
                <a:gd name="T36" fmla="*/ 170 w 240"/>
                <a:gd name="T37" fmla="*/ 91 h 479"/>
                <a:gd name="T38" fmla="*/ 170 w 240"/>
                <a:gd name="T39" fmla="*/ 80 h 4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0"/>
                <a:gd name="T61" fmla="*/ 0 h 479"/>
                <a:gd name="T62" fmla="*/ 240 w 240"/>
                <a:gd name="T63" fmla="*/ 479 h 4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0" h="479">
                  <a:moveTo>
                    <a:pt x="240" y="220"/>
                  </a:moveTo>
                  <a:cubicBezTo>
                    <a:pt x="234" y="195"/>
                    <a:pt x="216" y="184"/>
                    <a:pt x="205" y="160"/>
                  </a:cubicBezTo>
                  <a:cubicBezTo>
                    <a:pt x="201" y="150"/>
                    <a:pt x="198" y="140"/>
                    <a:pt x="195" y="130"/>
                  </a:cubicBezTo>
                  <a:cubicBezTo>
                    <a:pt x="193" y="125"/>
                    <a:pt x="190" y="115"/>
                    <a:pt x="190" y="115"/>
                  </a:cubicBezTo>
                  <a:cubicBezTo>
                    <a:pt x="183" y="69"/>
                    <a:pt x="179" y="21"/>
                    <a:pt x="130" y="5"/>
                  </a:cubicBezTo>
                  <a:cubicBezTo>
                    <a:pt x="105" y="7"/>
                    <a:pt x="78" y="0"/>
                    <a:pt x="55" y="10"/>
                  </a:cubicBezTo>
                  <a:cubicBezTo>
                    <a:pt x="46" y="14"/>
                    <a:pt x="52" y="30"/>
                    <a:pt x="50" y="40"/>
                  </a:cubicBezTo>
                  <a:cubicBezTo>
                    <a:pt x="48" y="52"/>
                    <a:pt x="46" y="63"/>
                    <a:pt x="45" y="75"/>
                  </a:cubicBezTo>
                  <a:cubicBezTo>
                    <a:pt x="41" y="107"/>
                    <a:pt x="45" y="140"/>
                    <a:pt x="35" y="170"/>
                  </a:cubicBezTo>
                  <a:cubicBezTo>
                    <a:pt x="32" y="180"/>
                    <a:pt x="25" y="200"/>
                    <a:pt x="25" y="200"/>
                  </a:cubicBezTo>
                  <a:cubicBezTo>
                    <a:pt x="23" y="240"/>
                    <a:pt x="24" y="280"/>
                    <a:pt x="20" y="320"/>
                  </a:cubicBezTo>
                  <a:cubicBezTo>
                    <a:pt x="17" y="347"/>
                    <a:pt x="4" y="374"/>
                    <a:pt x="0" y="401"/>
                  </a:cubicBezTo>
                  <a:cubicBezTo>
                    <a:pt x="10" y="451"/>
                    <a:pt x="9" y="411"/>
                    <a:pt x="75" y="431"/>
                  </a:cubicBezTo>
                  <a:cubicBezTo>
                    <a:pt x="81" y="433"/>
                    <a:pt x="65" y="447"/>
                    <a:pt x="70" y="451"/>
                  </a:cubicBezTo>
                  <a:cubicBezTo>
                    <a:pt x="73" y="456"/>
                    <a:pt x="67" y="439"/>
                    <a:pt x="85" y="441"/>
                  </a:cubicBezTo>
                  <a:cubicBezTo>
                    <a:pt x="103" y="443"/>
                    <a:pt x="160" y="479"/>
                    <a:pt x="180" y="461"/>
                  </a:cubicBezTo>
                  <a:cubicBezTo>
                    <a:pt x="232" y="444"/>
                    <a:pt x="190" y="376"/>
                    <a:pt x="205" y="330"/>
                  </a:cubicBezTo>
                  <a:cubicBezTo>
                    <a:pt x="207" y="307"/>
                    <a:pt x="211" y="291"/>
                    <a:pt x="220" y="270"/>
                  </a:cubicBezTo>
                  <a:cubicBezTo>
                    <a:pt x="224" y="260"/>
                    <a:pt x="240" y="261"/>
                    <a:pt x="240" y="250"/>
                  </a:cubicBezTo>
                  <a:cubicBezTo>
                    <a:pt x="240" y="240"/>
                    <a:pt x="240" y="230"/>
                    <a:pt x="240" y="220"/>
                  </a:cubicBezTo>
                  <a:close/>
                </a:path>
              </a:pathLst>
            </a:custGeom>
            <a:pattFill prst="pct10">
              <a:fgClr>
                <a:srgbClr val="000000">
                  <a:alpha val="70195"/>
                </a:srgbClr>
              </a:fgClr>
              <a:bgClr>
                <a:srgbClr val="FFFFFF">
                  <a:alpha val="70195"/>
                </a:srgbClr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Line 62"/>
            <p:cNvSpPr>
              <a:spLocks noChangeShapeType="1"/>
            </p:cNvSpPr>
            <p:nvPr/>
          </p:nvSpPr>
          <p:spPr bwMode="auto">
            <a:xfrm flipH="1">
              <a:off x="6068920" y="2903302"/>
              <a:ext cx="205245" cy="124002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Line 61"/>
            <p:cNvSpPr>
              <a:spLocks noChangeShapeType="1"/>
            </p:cNvSpPr>
            <p:nvPr/>
          </p:nvSpPr>
          <p:spPr bwMode="auto">
            <a:xfrm flipH="1" flipV="1">
              <a:off x="3997813" y="3891987"/>
              <a:ext cx="2071107" cy="25133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Line 60"/>
            <p:cNvSpPr>
              <a:spLocks noChangeShapeType="1"/>
            </p:cNvSpPr>
            <p:nvPr/>
          </p:nvSpPr>
          <p:spPr bwMode="auto">
            <a:xfrm flipH="1">
              <a:off x="3899855" y="3885931"/>
              <a:ext cx="97958" cy="49055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Line 59"/>
            <p:cNvSpPr>
              <a:spLocks noChangeShapeType="1"/>
            </p:cNvSpPr>
            <p:nvPr/>
          </p:nvSpPr>
          <p:spPr bwMode="auto">
            <a:xfrm flipH="1" flipV="1">
              <a:off x="2438263" y="4143322"/>
              <a:ext cx="1475586" cy="24527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Line 58"/>
            <p:cNvSpPr>
              <a:spLocks noChangeShapeType="1"/>
            </p:cNvSpPr>
            <p:nvPr/>
          </p:nvSpPr>
          <p:spPr bwMode="auto">
            <a:xfrm flipH="1">
              <a:off x="2438263" y="3636110"/>
              <a:ext cx="136830" cy="50721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Line 57"/>
            <p:cNvSpPr>
              <a:spLocks noChangeShapeType="1"/>
            </p:cNvSpPr>
            <p:nvPr/>
          </p:nvSpPr>
          <p:spPr bwMode="auto">
            <a:xfrm flipH="1" flipV="1">
              <a:off x="2231463" y="3580089"/>
              <a:ext cx="343630" cy="5602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Line 56"/>
            <p:cNvSpPr>
              <a:spLocks noChangeShapeType="1"/>
            </p:cNvSpPr>
            <p:nvPr/>
          </p:nvSpPr>
          <p:spPr bwMode="auto">
            <a:xfrm flipV="1">
              <a:off x="2217469" y="2271936"/>
              <a:ext cx="273660" cy="129604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Line 55"/>
            <p:cNvSpPr>
              <a:spLocks noChangeShapeType="1"/>
            </p:cNvSpPr>
            <p:nvPr/>
          </p:nvSpPr>
          <p:spPr bwMode="auto">
            <a:xfrm>
              <a:off x="2506678" y="2284048"/>
              <a:ext cx="446252" cy="4390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Line 54"/>
            <p:cNvSpPr>
              <a:spLocks noChangeShapeType="1"/>
            </p:cNvSpPr>
            <p:nvPr/>
          </p:nvSpPr>
          <p:spPr bwMode="auto">
            <a:xfrm flipH="1">
              <a:off x="2985583" y="2565665"/>
              <a:ext cx="68415" cy="2816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53"/>
            <p:cNvSpPr>
              <a:spLocks noChangeShapeType="1"/>
            </p:cNvSpPr>
            <p:nvPr/>
          </p:nvSpPr>
          <p:spPr bwMode="auto">
            <a:xfrm flipH="1" flipV="1">
              <a:off x="2704148" y="2813972"/>
              <a:ext cx="281434" cy="333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Line 52"/>
            <p:cNvSpPr>
              <a:spLocks noChangeShapeType="1"/>
            </p:cNvSpPr>
            <p:nvPr/>
          </p:nvSpPr>
          <p:spPr bwMode="auto">
            <a:xfrm flipH="1">
              <a:off x="2604636" y="2803373"/>
              <a:ext cx="113507" cy="5571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Line 51"/>
            <p:cNvSpPr>
              <a:spLocks noChangeShapeType="1"/>
            </p:cNvSpPr>
            <p:nvPr/>
          </p:nvSpPr>
          <p:spPr bwMode="auto">
            <a:xfrm flipH="1" flipV="1">
              <a:off x="2304543" y="3301501"/>
              <a:ext cx="278324" cy="46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Line 46"/>
            <p:cNvSpPr>
              <a:spLocks noChangeShapeType="1"/>
            </p:cNvSpPr>
            <p:nvPr/>
          </p:nvSpPr>
          <p:spPr bwMode="auto">
            <a:xfrm flipH="1">
              <a:off x="2568873" y="3342381"/>
              <a:ext cx="35762" cy="2543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Line 45"/>
            <p:cNvSpPr>
              <a:spLocks noChangeShapeType="1"/>
            </p:cNvSpPr>
            <p:nvPr/>
          </p:nvSpPr>
          <p:spPr bwMode="auto">
            <a:xfrm>
              <a:off x="2568873" y="3602800"/>
              <a:ext cx="1394732" cy="263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Text Box 44"/>
            <p:cNvSpPr txBox="1">
              <a:spLocks noChangeArrowheads="1"/>
            </p:cNvSpPr>
            <p:nvPr/>
          </p:nvSpPr>
          <p:spPr bwMode="auto">
            <a:xfrm rot="286035">
              <a:off x="2935826" y="3875332"/>
              <a:ext cx="794546" cy="30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Tier 1</a:t>
              </a:r>
              <a:endParaRPr lang="en-US" altLang="en-US" sz="80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52" name="Text Box 43"/>
            <p:cNvSpPr txBox="1">
              <a:spLocks noChangeArrowheads="1"/>
            </p:cNvSpPr>
            <p:nvPr/>
          </p:nvSpPr>
          <p:spPr bwMode="auto">
            <a:xfrm rot="376495">
              <a:off x="3448938" y="3178862"/>
              <a:ext cx="1335646" cy="30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Core Stations</a:t>
              </a:r>
              <a:endParaRPr lang="en-US" altLang="en-US" sz="800" dirty="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53" name="Line 42"/>
            <p:cNvSpPr>
              <a:spLocks noChangeShapeType="1"/>
            </p:cNvSpPr>
            <p:nvPr/>
          </p:nvSpPr>
          <p:spPr bwMode="auto">
            <a:xfrm flipH="1">
              <a:off x="6000505" y="3384775"/>
              <a:ext cx="192806" cy="121731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41"/>
            <p:cNvSpPr>
              <a:spLocks noChangeShapeType="1"/>
            </p:cNvSpPr>
            <p:nvPr/>
          </p:nvSpPr>
          <p:spPr bwMode="auto">
            <a:xfrm>
              <a:off x="5992730" y="4596028"/>
              <a:ext cx="822534" cy="11658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Line 40"/>
            <p:cNvSpPr>
              <a:spLocks noChangeShapeType="1"/>
            </p:cNvSpPr>
            <p:nvPr/>
          </p:nvSpPr>
          <p:spPr bwMode="auto">
            <a:xfrm flipV="1">
              <a:off x="6807490" y="3725440"/>
              <a:ext cx="172592" cy="97657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Line 39"/>
            <p:cNvSpPr>
              <a:spLocks noChangeShapeType="1"/>
            </p:cNvSpPr>
            <p:nvPr/>
          </p:nvSpPr>
          <p:spPr bwMode="auto">
            <a:xfrm flipH="1" flipV="1">
              <a:off x="6721971" y="3678504"/>
              <a:ext cx="272105" cy="4088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Line 38"/>
            <p:cNvSpPr>
              <a:spLocks noChangeShapeType="1"/>
            </p:cNvSpPr>
            <p:nvPr/>
          </p:nvSpPr>
          <p:spPr bwMode="auto">
            <a:xfrm flipV="1">
              <a:off x="6721971" y="3431711"/>
              <a:ext cx="29543" cy="23468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Line 37"/>
            <p:cNvSpPr>
              <a:spLocks noChangeShapeType="1"/>
            </p:cNvSpPr>
            <p:nvPr/>
          </p:nvSpPr>
          <p:spPr bwMode="auto">
            <a:xfrm flipH="1" flipV="1">
              <a:off x="6207304" y="3366606"/>
              <a:ext cx="544210" cy="65105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Text Box 36"/>
            <p:cNvSpPr txBox="1">
              <a:spLocks noChangeArrowheads="1"/>
            </p:cNvSpPr>
            <p:nvPr/>
          </p:nvSpPr>
          <p:spPr bwMode="auto">
            <a:xfrm rot="301579">
              <a:off x="6196420" y="3723926"/>
              <a:ext cx="884730" cy="36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Tier</a:t>
              </a:r>
              <a:r>
                <a:rPr lang="en-US" altLang="en-US" sz="18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 </a:t>
              </a:r>
              <a:r>
                <a:rPr lang="en-US" altLang="en-US" sz="14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2</a:t>
              </a:r>
              <a:endParaRPr lang="en-US" altLang="en-US" sz="80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60" name="Line 35"/>
            <p:cNvSpPr>
              <a:spLocks noChangeShapeType="1"/>
            </p:cNvSpPr>
            <p:nvPr/>
          </p:nvSpPr>
          <p:spPr bwMode="auto">
            <a:xfrm flipH="1" flipV="1">
              <a:off x="3955831" y="4167547"/>
              <a:ext cx="2050893" cy="269504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Text Box 34"/>
            <p:cNvSpPr txBox="1">
              <a:spLocks noChangeArrowheads="1"/>
            </p:cNvSpPr>
            <p:nvPr/>
          </p:nvSpPr>
          <p:spPr bwMode="auto">
            <a:xfrm rot="538358">
              <a:off x="4801688" y="4153921"/>
              <a:ext cx="783662" cy="30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Tier 3</a:t>
              </a:r>
              <a:endParaRPr lang="en-US" altLang="en-US" sz="800" dirty="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63" name="Rectangle 32" descr="10%"/>
            <p:cNvSpPr>
              <a:spLocks noChangeArrowheads="1"/>
            </p:cNvSpPr>
            <p:nvPr/>
          </p:nvSpPr>
          <p:spPr bwMode="auto">
            <a:xfrm>
              <a:off x="1103044" y="5405555"/>
              <a:ext cx="317197" cy="119611"/>
            </a:xfrm>
            <a:prstGeom prst="rect">
              <a:avLst/>
            </a:prstGeom>
            <a:pattFill prst="pct1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64" name="Text Box 31"/>
            <p:cNvSpPr txBox="1">
              <a:spLocks noChangeArrowheads="1"/>
            </p:cNvSpPr>
            <p:nvPr/>
          </p:nvSpPr>
          <p:spPr bwMode="auto">
            <a:xfrm>
              <a:off x="1518549" y="5358618"/>
              <a:ext cx="1543224" cy="280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800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Stations not sampled during ADF&amp;G triennial trawl surveys.</a:t>
              </a:r>
              <a:endParaRPr lang="en-US" altLang="en-US" sz="800" dirty="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70" name="Text Box 25"/>
            <p:cNvSpPr txBox="1">
              <a:spLocks noChangeArrowheads="1"/>
            </p:cNvSpPr>
            <p:nvPr/>
          </p:nvSpPr>
          <p:spPr bwMode="auto">
            <a:xfrm>
              <a:off x="7454322" y="1826800"/>
              <a:ext cx="502228" cy="213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71" name="AutoShape 24"/>
            <p:cNvSpPr>
              <a:spLocks noChangeArrowheads="1"/>
            </p:cNvSpPr>
            <p:nvPr/>
          </p:nvSpPr>
          <p:spPr bwMode="auto">
            <a:xfrm>
              <a:off x="5400319" y="4085788"/>
              <a:ext cx="338965" cy="214997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72" name="AutoShape 23"/>
            <p:cNvSpPr>
              <a:spLocks noChangeArrowheads="1"/>
            </p:cNvSpPr>
            <p:nvPr/>
          </p:nvSpPr>
          <p:spPr bwMode="auto">
            <a:xfrm>
              <a:off x="6437427" y="3327240"/>
              <a:ext cx="360733" cy="283130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pic>
          <p:nvPicPr>
            <p:cNvPr id="120" name="Picture 2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7913" y="682625"/>
              <a:ext cx="2498725" cy="1538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" name="Line 20"/>
            <p:cNvSpPr>
              <a:spLocks noChangeShapeType="1"/>
            </p:cNvSpPr>
            <p:nvPr/>
          </p:nvSpPr>
          <p:spPr bwMode="auto">
            <a:xfrm>
              <a:off x="6577013" y="1263650"/>
              <a:ext cx="277812" cy="2476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AutoShape 19"/>
            <p:cNvSpPr>
              <a:spLocks noChangeArrowheads="1"/>
            </p:cNvSpPr>
            <p:nvPr/>
          </p:nvSpPr>
          <p:spPr bwMode="auto">
            <a:xfrm>
              <a:off x="3438525" y="2843213"/>
              <a:ext cx="1057275" cy="914400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23" name="AutoShape 18"/>
            <p:cNvSpPr>
              <a:spLocks noChangeArrowheads="1"/>
            </p:cNvSpPr>
            <p:nvPr/>
          </p:nvSpPr>
          <p:spPr bwMode="auto">
            <a:xfrm>
              <a:off x="3849688" y="936625"/>
              <a:ext cx="1057275" cy="914400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24" name="AutoShape 17"/>
            <p:cNvSpPr>
              <a:spLocks noChangeArrowheads="1"/>
            </p:cNvSpPr>
            <p:nvPr/>
          </p:nvSpPr>
          <p:spPr bwMode="auto">
            <a:xfrm>
              <a:off x="3438525" y="2800350"/>
              <a:ext cx="1057275" cy="912813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cxnSp>
          <p:nvCxnSpPr>
            <p:cNvPr id="129" name="Straight Connector 128"/>
            <p:cNvCxnSpPr/>
            <p:nvPr/>
          </p:nvCxnSpPr>
          <p:spPr>
            <a:xfrm>
              <a:off x="1143869" y="5862452"/>
              <a:ext cx="20797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1367631" y="5670648"/>
              <a:ext cx="1986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standardized</a:t>
              </a:r>
              <a:r>
                <a:rPr lang="en-US" dirty="0"/>
                <a:t> zone.</a:t>
              </a:r>
            </a:p>
          </p:txBody>
        </p:sp>
        <p:sp>
          <p:nvSpPr>
            <p:cNvPr id="2607" name="Rectangle 2606"/>
            <p:cNvSpPr/>
            <p:nvPr/>
          </p:nvSpPr>
          <p:spPr>
            <a:xfrm rot="650160">
              <a:off x="2483170" y="3753618"/>
              <a:ext cx="1476910" cy="50061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Rectangle 687"/>
            <p:cNvSpPr/>
            <p:nvPr/>
          </p:nvSpPr>
          <p:spPr>
            <a:xfrm rot="379931">
              <a:off x="3997114" y="4027149"/>
              <a:ext cx="1476910" cy="239673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Rectangle 688"/>
            <p:cNvSpPr/>
            <p:nvPr/>
          </p:nvSpPr>
          <p:spPr>
            <a:xfrm rot="593460">
              <a:off x="2644203" y="3078268"/>
              <a:ext cx="2609262" cy="747052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Rectangle 689"/>
            <p:cNvSpPr/>
            <p:nvPr/>
          </p:nvSpPr>
          <p:spPr>
            <a:xfrm rot="473488">
              <a:off x="5205042" y="3607647"/>
              <a:ext cx="926552" cy="465586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Rectangle 691"/>
            <p:cNvSpPr/>
            <p:nvPr/>
          </p:nvSpPr>
          <p:spPr>
            <a:xfrm rot="587705">
              <a:off x="4350011" y="2917481"/>
              <a:ext cx="756898" cy="314529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Rectangle 692"/>
            <p:cNvSpPr/>
            <p:nvPr/>
          </p:nvSpPr>
          <p:spPr>
            <a:xfrm rot="587705">
              <a:off x="2285373" y="3331905"/>
              <a:ext cx="268039" cy="258009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Rectangle 693"/>
            <p:cNvSpPr/>
            <p:nvPr/>
          </p:nvSpPr>
          <p:spPr>
            <a:xfrm rot="587705">
              <a:off x="6107589" y="3702236"/>
              <a:ext cx="548569" cy="799143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 w="9525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46547" y="682625"/>
            <a:ext cx="5383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2021: </a:t>
            </a:r>
            <a:r>
              <a:rPr lang="en-US" sz="2000" dirty="0"/>
              <a:t>Bad weather reduced survey area </a:t>
            </a:r>
          </a:p>
        </p:txBody>
      </p:sp>
      <p:sp>
        <p:nvSpPr>
          <p:cNvPr id="4" name="Rectangle 3"/>
          <p:cNvSpPr/>
          <p:nvPr/>
        </p:nvSpPr>
        <p:spPr>
          <a:xfrm rot="542252">
            <a:off x="5163356" y="4087309"/>
            <a:ext cx="845277" cy="321854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 rot="542252">
            <a:off x="2593491" y="3637111"/>
            <a:ext cx="3517529" cy="257181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 rot="542252">
            <a:off x="2642058" y="3352262"/>
            <a:ext cx="3487017" cy="287550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 rot="542252">
            <a:off x="2643258" y="3070902"/>
            <a:ext cx="2669185" cy="238168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/>
          <p:cNvSpPr/>
          <p:nvPr/>
        </p:nvSpPr>
        <p:spPr>
          <a:xfrm rot="542252">
            <a:off x="5852309" y="3380588"/>
            <a:ext cx="636848" cy="259387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/>
          <p:cNvSpPr/>
          <p:nvPr/>
        </p:nvSpPr>
        <p:spPr>
          <a:xfrm rot="542252">
            <a:off x="4392893" y="2947879"/>
            <a:ext cx="639013" cy="236010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631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592B0-4A7A-4D34-9E69-263B068E0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37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Male abundance (&gt;64mm)</a:t>
            </a:r>
            <a:br>
              <a:rPr lang="en-US" dirty="0"/>
            </a:br>
            <a:r>
              <a:rPr lang="en-US" dirty="0"/>
              <a:t>No unsampled area expansion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ADF5FD3-22FB-4859-B9C0-F6891B28A2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384543"/>
              </p:ext>
            </p:extLst>
          </p:nvPr>
        </p:nvGraphicFramePr>
        <p:xfrm>
          <a:off x="444137" y="15240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3177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592B0-4A7A-4D34-9E69-263B068E0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425" y="152400"/>
            <a:ext cx="6096000" cy="6096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Trawl survey abundance by size sex</a:t>
            </a:r>
          </a:p>
        </p:txBody>
      </p:sp>
      <p:pic>
        <p:nvPicPr>
          <p:cNvPr id="1027" name="Picture 1">
            <a:extLst>
              <a:ext uri="{FF2B5EF4-FFF2-40B4-BE49-F238E27FC236}">
                <a16:creationId xmlns:a16="http://schemas.microsoft.com/office/drawing/2014/main" id="{E0EA25CE-834E-4581-940C-9C56DEB09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19125"/>
            <a:ext cx="7216664" cy="623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107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6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grpSp>
        <p:nvGrpSpPr>
          <p:cNvPr id="2608" name="Group 2607"/>
          <p:cNvGrpSpPr/>
          <p:nvPr/>
        </p:nvGrpSpPr>
        <p:grpSpPr>
          <a:xfrm>
            <a:off x="736600" y="682625"/>
            <a:ext cx="7920038" cy="5451475"/>
            <a:chOff x="736600" y="682625"/>
            <a:chExt cx="7920038" cy="5451475"/>
          </a:xfrm>
        </p:grpSpPr>
        <p:sp>
          <p:nvSpPr>
            <p:cNvPr id="691" name="Rectangle 690"/>
            <p:cNvSpPr/>
            <p:nvPr/>
          </p:nvSpPr>
          <p:spPr>
            <a:xfrm rot="587705">
              <a:off x="5890616" y="3256520"/>
              <a:ext cx="268039" cy="41099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600" y="723900"/>
              <a:ext cx="7670800" cy="541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" name="Line 62"/>
            <p:cNvSpPr>
              <a:spLocks noChangeShapeType="1"/>
            </p:cNvSpPr>
            <p:nvPr/>
          </p:nvSpPr>
          <p:spPr bwMode="auto">
            <a:xfrm flipH="1">
              <a:off x="6068920" y="2903302"/>
              <a:ext cx="205245" cy="124002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Line 61"/>
            <p:cNvSpPr>
              <a:spLocks noChangeShapeType="1"/>
            </p:cNvSpPr>
            <p:nvPr/>
          </p:nvSpPr>
          <p:spPr bwMode="auto">
            <a:xfrm flipH="1" flipV="1">
              <a:off x="3997813" y="3891987"/>
              <a:ext cx="2071107" cy="25133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Line 60"/>
            <p:cNvSpPr>
              <a:spLocks noChangeShapeType="1"/>
            </p:cNvSpPr>
            <p:nvPr/>
          </p:nvSpPr>
          <p:spPr bwMode="auto">
            <a:xfrm flipH="1">
              <a:off x="3899855" y="3885931"/>
              <a:ext cx="97958" cy="49055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Line 59"/>
            <p:cNvSpPr>
              <a:spLocks noChangeShapeType="1"/>
            </p:cNvSpPr>
            <p:nvPr/>
          </p:nvSpPr>
          <p:spPr bwMode="auto">
            <a:xfrm flipH="1" flipV="1">
              <a:off x="2438263" y="4143322"/>
              <a:ext cx="1475586" cy="24527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Line 58"/>
            <p:cNvSpPr>
              <a:spLocks noChangeShapeType="1"/>
            </p:cNvSpPr>
            <p:nvPr/>
          </p:nvSpPr>
          <p:spPr bwMode="auto">
            <a:xfrm flipH="1">
              <a:off x="2438263" y="3636110"/>
              <a:ext cx="136830" cy="50721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Line 57"/>
            <p:cNvSpPr>
              <a:spLocks noChangeShapeType="1"/>
            </p:cNvSpPr>
            <p:nvPr/>
          </p:nvSpPr>
          <p:spPr bwMode="auto">
            <a:xfrm flipH="1" flipV="1">
              <a:off x="2231463" y="3580089"/>
              <a:ext cx="343630" cy="5602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Line 56"/>
            <p:cNvSpPr>
              <a:spLocks noChangeShapeType="1"/>
            </p:cNvSpPr>
            <p:nvPr/>
          </p:nvSpPr>
          <p:spPr bwMode="auto">
            <a:xfrm flipV="1">
              <a:off x="2217469" y="2271936"/>
              <a:ext cx="273660" cy="129604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Line 55"/>
            <p:cNvSpPr>
              <a:spLocks noChangeShapeType="1"/>
            </p:cNvSpPr>
            <p:nvPr/>
          </p:nvSpPr>
          <p:spPr bwMode="auto">
            <a:xfrm>
              <a:off x="2506678" y="2284048"/>
              <a:ext cx="446252" cy="4390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Line 54"/>
            <p:cNvSpPr>
              <a:spLocks noChangeShapeType="1"/>
            </p:cNvSpPr>
            <p:nvPr/>
          </p:nvSpPr>
          <p:spPr bwMode="auto">
            <a:xfrm flipH="1">
              <a:off x="2985583" y="2565665"/>
              <a:ext cx="68415" cy="2816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53"/>
            <p:cNvSpPr>
              <a:spLocks noChangeShapeType="1"/>
            </p:cNvSpPr>
            <p:nvPr/>
          </p:nvSpPr>
          <p:spPr bwMode="auto">
            <a:xfrm flipH="1" flipV="1">
              <a:off x="2704148" y="2813972"/>
              <a:ext cx="281434" cy="333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Line 52"/>
            <p:cNvSpPr>
              <a:spLocks noChangeShapeType="1"/>
            </p:cNvSpPr>
            <p:nvPr/>
          </p:nvSpPr>
          <p:spPr bwMode="auto">
            <a:xfrm flipH="1">
              <a:off x="2604636" y="2803373"/>
              <a:ext cx="113507" cy="5571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Line 51"/>
            <p:cNvSpPr>
              <a:spLocks noChangeShapeType="1"/>
            </p:cNvSpPr>
            <p:nvPr/>
          </p:nvSpPr>
          <p:spPr bwMode="auto">
            <a:xfrm flipH="1" flipV="1">
              <a:off x="2304543" y="3301501"/>
              <a:ext cx="278324" cy="46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Line 46"/>
            <p:cNvSpPr>
              <a:spLocks noChangeShapeType="1"/>
            </p:cNvSpPr>
            <p:nvPr/>
          </p:nvSpPr>
          <p:spPr bwMode="auto">
            <a:xfrm flipH="1">
              <a:off x="2568873" y="3342381"/>
              <a:ext cx="35762" cy="2543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Line 45"/>
            <p:cNvSpPr>
              <a:spLocks noChangeShapeType="1"/>
            </p:cNvSpPr>
            <p:nvPr/>
          </p:nvSpPr>
          <p:spPr bwMode="auto">
            <a:xfrm>
              <a:off x="2568873" y="3602800"/>
              <a:ext cx="1394732" cy="263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Text Box 44"/>
            <p:cNvSpPr txBox="1">
              <a:spLocks noChangeArrowheads="1"/>
            </p:cNvSpPr>
            <p:nvPr/>
          </p:nvSpPr>
          <p:spPr bwMode="auto">
            <a:xfrm rot="286035">
              <a:off x="2935826" y="3875332"/>
              <a:ext cx="794546" cy="30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Tier 1</a:t>
              </a:r>
              <a:endParaRPr lang="en-US" altLang="en-US" sz="80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52" name="Text Box 43"/>
            <p:cNvSpPr txBox="1">
              <a:spLocks noChangeArrowheads="1"/>
            </p:cNvSpPr>
            <p:nvPr/>
          </p:nvSpPr>
          <p:spPr bwMode="auto">
            <a:xfrm rot="376495">
              <a:off x="3448938" y="3178862"/>
              <a:ext cx="1335646" cy="30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Core Stations</a:t>
              </a:r>
              <a:endParaRPr lang="en-US" altLang="en-US" sz="800" dirty="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53" name="Line 42"/>
            <p:cNvSpPr>
              <a:spLocks noChangeShapeType="1"/>
            </p:cNvSpPr>
            <p:nvPr/>
          </p:nvSpPr>
          <p:spPr bwMode="auto">
            <a:xfrm flipH="1">
              <a:off x="6000505" y="3384775"/>
              <a:ext cx="192806" cy="121731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41"/>
            <p:cNvSpPr>
              <a:spLocks noChangeShapeType="1"/>
            </p:cNvSpPr>
            <p:nvPr/>
          </p:nvSpPr>
          <p:spPr bwMode="auto">
            <a:xfrm>
              <a:off x="5992730" y="4596028"/>
              <a:ext cx="822534" cy="11658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Line 40"/>
            <p:cNvSpPr>
              <a:spLocks noChangeShapeType="1"/>
            </p:cNvSpPr>
            <p:nvPr/>
          </p:nvSpPr>
          <p:spPr bwMode="auto">
            <a:xfrm flipV="1">
              <a:off x="6807490" y="3725440"/>
              <a:ext cx="172592" cy="976573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Line 39"/>
            <p:cNvSpPr>
              <a:spLocks noChangeShapeType="1"/>
            </p:cNvSpPr>
            <p:nvPr/>
          </p:nvSpPr>
          <p:spPr bwMode="auto">
            <a:xfrm flipH="1" flipV="1">
              <a:off x="6721971" y="3678504"/>
              <a:ext cx="272105" cy="4088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Line 38"/>
            <p:cNvSpPr>
              <a:spLocks noChangeShapeType="1"/>
            </p:cNvSpPr>
            <p:nvPr/>
          </p:nvSpPr>
          <p:spPr bwMode="auto">
            <a:xfrm flipV="1">
              <a:off x="6721971" y="3431711"/>
              <a:ext cx="29543" cy="23468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Line 37"/>
            <p:cNvSpPr>
              <a:spLocks noChangeShapeType="1"/>
            </p:cNvSpPr>
            <p:nvPr/>
          </p:nvSpPr>
          <p:spPr bwMode="auto">
            <a:xfrm flipH="1" flipV="1">
              <a:off x="6207304" y="3366606"/>
              <a:ext cx="544210" cy="65105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Text Box 36"/>
            <p:cNvSpPr txBox="1">
              <a:spLocks noChangeArrowheads="1"/>
            </p:cNvSpPr>
            <p:nvPr/>
          </p:nvSpPr>
          <p:spPr bwMode="auto">
            <a:xfrm rot="301579">
              <a:off x="6196420" y="3723926"/>
              <a:ext cx="884730" cy="36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Tier</a:t>
              </a:r>
              <a:r>
                <a:rPr lang="en-US" altLang="en-US" sz="18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 </a:t>
              </a:r>
              <a:r>
                <a:rPr lang="en-US" altLang="en-US" sz="1400" b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2</a:t>
              </a:r>
              <a:endParaRPr lang="en-US" altLang="en-US" sz="80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60" name="Line 35"/>
            <p:cNvSpPr>
              <a:spLocks noChangeShapeType="1"/>
            </p:cNvSpPr>
            <p:nvPr/>
          </p:nvSpPr>
          <p:spPr bwMode="auto">
            <a:xfrm flipH="1" flipV="1">
              <a:off x="3955831" y="4167547"/>
              <a:ext cx="2050893" cy="269504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Text Box 34"/>
            <p:cNvSpPr txBox="1">
              <a:spLocks noChangeArrowheads="1"/>
            </p:cNvSpPr>
            <p:nvPr/>
          </p:nvSpPr>
          <p:spPr bwMode="auto">
            <a:xfrm rot="538358">
              <a:off x="4801688" y="4153921"/>
              <a:ext cx="783662" cy="30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Tier 3</a:t>
              </a:r>
              <a:endParaRPr lang="en-US" altLang="en-US" sz="800" dirty="0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70" name="Text Box 25"/>
            <p:cNvSpPr txBox="1">
              <a:spLocks noChangeArrowheads="1"/>
            </p:cNvSpPr>
            <p:nvPr/>
          </p:nvSpPr>
          <p:spPr bwMode="auto">
            <a:xfrm>
              <a:off x="7454322" y="1826800"/>
              <a:ext cx="502228" cy="213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71" name="AutoShape 24"/>
            <p:cNvSpPr>
              <a:spLocks noChangeArrowheads="1"/>
            </p:cNvSpPr>
            <p:nvPr/>
          </p:nvSpPr>
          <p:spPr bwMode="auto">
            <a:xfrm>
              <a:off x="5400319" y="4085788"/>
              <a:ext cx="338965" cy="214997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72" name="AutoShape 23"/>
            <p:cNvSpPr>
              <a:spLocks noChangeArrowheads="1"/>
            </p:cNvSpPr>
            <p:nvPr/>
          </p:nvSpPr>
          <p:spPr bwMode="auto">
            <a:xfrm>
              <a:off x="6437427" y="3327240"/>
              <a:ext cx="360733" cy="283130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pic>
          <p:nvPicPr>
            <p:cNvPr id="120" name="Picture 2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7913" y="682625"/>
              <a:ext cx="2498725" cy="1538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" name="Line 20"/>
            <p:cNvSpPr>
              <a:spLocks noChangeShapeType="1"/>
            </p:cNvSpPr>
            <p:nvPr/>
          </p:nvSpPr>
          <p:spPr bwMode="auto">
            <a:xfrm>
              <a:off x="6577013" y="1263650"/>
              <a:ext cx="277812" cy="2476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AutoShape 19"/>
            <p:cNvSpPr>
              <a:spLocks noChangeArrowheads="1"/>
            </p:cNvSpPr>
            <p:nvPr/>
          </p:nvSpPr>
          <p:spPr bwMode="auto">
            <a:xfrm>
              <a:off x="3438525" y="2843213"/>
              <a:ext cx="1057275" cy="914400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23" name="AutoShape 18"/>
            <p:cNvSpPr>
              <a:spLocks noChangeArrowheads="1"/>
            </p:cNvSpPr>
            <p:nvPr/>
          </p:nvSpPr>
          <p:spPr bwMode="auto">
            <a:xfrm>
              <a:off x="3849688" y="936625"/>
              <a:ext cx="1057275" cy="914400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124" name="AutoShape 17"/>
            <p:cNvSpPr>
              <a:spLocks noChangeArrowheads="1"/>
            </p:cNvSpPr>
            <p:nvPr/>
          </p:nvSpPr>
          <p:spPr bwMode="auto">
            <a:xfrm>
              <a:off x="3438525" y="2800350"/>
              <a:ext cx="1057275" cy="912813"/>
            </a:xfrm>
            <a:prstGeom prst="triangle">
              <a:avLst>
                <a:gd name="adj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800"/>
            </a:p>
          </p:txBody>
        </p:sp>
        <p:sp>
          <p:nvSpPr>
            <p:cNvPr id="2607" name="Rectangle 2606"/>
            <p:cNvSpPr/>
            <p:nvPr/>
          </p:nvSpPr>
          <p:spPr>
            <a:xfrm rot="650160">
              <a:off x="2483170" y="3753618"/>
              <a:ext cx="1476910" cy="500617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Rectangle 687"/>
            <p:cNvSpPr/>
            <p:nvPr/>
          </p:nvSpPr>
          <p:spPr>
            <a:xfrm rot="379931">
              <a:off x="3997114" y="4027149"/>
              <a:ext cx="1476910" cy="239673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Rectangle 688"/>
            <p:cNvSpPr/>
            <p:nvPr/>
          </p:nvSpPr>
          <p:spPr>
            <a:xfrm rot="593460">
              <a:off x="2644203" y="3078268"/>
              <a:ext cx="2609262" cy="747052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Rectangle 689"/>
            <p:cNvSpPr/>
            <p:nvPr/>
          </p:nvSpPr>
          <p:spPr>
            <a:xfrm rot="473488">
              <a:off x="5205042" y="3607647"/>
              <a:ext cx="926552" cy="465586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Rectangle 691"/>
            <p:cNvSpPr/>
            <p:nvPr/>
          </p:nvSpPr>
          <p:spPr>
            <a:xfrm rot="587705">
              <a:off x="4350011" y="2917481"/>
              <a:ext cx="756898" cy="314529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Rectangle 692"/>
            <p:cNvSpPr/>
            <p:nvPr/>
          </p:nvSpPr>
          <p:spPr>
            <a:xfrm rot="587705">
              <a:off x="2285373" y="3331905"/>
              <a:ext cx="268039" cy="258009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Rectangle 693"/>
            <p:cNvSpPr/>
            <p:nvPr/>
          </p:nvSpPr>
          <p:spPr>
            <a:xfrm rot="587705">
              <a:off x="6107589" y="3702236"/>
              <a:ext cx="548569" cy="799143"/>
            </a:xfrm>
            <a:prstGeom prst="rect">
              <a:avLst/>
            </a:prstGeom>
            <a:solidFill>
              <a:schemeClr val="bg2">
                <a:lumMod val="60000"/>
                <a:lumOff val="40000"/>
                <a:alpha val="35000"/>
              </a:schemeClr>
            </a:solidFill>
            <a:ln w="9525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 rot="542252">
            <a:off x="5163356" y="4087309"/>
            <a:ext cx="845277" cy="321854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 rot="542252">
            <a:off x="2593491" y="3637111"/>
            <a:ext cx="3517529" cy="25718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 rot="542252">
            <a:off x="2642058" y="3352262"/>
            <a:ext cx="3487017" cy="28755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 rot="542252">
            <a:off x="2643258" y="3070902"/>
            <a:ext cx="2669185" cy="23816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/>
          <p:cNvSpPr/>
          <p:nvPr/>
        </p:nvSpPr>
        <p:spPr>
          <a:xfrm rot="542252">
            <a:off x="5852309" y="3380588"/>
            <a:ext cx="636848" cy="2593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/>
          <p:cNvSpPr/>
          <p:nvPr/>
        </p:nvSpPr>
        <p:spPr>
          <a:xfrm rot="542252">
            <a:off x="4392893" y="2947879"/>
            <a:ext cx="639013" cy="236010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E2F81CC1-478E-4653-80D9-F90D4F1DF85D}"/>
              </a:ext>
            </a:extLst>
          </p:cNvPr>
          <p:cNvSpPr txBox="1">
            <a:spLocks/>
          </p:cNvSpPr>
          <p:nvPr/>
        </p:nvSpPr>
        <p:spPr>
          <a:xfrm>
            <a:off x="606611" y="57936"/>
            <a:ext cx="6287175" cy="1019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/>
              <a:t>Trawl survey abundance by Station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5502075-1C86-441A-84D1-66C2869DC699}"/>
              </a:ext>
            </a:extLst>
          </p:cNvPr>
          <p:cNvSpPr/>
          <p:nvPr/>
        </p:nvSpPr>
        <p:spPr>
          <a:xfrm>
            <a:off x="3227554" y="2935304"/>
            <a:ext cx="315716" cy="327683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A421875-D40D-481D-A1A5-B7A81630112C}"/>
              </a:ext>
            </a:extLst>
          </p:cNvPr>
          <p:cNvSpPr/>
          <p:nvPr/>
        </p:nvSpPr>
        <p:spPr>
          <a:xfrm>
            <a:off x="3559614" y="2992240"/>
            <a:ext cx="297401" cy="31939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904E49B-00C6-43EA-A18D-E447E1B3B01B}"/>
              </a:ext>
            </a:extLst>
          </p:cNvPr>
          <p:cNvSpPr/>
          <p:nvPr/>
        </p:nvSpPr>
        <p:spPr>
          <a:xfrm>
            <a:off x="3651164" y="3086487"/>
            <a:ext cx="114300" cy="12365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205E78DF-01C2-406E-8F91-7CFCCAC3B80D}"/>
              </a:ext>
            </a:extLst>
          </p:cNvPr>
          <p:cNvSpPr/>
          <p:nvPr/>
        </p:nvSpPr>
        <p:spPr>
          <a:xfrm>
            <a:off x="4663418" y="3734094"/>
            <a:ext cx="228600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54B885F-9F55-4E4D-AAA7-72661356927C}"/>
              </a:ext>
            </a:extLst>
          </p:cNvPr>
          <p:cNvSpPr/>
          <p:nvPr/>
        </p:nvSpPr>
        <p:spPr>
          <a:xfrm>
            <a:off x="5758779" y="4135372"/>
            <a:ext cx="228600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FFFD80D8-B6D5-4ABF-9AD4-FE2FED25E87A}"/>
              </a:ext>
            </a:extLst>
          </p:cNvPr>
          <p:cNvSpPr/>
          <p:nvPr/>
        </p:nvSpPr>
        <p:spPr>
          <a:xfrm>
            <a:off x="990600" y="5422574"/>
            <a:ext cx="161925" cy="1783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56906C5-1A7A-44BD-B17F-82FF23B1E62F}"/>
              </a:ext>
            </a:extLst>
          </p:cNvPr>
          <p:cNvSpPr/>
          <p:nvPr/>
        </p:nvSpPr>
        <p:spPr>
          <a:xfrm>
            <a:off x="1000125" y="5772213"/>
            <a:ext cx="152400" cy="17834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61BCBAC-D8FB-4BE2-81E8-1C6E4E3FDFD6}"/>
              </a:ext>
            </a:extLst>
          </p:cNvPr>
          <p:cNvSpPr txBox="1"/>
          <p:nvPr/>
        </p:nvSpPr>
        <p:spPr>
          <a:xfrm>
            <a:off x="51574" y="5317232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Female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6B97844-0F79-48A2-BC1B-C6EC698E6C61}"/>
              </a:ext>
            </a:extLst>
          </p:cNvPr>
          <p:cNvSpPr txBox="1"/>
          <p:nvPr/>
        </p:nvSpPr>
        <p:spPr>
          <a:xfrm>
            <a:off x="224937" y="574274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Male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83E96E2-CB41-42FD-B4C9-80BAA497006A}"/>
              </a:ext>
            </a:extLst>
          </p:cNvPr>
          <p:cNvSpPr/>
          <p:nvPr/>
        </p:nvSpPr>
        <p:spPr>
          <a:xfrm>
            <a:off x="2957240" y="2884503"/>
            <a:ext cx="315716" cy="327683"/>
          </a:xfrm>
          <a:prstGeom prst="ellipse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83384FB0-BC3C-4C4A-858B-9C00F0B40DCF}"/>
              </a:ext>
            </a:extLst>
          </p:cNvPr>
          <p:cNvSpPr/>
          <p:nvPr/>
        </p:nvSpPr>
        <p:spPr>
          <a:xfrm>
            <a:off x="4639966" y="3789615"/>
            <a:ext cx="202358" cy="210219"/>
          </a:xfrm>
          <a:prstGeom prst="ellipse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6307261D-6DA6-42D6-88D6-B77430172089}"/>
              </a:ext>
            </a:extLst>
          </p:cNvPr>
          <p:cNvSpPr/>
          <p:nvPr/>
        </p:nvSpPr>
        <p:spPr>
          <a:xfrm>
            <a:off x="5248463" y="3806791"/>
            <a:ext cx="202358" cy="210219"/>
          </a:xfrm>
          <a:prstGeom prst="ellipse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95FECA5F-AA8B-4A41-8E0F-D1576EE8D9DA}"/>
              </a:ext>
            </a:extLst>
          </p:cNvPr>
          <p:cNvSpPr/>
          <p:nvPr/>
        </p:nvSpPr>
        <p:spPr>
          <a:xfrm>
            <a:off x="3143003" y="4036270"/>
            <a:ext cx="202358" cy="187218"/>
          </a:xfrm>
          <a:prstGeom prst="ellipse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9EAC1435-6C5A-49DB-A012-3F93F073DA5B}"/>
              </a:ext>
            </a:extLst>
          </p:cNvPr>
          <p:cNvSpPr/>
          <p:nvPr/>
        </p:nvSpPr>
        <p:spPr>
          <a:xfrm>
            <a:off x="4082891" y="3663082"/>
            <a:ext cx="202358" cy="187218"/>
          </a:xfrm>
          <a:prstGeom prst="ellipse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877D9A84-76B6-4904-BF88-7942689C33B4}"/>
              </a:ext>
            </a:extLst>
          </p:cNvPr>
          <p:cNvSpPr/>
          <p:nvPr/>
        </p:nvSpPr>
        <p:spPr>
          <a:xfrm>
            <a:off x="4599500" y="3884395"/>
            <a:ext cx="202358" cy="187218"/>
          </a:xfrm>
          <a:prstGeom prst="ellipse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F44CDB79-5EBB-4002-8F4D-6BAE5E38C0C3}"/>
              </a:ext>
            </a:extLst>
          </p:cNvPr>
          <p:cNvSpPr/>
          <p:nvPr/>
        </p:nvSpPr>
        <p:spPr>
          <a:xfrm>
            <a:off x="5298454" y="3899461"/>
            <a:ext cx="184282" cy="146531"/>
          </a:xfrm>
          <a:prstGeom prst="ellipse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A5BE55FB-2AFB-41B2-BD77-811167212099}"/>
              </a:ext>
            </a:extLst>
          </p:cNvPr>
          <p:cNvSpPr/>
          <p:nvPr/>
        </p:nvSpPr>
        <p:spPr>
          <a:xfrm>
            <a:off x="2979421" y="2993697"/>
            <a:ext cx="202358" cy="187218"/>
          </a:xfrm>
          <a:prstGeom prst="ellipse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61558AB5-76BE-4DCE-B1FA-08E8C8D254BC}"/>
              </a:ext>
            </a:extLst>
          </p:cNvPr>
          <p:cNvSpPr/>
          <p:nvPr/>
        </p:nvSpPr>
        <p:spPr>
          <a:xfrm>
            <a:off x="1394371" y="5422574"/>
            <a:ext cx="202358" cy="187218"/>
          </a:xfrm>
          <a:prstGeom prst="ellipse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3510A096-4F5B-4AA1-A36F-B947D7F94A98}"/>
              </a:ext>
            </a:extLst>
          </p:cNvPr>
          <p:cNvSpPr/>
          <p:nvPr/>
        </p:nvSpPr>
        <p:spPr>
          <a:xfrm>
            <a:off x="1417666" y="5786540"/>
            <a:ext cx="177100" cy="178340"/>
          </a:xfrm>
          <a:prstGeom prst="ellipse">
            <a:avLst/>
          </a:prstGeom>
          <a:solidFill>
            <a:srgbClr val="0000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F92DB52-A6B4-4C67-BBF9-0B816FDDACDF}"/>
              </a:ext>
            </a:extLst>
          </p:cNvPr>
          <p:cNvSpPr txBox="1"/>
          <p:nvPr/>
        </p:nvSpPr>
        <p:spPr>
          <a:xfrm>
            <a:off x="581454" y="5054361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ADFG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ADE2A34-360F-4B71-8C47-74D85C2ABE6F}"/>
              </a:ext>
            </a:extLst>
          </p:cNvPr>
          <p:cNvSpPr txBox="1"/>
          <p:nvPr/>
        </p:nvSpPr>
        <p:spPr>
          <a:xfrm>
            <a:off x="1277773" y="5040506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NBS</a:t>
            </a:r>
          </a:p>
        </p:txBody>
      </p:sp>
    </p:spTree>
    <p:extLst>
      <p:ext uri="{BB962C8B-B14F-4D97-AF65-F5344CB8AC3E}">
        <p14:creationId xmlns:p14="http://schemas.microsoft.com/office/powerpoint/2010/main" val="243084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9112" y="152400"/>
            <a:ext cx="8507413" cy="106680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effectLst/>
              </a:rPr>
              <a:t>NSRKC Stock Assessment </a:t>
            </a:r>
            <a:r>
              <a:rPr lang="en-US" sz="2800" dirty="0"/>
              <a:t>M</a:t>
            </a:r>
            <a:r>
              <a:rPr lang="en-US" sz="2800" dirty="0">
                <a:effectLst/>
              </a:rPr>
              <a:t>odel</a:t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rgbClr val="0000FF"/>
                </a:solidFill>
              </a:rPr>
              <a:t>Modeling process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Available Data &amp; model fit</a:t>
            </a:r>
            <a:endParaRPr lang="en-US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9960" y="3256614"/>
            <a:ext cx="15240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Feb 01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885464" y="3162218"/>
            <a:ext cx="16002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July 01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061848" y="1904547"/>
            <a:ext cx="4623716" cy="1293460"/>
            <a:chOff x="1371600" y="1676400"/>
            <a:chExt cx="5562600" cy="736423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934200" y="1676400"/>
              <a:ext cx="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371600" y="1676401"/>
              <a:ext cx="0" cy="736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 rot="10800000">
            <a:off x="2080257" y="3974066"/>
            <a:ext cx="4611723" cy="2055895"/>
            <a:chOff x="1371600" y="1676400"/>
            <a:chExt cx="5562601" cy="1752894"/>
          </a:xfrm>
        </p:grpSpPr>
        <p:cxnSp>
          <p:nvCxnSpPr>
            <p:cNvPr id="86" name="Straight Arrow Connector 85"/>
            <p:cNvCxnSpPr/>
            <p:nvPr/>
          </p:nvCxnSpPr>
          <p:spPr>
            <a:xfrm rot="10800000" flipH="1" flipV="1">
              <a:off x="6934200" y="1676400"/>
              <a:ext cx="1" cy="16865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10800000">
              <a:off x="1371600" y="1676400"/>
              <a:ext cx="1" cy="17528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224318" y="2832844"/>
            <a:ext cx="1595309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Winter fishery</a:t>
            </a:r>
          </a:p>
          <a:p>
            <a:r>
              <a:rPr lang="en-US" dirty="0">
                <a:solidFill>
                  <a:srgbClr val="0000FF"/>
                </a:solidFill>
              </a:rPr>
              <a:t>Dec - May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182619" y="2066599"/>
            <a:ext cx="10567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Natural </a:t>
            </a:r>
          </a:p>
          <a:p>
            <a:r>
              <a:rPr lang="en-US" dirty="0">
                <a:solidFill>
                  <a:srgbClr val="00B050"/>
                </a:solidFill>
              </a:rPr>
              <a:t>Mortality</a:t>
            </a:r>
          </a:p>
        </p:txBody>
      </p:sp>
      <p:cxnSp>
        <p:nvCxnSpPr>
          <p:cNvPr id="43008" name="Straight Arrow Connector 43007"/>
          <p:cNvCxnSpPr/>
          <p:nvPr/>
        </p:nvCxnSpPr>
        <p:spPr>
          <a:xfrm>
            <a:off x="2080258" y="3109092"/>
            <a:ext cx="113986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V="1">
            <a:off x="2061848" y="2389765"/>
            <a:ext cx="1155024" cy="69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855193" y="3672700"/>
            <a:ext cx="189992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Summer fishery</a:t>
            </a:r>
          </a:p>
          <a:p>
            <a:r>
              <a:rPr lang="en-US" dirty="0">
                <a:solidFill>
                  <a:srgbClr val="0000FF"/>
                </a:solidFill>
              </a:rPr>
              <a:t>Jun - Sept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265846" y="5467594"/>
            <a:ext cx="1800493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Molting, Growth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596292" y="4422913"/>
            <a:ext cx="10567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Natural </a:t>
            </a:r>
          </a:p>
          <a:p>
            <a:r>
              <a:rPr lang="en-US" dirty="0">
                <a:solidFill>
                  <a:srgbClr val="00B050"/>
                </a:solidFill>
              </a:rPr>
              <a:t>Mortality</a:t>
            </a: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5755114" y="4095852"/>
            <a:ext cx="93686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>
            <a:cxnSpLocks/>
          </p:cNvCxnSpPr>
          <p:nvPr/>
        </p:nvCxnSpPr>
        <p:spPr>
          <a:xfrm flipH="1">
            <a:off x="2080257" y="5715000"/>
            <a:ext cx="11900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104" idx="3"/>
          </p:cNvCxnSpPr>
          <p:nvPr/>
        </p:nvCxnSpPr>
        <p:spPr>
          <a:xfrm flipH="1">
            <a:off x="5652992" y="4705835"/>
            <a:ext cx="1046046" cy="402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52400" y="1955463"/>
            <a:ext cx="1441420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Length Prop</a:t>
            </a:r>
          </a:p>
          <a:p>
            <a:r>
              <a:rPr lang="en-US" dirty="0">
                <a:solidFill>
                  <a:srgbClr val="FF0000"/>
                </a:solidFill>
              </a:rPr>
              <a:t>Pot survey 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622430" y="1935004"/>
            <a:ext cx="1484124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Abundance</a:t>
            </a:r>
          </a:p>
          <a:p>
            <a:r>
              <a:rPr lang="en-US" dirty="0">
                <a:solidFill>
                  <a:srgbClr val="FF0000"/>
                </a:solidFill>
              </a:rPr>
              <a:t>Trawl survey</a:t>
            </a:r>
          </a:p>
          <a:p>
            <a:r>
              <a:rPr lang="en-US" dirty="0">
                <a:solidFill>
                  <a:srgbClr val="FF0000"/>
                </a:solidFill>
              </a:rPr>
              <a:t>ST. CPUE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295023" y="4233994"/>
            <a:ext cx="1736373" cy="120032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Length Prop</a:t>
            </a:r>
          </a:p>
          <a:p>
            <a:r>
              <a:rPr lang="en-US" dirty="0">
                <a:solidFill>
                  <a:srgbClr val="FF0000"/>
                </a:solidFill>
              </a:rPr>
              <a:t>Trawl Survey</a:t>
            </a:r>
          </a:p>
          <a:p>
            <a:r>
              <a:rPr lang="en-US" dirty="0">
                <a:solidFill>
                  <a:srgbClr val="FF0000"/>
                </a:solidFill>
              </a:rPr>
              <a:t>Fishery: Retain</a:t>
            </a:r>
          </a:p>
          <a:p>
            <a:r>
              <a:rPr lang="en-US" dirty="0">
                <a:solidFill>
                  <a:srgbClr val="FF0000"/>
                </a:solidFill>
              </a:rPr>
              <a:t>Discards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7413870" y="6029961"/>
            <a:ext cx="150560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Tag recovery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0998" y="149173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months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17517" y="613572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 months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6905270" y="2577334"/>
            <a:ext cx="717160" cy="58488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6905270" y="3969938"/>
            <a:ext cx="389754" cy="103207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cxnSpLocks/>
            <a:stCxn id="120" idx="1"/>
          </p:cNvCxnSpPr>
          <p:nvPr/>
        </p:nvCxnSpPr>
        <p:spPr>
          <a:xfrm flipH="1" flipV="1">
            <a:off x="5066340" y="5614259"/>
            <a:ext cx="2347530" cy="60036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869560" y="2613123"/>
            <a:ext cx="724260" cy="643491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581269" y="2506819"/>
            <a:ext cx="1635603" cy="602273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673645" y="2577334"/>
            <a:ext cx="0" cy="162087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5082" y="4233994"/>
            <a:ext cx="1828800" cy="830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Survey selectivity</a:t>
            </a:r>
          </a:p>
          <a:p>
            <a:r>
              <a:rPr lang="en-US" sz="1600" dirty="0">
                <a:solidFill>
                  <a:srgbClr val="00B050"/>
                </a:solidFill>
              </a:rPr>
              <a:t>            =</a:t>
            </a:r>
          </a:p>
          <a:p>
            <a:r>
              <a:rPr lang="en-US" sz="1600" dirty="0">
                <a:solidFill>
                  <a:srgbClr val="00B050"/>
                </a:solidFill>
              </a:rPr>
              <a:t>Catch selectivity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210585" y="4905228"/>
            <a:ext cx="1428596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Recruitment</a:t>
            </a:r>
          </a:p>
        </p:txBody>
      </p:sp>
      <p:cxnSp>
        <p:nvCxnSpPr>
          <p:cNvPr id="54" name="Straight Arrow Connector 53"/>
          <p:cNvCxnSpPr>
            <a:cxnSpLocks/>
          </p:cNvCxnSpPr>
          <p:nvPr/>
        </p:nvCxnSpPr>
        <p:spPr>
          <a:xfrm flipH="1">
            <a:off x="2080257" y="5090961"/>
            <a:ext cx="1187209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 flipV="1">
            <a:off x="5776331" y="4196039"/>
            <a:ext cx="1649330" cy="72188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1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7762EE-A63E-4C70-9157-AA3DF4156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5399"/>
            <a:ext cx="6661747" cy="65872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E7B86D-4950-49A2-8D49-1FB2BD598CE0}"/>
              </a:ext>
            </a:extLst>
          </p:cNvPr>
          <p:cNvSpPr txBox="1"/>
          <p:nvPr/>
        </p:nvSpPr>
        <p:spPr>
          <a:xfrm>
            <a:off x="6553200" y="1295400"/>
            <a:ext cx="2704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 collected from HOBO logger deployed on headrope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7CAB63-62BA-4FEF-9E8F-240E7A4CCC3E}"/>
              </a:ext>
            </a:extLst>
          </p:cNvPr>
          <p:cNvSpPr txBox="1"/>
          <p:nvPr/>
        </p:nvSpPr>
        <p:spPr>
          <a:xfrm>
            <a:off x="6824421" y="2721244"/>
            <a:ext cx="2301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 = 27 stations</a:t>
            </a:r>
          </a:p>
          <a:p>
            <a:pPr algn="ctr"/>
            <a:r>
              <a:rPr lang="en-US" dirty="0"/>
              <a:t>(n=20 stations in 2021</a:t>
            </a:r>
          </a:p>
        </p:txBody>
      </p:sp>
    </p:spTree>
    <p:extLst>
      <p:ext uri="{BB962C8B-B14F-4D97-AF65-F5344CB8AC3E}">
        <p14:creationId xmlns:p14="http://schemas.microsoft.com/office/powerpoint/2010/main" val="42544998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2A8BF6-A146-47BB-B1D1-C6FBD1240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58071"/>
            <a:ext cx="6629400" cy="66089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AF403B-B684-4CA9-891B-8849A7AFF055}"/>
              </a:ext>
            </a:extLst>
          </p:cNvPr>
          <p:cNvSpPr txBox="1"/>
          <p:nvPr/>
        </p:nvSpPr>
        <p:spPr>
          <a:xfrm>
            <a:off x="6520011" y="1941650"/>
            <a:ext cx="2728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 = 42 stations </a:t>
            </a:r>
          </a:p>
          <a:p>
            <a:pPr algn="ctr"/>
            <a:r>
              <a:rPr lang="en-US" dirty="0"/>
              <a:t>(n=21 stations in 2021)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DA8563-A65B-467F-93AC-F8421DC63EC6}"/>
              </a:ext>
            </a:extLst>
          </p:cNvPr>
          <p:cNvSpPr txBox="1"/>
          <p:nvPr/>
        </p:nvSpPr>
        <p:spPr>
          <a:xfrm>
            <a:off x="6400800" y="1143000"/>
            <a:ext cx="2780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 collected by CTD deployed before each tow</a:t>
            </a:r>
          </a:p>
        </p:txBody>
      </p:sp>
    </p:spTree>
    <p:extLst>
      <p:ext uri="{BB962C8B-B14F-4D97-AF65-F5344CB8AC3E}">
        <p14:creationId xmlns:p14="http://schemas.microsoft.com/office/powerpoint/2010/main" val="1028783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615A2-B793-4FB6-BEE9-F0611CA4E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NSRKC Research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67640-C1E7-4889-93A5-901B920FF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90" y="1600200"/>
            <a:ext cx="8229600" cy="4525963"/>
          </a:xfrm>
        </p:spPr>
        <p:txBody>
          <a:bodyPr/>
          <a:lstStyle/>
          <a:p>
            <a:r>
              <a:rPr lang="en-US" dirty="0"/>
              <a:t>Tackling Assessment Model NSRKC biology assumptions, especially of large crab. </a:t>
            </a:r>
          </a:p>
          <a:p>
            <a:r>
              <a:rPr lang="en-US" dirty="0"/>
              <a:t>Size dependent mortality</a:t>
            </a:r>
          </a:p>
          <a:p>
            <a:pPr lvl="1"/>
            <a:r>
              <a:rPr lang="en-US" dirty="0"/>
              <a:t> Is mortality higher for large crab than small crab</a:t>
            </a:r>
          </a:p>
          <a:p>
            <a:r>
              <a:rPr lang="en-US" dirty="0"/>
              <a:t>Size at maturity </a:t>
            </a:r>
          </a:p>
          <a:p>
            <a:pPr lvl="1"/>
            <a:r>
              <a:rPr lang="en-US" dirty="0"/>
              <a:t>What is the functional size at maturity of NSRKC?</a:t>
            </a:r>
          </a:p>
          <a:p>
            <a:r>
              <a:rPr lang="en-US" dirty="0"/>
              <a:t>Large crabs movement </a:t>
            </a:r>
          </a:p>
          <a:p>
            <a:pPr lvl="1"/>
            <a:r>
              <a:rPr lang="en-US" dirty="0"/>
              <a:t>Do large crabs move out of Norton Sound? </a:t>
            </a:r>
          </a:p>
        </p:txBody>
      </p:sp>
    </p:spTree>
    <p:extLst>
      <p:ext uri="{BB962C8B-B14F-4D97-AF65-F5344CB8AC3E}">
        <p14:creationId xmlns:p14="http://schemas.microsoft.com/office/powerpoint/2010/main" val="13764695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DD8DB4-78AD-4D0D-8EA2-0F9F1AA54A4F}"/>
              </a:ext>
            </a:extLst>
          </p:cNvPr>
          <p:cNvSpPr txBox="1"/>
          <p:nvPr/>
        </p:nvSpPr>
        <p:spPr>
          <a:xfrm>
            <a:off x="381000" y="224684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2021 NS red king crab research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9BB1C1-9B4B-4A4A-B17D-4EC7019CE238}"/>
              </a:ext>
            </a:extLst>
          </p:cNvPr>
          <p:cNvSpPr txBox="1"/>
          <p:nvPr/>
        </p:nvSpPr>
        <p:spPr>
          <a:xfrm>
            <a:off x="457200" y="807730"/>
            <a:ext cx="2552700" cy="5232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Mortality study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C53FAD-1B9F-4574-96E8-FF9F8DF90CC9}"/>
              </a:ext>
            </a:extLst>
          </p:cNvPr>
          <p:cNvSpPr txBox="1"/>
          <p:nvPr/>
        </p:nvSpPr>
        <p:spPr>
          <a:xfrm>
            <a:off x="11624" y="5827986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Collaboration with NOAA and ADF&amp;G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D4BE4E-8180-4B60-922D-816AB5D9375D}"/>
              </a:ext>
            </a:extLst>
          </p:cNvPr>
          <p:cNvSpPr txBox="1"/>
          <p:nvPr/>
        </p:nvSpPr>
        <p:spPr>
          <a:xfrm>
            <a:off x="381000" y="6114553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Thank you to Leah Zacher, Jennifer Gardner, Kevin Clark, Justin Leon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9FD0DB-A447-4E1B-9F87-0FD17A3CABD6}"/>
              </a:ext>
            </a:extLst>
          </p:cNvPr>
          <p:cNvSpPr txBox="1"/>
          <p:nvPr/>
        </p:nvSpPr>
        <p:spPr>
          <a:xfrm>
            <a:off x="533400" y="1439987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Hold small and large crab long term to see if there is differential mortality rates between the sizes.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A9BC7F-4971-4370-A8D0-06EEF08467A0}"/>
              </a:ext>
            </a:extLst>
          </p:cNvPr>
          <p:cNvSpPr txBox="1"/>
          <p:nvPr/>
        </p:nvSpPr>
        <p:spPr>
          <a:xfrm>
            <a:off x="503976" y="2099392"/>
            <a:ext cx="8563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Sent 26 NS Crab to Kodiak:  </a:t>
            </a:r>
          </a:p>
          <a:p>
            <a:r>
              <a:rPr lang="en-US" dirty="0"/>
              <a:t>8 large (&gt;113 mm CL) and 16 small (&lt;90 mm CL)</a:t>
            </a:r>
          </a:p>
          <a:p>
            <a:r>
              <a:rPr lang="en-US" dirty="0"/>
              <a:t>(Hope to send more crab later in September),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</a:rPr>
              <a:t>Hope they will die in peace….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F2C5AA-0C18-45E3-9002-712D3B33517E}"/>
              </a:ext>
            </a:extLst>
          </p:cNvPr>
          <p:cNvSpPr txBox="1"/>
          <p:nvPr/>
        </p:nvSpPr>
        <p:spPr>
          <a:xfrm>
            <a:off x="457200" y="3383396"/>
            <a:ext cx="3270788" cy="5232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Functional maturity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C151F8-1957-413C-9C59-76379A386AD4}"/>
              </a:ext>
            </a:extLst>
          </p:cNvPr>
          <p:cNvSpPr txBox="1"/>
          <p:nvPr/>
        </p:nvSpPr>
        <p:spPr>
          <a:xfrm>
            <a:off x="425512" y="4028452"/>
            <a:ext cx="681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Determine smallest CL male crab can successfully mate.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202E45-4056-428C-B8C2-451EB2CD4FBD}"/>
              </a:ext>
            </a:extLst>
          </p:cNvPr>
          <p:cNvSpPr txBox="1"/>
          <p:nvPr/>
        </p:nvSpPr>
        <p:spPr>
          <a:xfrm>
            <a:off x="533400" y="4554454"/>
            <a:ext cx="7467600" cy="649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Send males (70-75 mm CL) and females to Kodiak prior to mating (January—March 2022)</a:t>
            </a:r>
          </a:p>
        </p:txBody>
      </p:sp>
    </p:spTree>
    <p:extLst>
      <p:ext uri="{BB962C8B-B14F-4D97-AF65-F5344CB8AC3E}">
        <p14:creationId xmlns:p14="http://schemas.microsoft.com/office/powerpoint/2010/main" val="20507063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7D6E06-5D88-4C06-A94A-C44BE71F0325}"/>
              </a:ext>
            </a:extLst>
          </p:cNvPr>
          <p:cNvSpPr txBox="1"/>
          <p:nvPr/>
        </p:nvSpPr>
        <p:spPr>
          <a:xfrm>
            <a:off x="249324" y="227349"/>
            <a:ext cx="7523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Satellite tagging: Track large crabs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49C432-90CA-49C7-AFF1-7478DFBF85C4}"/>
              </a:ext>
            </a:extLst>
          </p:cNvPr>
          <p:cNvSpPr txBox="1"/>
          <p:nvPr/>
        </p:nvSpPr>
        <p:spPr>
          <a:xfrm>
            <a:off x="1276350" y="945118"/>
            <a:ext cx="659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Funded by Bering Sea Crab Research- Led by ADF&amp;G- Kodiak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3AE796-B7A2-4319-8A47-65CEC90D4365}"/>
              </a:ext>
            </a:extLst>
          </p:cNvPr>
          <p:cNvSpPr txBox="1"/>
          <p:nvPr/>
        </p:nvSpPr>
        <p:spPr>
          <a:xfrm>
            <a:off x="247061" y="5715000"/>
            <a:ext cx="864987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Thanks to</a:t>
            </a:r>
            <a:r>
              <a:rPr lang="en-US" sz="2000" dirty="0"/>
              <a:t>: </a:t>
            </a:r>
            <a:r>
              <a:rPr lang="en-US" dirty="0"/>
              <a:t>Ben Daly, Vicki Vanek, Andrew Nault, William Gaeuman, Kevin Clark, Luke Henslee, Ethan Kelso, Justin Leon, Dawn Wehde (NSEDC), and Gabe Blanco</a:t>
            </a:r>
          </a:p>
        </p:txBody>
      </p:sp>
      <p:pic>
        <p:nvPicPr>
          <p:cNvPr id="6" name="Picture 5" descr="A group of people in uniform&#10;&#10;Description automatically generated with low confidence">
            <a:extLst>
              <a:ext uri="{FF2B5EF4-FFF2-40B4-BE49-F238E27FC236}">
                <a16:creationId xmlns:a16="http://schemas.microsoft.com/office/drawing/2014/main" id="{61D9A5EA-8149-4E36-9F2B-2EC24140958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" y="1457325"/>
            <a:ext cx="70104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53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75A5AA7-AA43-49D9-81C3-BE9348EE301D}"/>
              </a:ext>
            </a:extLst>
          </p:cNvPr>
          <p:cNvGrpSpPr/>
          <p:nvPr/>
        </p:nvGrpSpPr>
        <p:grpSpPr>
          <a:xfrm>
            <a:off x="1073675" y="261790"/>
            <a:ext cx="6996649" cy="4851348"/>
            <a:chOff x="533400" y="381000"/>
            <a:chExt cx="6629400" cy="472521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BBF6276-7C9A-48B9-8B7D-C5E2CFB021FE}"/>
                </a:ext>
              </a:extLst>
            </p:cNvPr>
            <p:cNvGrpSpPr/>
            <p:nvPr/>
          </p:nvGrpSpPr>
          <p:grpSpPr>
            <a:xfrm>
              <a:off x="533400" y="381000"/>
              <a:ext cx="6629400" cy="4725210"/>
              <a:chOff x="533400" y="381000"/>
              <a:chExt cx="6629400" cy="4725210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A144F27C-796F-47D0-AB51-73D435F6E6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3400" y="381000"/>
                <a:ext cx="6629400" cy="472521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80158A3-EA05-4E20-9A8C-00098C6809F3}"/>
                  </a:ext>
                </a:extLst>
              </p:cNvPr>
              <p:cNvSpPr/>
              <p:nvPr/>
            </p:nvSpPr>
            <p:spPr>
              <a:xfrm>
                <a:off x="914400" y="1676400"/>
                <a:ext cx="838200" cy="228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065A3A3-1A7C-4892-883D-963EA4995F5C}"/>
                  </a:ext>
                </a:extLst>
              </p:cNvPr>
              <p:cNvSpPr/>
              <p:nvPr/>
            </p:nvSpPr>
            <p:spPr>
              <a:xfrm>
                <a:off x="3056248" y="2629305"/>
                <a:ext cx="838200" cy="11389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A9D7E58-0658-426E-AC09-0967E53AF9FB}"/>
                  </a:ext>
                </a:extLst>
              </p:cNvPr>
              <p:cNvSpPr/>
              <p:nvPr/>
            </p:nvSpPr>
            <p:spPr>
              <a:xfrm>
                <a:off x="5334000" y="3810000"/>
                <a:ext cx="838200" cy="228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944604-5D81-41BC-980E-4840B9249F38}"/>
                </a:ext>
              </a:extLst>
            </p:cNvPr>
            <p:cNvSpPr txBox="1"/>
            <p:nvPr/>
          </p:nvSpPr>
          <p:spPr>
            <a:xfrm>
              <a:off x="1236875" y="16764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16 tags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7A4FF2-9400-473D-A63E-7B6A8783C9C8}"/>
                </a:ext>
              </a:extLst>
            </p:cNvPr>
            <p:cNvSpPr txBox="1"/>
            <p:nvPr/>
          </p:nvSpPr>
          <p:spPr>
            <a:xfrm>
              <a:off x="3356924" y="2373868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46 tags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60A62A-CA71-4429-B303-BBE361D43F65}"/>
                </a:ext>
              </a:extLst>
            </p:cNvPr>
            <p:cNvSpPr txBox="1"/>
            <p:nvPr/>
          </p:nvSpPr>
          <p:spPr>
            <a:xfrm>
              <a:off x="5448300" y="3908196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30 tags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1A99151-FF2D-4533-9E23-BD4AE00B6F3B}"/>
              </a:ext>
            </a:extLst>
          </p:cNvPr>
          <p:cNvSpPr txBox="1"/>
          <p:nvPr/>
        </p:nvSpPr>
        <p:spPr>
          <a:xfrm>
            <a:off x="1555037" y="5169208"/>
            <a:ext cx="6033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92 tags deployed in 3 areas in Norton Sound- June 12-22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9BA8DB-60D9-4E71-B4B1-06CDF63EB333}"/>
              </a:ext>
            </a:extLst>
          </p:cNvPr>
          <p:cNvSpPr txBox="1"/>
          <p:nvPr/>
        </p:nvSpPr>
        <p:spPr>
          <a:xfrm>
            <a:off x="2275458" y="5538540"/>
            <a:ext cx="459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Length : 117-152 mm CL (avg=126 mm CL)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C33829-1D17-476C-AD39-8E83C70310F8}"/>
              </a:ext>
            </a:extLst>
          </p:cNvPr>
          <p:cNvSpPr txBox="1"/>
          <p:nvPr/>
        </p:nvSpPr>
        <p:spPr>
          <a:xfrm>
            <a:off x="2275458" y="5956851"/>
            <a:ext cx="459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64 New shell, 24 Old shell, 4 Very old shell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396CD8-1289-4FB1-A5B8-C28962B95064}"/>
              </a:ext>
            </a:extLst>
          </p:cNvPr>
          <p:cNvSpPr txBox="1"/>
          <p:nvPr/>
        </p:nvSpPr>
        <p:spPr>
          <a:xfrm>
            <a:off x="2512235" y="6365022"/>
            <a:ext cx="4119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31 August release, 61 October release</a:t>
            </a:r>
          </a:p>
        </p:txBody>
      </p:sp>
    </p:spTree>
    <p:extLst>
      <p:ext uri="{BB962C8B-B14F-4D97-AF65-F5344CB8AC3E}">
        <p14:creationId xmlns:p14="http://schemas.microsoft.com/office/powerpoint/2010/main" val="37712245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7B4D9E-8ED8-408F-A09C-C6816FE503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30" y="748017"/>
            <a:ext cx="7333570" cy="48112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659CA1-E4E0-48CB-B8A0-55C5B7AFDAF9}"/>
              </a:ext>
            </a:extLst>
          </p:cNvPr>
          <p:cNvSpPr txBox="1"/>
          <p:nvPr/>
        </p:nvSpPr>
        <p:spPr>
          <a:xfrm>
            <a:off x="457200" y="214236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Satellite tags- August release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83AF43-48C4-455A-B473-0C1726947118}"/>
              </a:ext>
            </a:extLst>
          </p:cNvPr>
          <p:cNvSpPr txBox="1"/>
          <p:nvPr/>
        </p:nvSpPr>
        <p:spPr>
          <a:xfrm>
            <a:off x="381000" y="6000147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unexpected locations…</a:t>
            </a:r>
          </a:p>
          <a:p>
            <a:r>
              <a:rPr lang="en-US" dirty="0"/>
              <a:t>Large crabs are neither staying inshore, nor moving out of Norton Sound. </a:t>
            </a:r>
          </a:p>
          <a:p>
            <a:r>
              <a:rPr lang="en-US" dirty="0"/>
              <a:t>Move out in fall?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847D13-4464-4A98-96C0-0BC218D3BD23}"/>
              </a:ext>
            </a:extLst>
          </p:cNvPr>
          <p:cNvSpPr txBox="1"/>
          <p:nvPr/>
        </p:nvSpPr>
        <p:spPr>
          <a:xfrm>
            <a:off x="457200" y="5630815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 out of 31 tags popped up- still examining locations/movements</a:t>
            </a:r>
          </a:p>
        </p:txBody>
      </p:sp>
      <p:pic>
        <p:nvPicPr>
          <p:cNvPr id="1026" name="Picture 3">
            <a:extLst>
              <a:ext uri="{FF2B5EF4-FFF2-40B4-BE49-F238E27FC236}">
                <a16:creationId xmlns:a16="http://schemas.microsoft.com/office/drawing/2014/main" id="{130CDE35-81D2-49C5-8F7E-916E9BDCB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86" y="2739978"/>
            <a:ext cx="4011514" cy="289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0095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Draft NSRKC Assessment Model 21.0 and 21.1 (just for fun)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1219200"/>
            <a:ext cx="8610600" cy="5486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Model 21.: Model 19.0 with following updates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Discards estimated with Prop method (Model 19.0e: SAFE 2021) 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Zero summer com catch and size comp:</a:t>
            </a:r>
          </a:p>
          <a:p>
            <a:pPr lvl="2">
              <a:lnSpc>
                <a:spcPct val="80000"/>
              </a:lnSpc>
            </a:pPr>
            <a:r>
              <a:rPr lang="en-US" sz="2200" dirty="0">
                <a:solidFill>
                  <a:srgbClr val="0000FF"/>
                </a:solidFill>
              </a:rPr>
              <a:t>Update PRELIMINARY_CALCS_SECTION and likelihood</a:t>
            </a:r>
            <a:endParaRPr lang="en-US" dirty="0"/>
          </a:p>
          <a:p>
            <a:pPr lvl="1">
              <a:lnSpc>
                <a:spcPct val="80000"/>
              </a:lnSpc>
            </a:pPr>
            <a:r>
              <a:rPr lang="en-US" dirty="0"/>
              <a:t>Revised Standardized CPUE </a:t>
            </a:r>
          </a:p>
          <a:p>
            <a:pPr lvl="2">
              <a:lnSpc>
                <a:spcPct val="80000"/>
              </a:lnSpc>
            </a:pPr>
            <a:r>
              <a:rPr lang="en-US" dirty="0"/>
              <a:t>3 data periods: 3 fishery </a:t>
            </a:r>
            <a:r>
              <a:rPr lang="en-US" dirty="0" err="1"/>
              <a:t>qs</a:t>
            </a:r>
            <a:r>
              <a:rPr lang="en-US" dirty="0"/>
              <a:t> </a:t>
            </a:r>
          </a:p>
          <a:p>
            <a:pPr lvl="2">
              <a:lnSpc>
                <a:spcPct val="80000"/>
              </a:lnSpc>
            </a:pPr>
            <a:r>
              <a:rPr lang="en-US" dirty="0"/>
              <a:t>1977-1993 (large), 1994-2007 (small), 2008-2019 (small &amp; </a:t>
            </a:r>
            <a:r>
              <a:rPr lang="en-US" dirty="0" err="1"/>
              <a:t>highgrade</a:t>
            </a:r>
            <a:r>
              <a:rPr lang="en-US" dirty="0"/>
              <a:t>)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Two retention probability for summer com</a:t>
            </a:r>
          </a:p>
          <a:p>
            <a:pPr lvl="2">
              <a:lnSpc>
                <a:spcPct val="80000"/>
              </a:lnSpc>
            </a:pPr>
            <a:r>
              <a:rPr lang="en-US" dirty="0"/>
              <a:t>1977-2007: estimated from 1987-1994 discards length </a:t>
            </a:r>
          </a:p>
          <a:p>
            <a:pPr lvl="2">
              <a:lnSpc>
                <a:spcPct val="80000"/>
              </a:lnSpc>
            </a:pPr>
            <a:r>
              <a:rPr lang="en-US" dirty="0"/>
              <a:t>2008-2019: estimated from 2012-2019 total catch length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Two retention probability for winter com </a:t>
            </a:r>
          </a:p>
          <a:p>
            <a:pPr lvl="2">
              <a:lnSpc>
                <a:spcPct val="80000"/>
              </a:lnSpc>
            </a:pPr>
            <a:r>
              <a:rPr lang="en-US" dirty="0"/>
              <a:t>1977-2007: assumed all legal crabs retained </a:t>
            </a:r>
          </a:p>
          <a:p>
            <a:pPr lvl="2">
              <a:lnSpc>
                <a:spcPct val="80000"/>
              </a:lnSpc>
            </a:pPr>
            <a:r>
              <a:rPr lang="en-US" dirty="0"/>
              <a:t>2008-2019: estimated from 2015-2018  retained catch length.</a:t>
            </a:r>
          </a:p>
          <a:p>
            <a:pPr marL="914400" lvl="2" indent="0">
              <a:lnSpc>
                <a:spcPct val="80000"/>
              </a:lnSpc>
              <a:buNone/>
            </a:pP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Model 21.1 all of the above but M=0.18 for all lengths </a:t>
            </a:r>
          </a:p>
        </p:txBody>
      </p:sp>
    </p:spTree>
    <p:extLst>
      <p:ext uri="{BB962C8B-B14F-4D97-AF65-F5344CB8AC3E}">
        <p14:creationId xmlns:p14="http://schemas.microsoft.com/office/powerpoint/2010/main" val="2238703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Final Assessment Models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1219200"/>
            <a:ext cx="8610600" cy="54864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Model  19.0e: with updated data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Model 21.0:  Model 19.0e+ St CPUE with 3qs + 2 summer commercial retention probabilities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Model 21.1: Model 21.0 with M = 0.18 for all length size classes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Model 21.2: Model 19.0e + St CPUE data updated with 3qs. 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Model 21.3: Model 19.0e+2 summer commercial retention probability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Model 21.4: Model 21.0 with M estimated equally for all length size classes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Model 21.5: Model 21.0 with M estimated for two length size classes (&lt; 124mm, &gt;123mm CL).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97821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Final Assessment Models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1219200"/>
            <a:ext cx="8610600" cy="548640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8D6CCC7-562B-4A80-83BD-6818DEF00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095241"/>
              </p:ext>
            </p:extLst>
          </p:nvPr>
        </p:nvGraphicFramePr>
        <p:xfrm>
          <a:off x="152400" y="1371600"/>
          <a:ext cx="8510587" cy="27916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0317">
                  <a:extLst>
                    <a:ext uri="{9D8B030D-6E8A-4147-A177-3AD203B41FA5}">
                      <a16:colId xmlns:a16="http://schemas.microsoft.com/office/drawing/2014/main" val="978625987"/>
                    </a:ext>
                  </a:extLst>
                </a:gridCol>
                <a:gridCol w="1240980">
                  <a:extLst>
                    <a:ext uri="{9D8B030D-6E8A-4147-A177-3AD203B41FA5}">
                      <a16:colId xmlns:a16="http://schemas.microsoft.com/office/drawing/2014/main" val="1423312597"/>
                    </a:ext>
                  </a:extLst>
                </a:gridCol>
                <a:gridCol w="1030103">
                  <a:extLst>
                    <a:ext uri="{9D8B030D-6E8A-4147-A177-3AD203B41FA5}">
                      <a16:colId xmlns:a16="http://schemas.microsoft.com/office/drawing/2014/main" val="10747884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0051119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61350026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33587098"/>
                    </a:ext>
                  </a:extLst>
                </a:gridCol>
                <a:gridCol w="2262187">
                  <a:extLst>
                    <a:ext uri="{9D8B030D-6E8A-4147-A177-3AD203B41FA5}">
                      <a16:colId xmlns:a16="http://schemas.microsoft.com/office/drawing/2014/main" val="256975936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Model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Discards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Est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St.CPUE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Ret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prob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MS Mincho" panose="02020609040205080304" pitchFamily="49" charset="-128"/>
                        </a:rPr>
                        <a:t>Par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MS Mincho" panose="02020609040205080304" pitchFamily="49" charset="-128"/>
                        </a:rPr>
                        <a:t>Note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1429965"/>
                  </a:ext>
                </a:extLst>
              </a:tr>
              <a:tr h="3117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19.0e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0.18+est (L)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MS Mincho" panose="02020609040205080304" pitchFamily="49" charset="-128"/>
                        </a:rPr>
                        <a:t>Default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573407"/>
                  </a:ext>
                </a:extLst>
              </a:tr>
              <a:tr h="3117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21.0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0.18+est (L)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+4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MS Mincho" panose="02020609040205080304" pitchFamily="49" charset="-128"/>
                        </a:rPr>
                        <a:t>Recommended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8139214"/>
                  </a:ext>
                </a:extLst>
              </a:tr>
              <a:tr h="3117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21.1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0.18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+3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2432442"/>
                  </a:ext>
                </a:extLst>
              </a:tr>
              <a:tr h="3117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21.2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0.18+est (L)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+2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MS Mincho" panose="02020609040205080304" pitchFamily="49" charset="-128"/>
                        </a:rPr>
                        <a:t>Bridge 1 to 21.0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5271339"/>
                  </a:ext>
                </a:extLst>
              </a:tr>
              <a:tr h="3117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21.3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0.18+est (L)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+2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MS Mincho" panose="02020609040205080304" pitchFamily="49" charset="-128"/>
                        </a:rPr>
                        <a:t>Bridge 2 to 21.0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9753825"/>
                  </a:ext>
                </a:extLst>
              </a:tr>
              <a:tr h="3117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21.4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Est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+4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1654891"/>
                  </a:ext>
                </a:extLst>
              </a:tr>
              <a:tr h="31172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21.5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Est (S,L)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+5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6367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5845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Assumptions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19200"/>
            <a:ext cx="8610600" cy="5410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/>
              <a:t>NSRKC biology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Molting, Growth, and Recruitment occur just before Feb 01 fishery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Molted crab become </a:t>
            </a:r>
            <a:r>
              <a:rPr lang="en-US" sz="2000" dirty="0" err="1"/>
              <a:t>Newshell</a:t>
            </a:r>
            <a:r>
              <a:rPr lang="en-US" sz="2000" dirty="0"/>
              <a:t>, </a:t>
            </a:r>
            <a:r>
              <a:rPr lang="en-US" sz="2000" dirty="0" err="1"/>
              <a:t>unmolted</a:t>
            </a:r>
            <a:r>
              <a:rPr lang="en-US" sz="2000" dirty="0"/>
              <a:t> crab becomes </a:t>
            </a:r>
            <a:r>
              <a:rPr lang="en-US" sz="2000" dirty="0" err="1"/>
              <a:t>Oldshell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M = 0.18 for length class 1-6, higher mortality of classes 7 and 8 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NSRKC fishery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winter Feb 01, Summer July 01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Selectivity and retention: same for New and Old shells.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Winter selectivity: dome shape and the same as winter pot survey selectivity for all years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Winter retention: Com 2 periods, Sub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Summer selectivity: logistic and the same for all years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Summer retention:   3 periods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Discards mortality: 0.2 for summer and winter</a:t>
            </a:r>
            <a:endParaRPr lang="en-US" sz="2400" dirty="0"/>
          </a:p>
          <a:p>
            <a:pPr>
              <a:lnSpc>
                <a:spcPct val="80000"/>
              </a:lnSpc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n-US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62415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Final Assessment Models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1219200"/>
            <a:ext cx="8610600" cy="548640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0D1ED5-AEE7-40F3-A9F3-DA894E6EE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500493"/>
              </p:ext>
            </p:extLst>
          </p:nvPr>
        </p:nvGraphicFramePr>
        <p:xfrm>
          <a:off x="685800" y="825680"/>
          <a:ext cx="8091487" cy="5651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1395">
                  <a:extLst>
                    <a:ext uri="{9D8B030D-6E8A-4147-A177-3AD203B41FA5}">
                      <a16:colId xmlns:a16="http://schemas.microsoft.com/office/drawing/2014/main" val="1090236845"/>
                    </a:ext>
                  </a:extLst>
                </a:gridCol>
                <a:gridCol w="941770">
                  <a:extLst>
                    <a:ext uri="{9D8B030D-6E8A-4147-A177-3AD203B41FA5}">
                      <a16:colId xmlns:a16="http://schemas.microsoft.com/office/drawing/2014/main" val="3657639475"/>
                    </a:ext>
                  </a:extLst>
                </a:gridCol>
                <a:gridCol w="841281">
                  <a:extLst>
                    <a:ext uri="{9D8B030D-6E8A-4147-A177-3AD203B41FA5}">
                      <a16:colId xmlns:a16="http://schemas.microsoft.com/office/drawing/2014/main" val="3778201944"/>
                    </a:ext>
                  </a:extLst>
                </a:gridCol>
                <a:gridCol w="946440">
                  <a:extLst>
                    <a:ext uri="{9D8B030D-6E8A-4147-A177-3AD203B41FA5}">
                      <a16:colId xmlns:a16="http://schemas.microsoft.com/office/drawing/2014/main" val="588267318"/>
                    </a:ext>
                  </a:extLst>
                </a:gridCol>
                <a:gridCol w="946440">
                  <a:extLst>
                    <a:ext uri="{9D8B030D-6E8A-4147-A177-3AD203B41FA5}">
                      <a16:colId xmlns:a16="http://schemas.microsoft.com/office/drawing/2014/main" val="3409697234"/>
                    </a:ext>
                  </a:extLst>
                </a:gridCol>
                <a:gridCol w="946440">
                  <a:extLst>
                    <a:ext uri="{9D8B030D-6E8A-4147-A177-3AD203B41FA5}">
                      <a16:colId xmlns:a16="http://schemas.microsoft.com/office/drawing/2014/main" val="3043983845"/>
                    </a:ext>
                  </a:extLst>
                </a:gridCol>
                <a:gridCol w="841281">
                  <a:extLst>
                    <a:ext uri="{9D8B030D-6E8A-4147-A177-3AD203B41FA5}">
                      <a16:colId xmlns:a16="http://schemas.microsoft.com/office/drawing/2014/main" val="4266405849"/>
                    </a:ext>
                  </a:extLst>
                </a:gridCol>
                <a:gridCol w="946440">
                  <a:extLst>
                    <a:ext uri="{9D8B030D-6E8A-4147-A177-3AD203B41FA5}">
                      <a16:colId xmlns:a16="http://schemas.microsoft.com/office/drawing/2014/main" val="760480725"/>
                    </a:ext>
                  </a:extLst>
                </a:gridCol>
              </a:tblGrid>
              <a:tr h="2897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Model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19.0e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21.0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21.2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21.4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21.5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511553843"/>
                  </a:ext>
                </a:extLst>
              </a:tr>
              <a:tr h="55217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Additional Parameters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6350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6350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+4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6350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+3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6350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+2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6350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+2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6350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+4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6350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+5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1627521578"/>
                  </a:ext>
                </a:extLst>
              </a:tr>
              <a:tr h="45604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346.67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340.05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396.6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341.58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345.08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350.20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337.31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1114893449"/>
                  </a:ext>
                </a:extLst>
              </a:tr>
              <a:tr h="289708">
                <a:tc>
                  <a:txBody>
                    <a:bodyPr/>
                    <a:lstStyle/>
                    <a:p>
                      <a:pPr marL="0" marR="5715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TSA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11.46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11.78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34.9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11.71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11.48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10.97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11.03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2363807459"/>
                  </a:ext>
                </a:extLst>
              </a:tr>
              <a:tr h="28970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St.CPUE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-17.21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-23.57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-19.0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-23.73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-17.25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-24.19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-24.45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4089339174"/>
                  </a:ext>
                </a:extLst>
              </a:tr>
              <a:tr h="45604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TLP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129.81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129.67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133.30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129.94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129.66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132.03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128.34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3741406277"/>
                  </a:ext>
                </a:extLst>
              </a:tr>
              <a:tr h="28970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WLP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39.30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38.88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40.75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38.91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39.28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39.78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38.87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1676664748"/>
                  </a:ext>
                </a:extLst>
              </a:tr>
              <a:tr h="28970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CLP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50.00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48.28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62.55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49.60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48.64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51.49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47.79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890541960"/>
                  </a:ext>
                </a:extLst>
              </a:tr>
              <a:tr h="28970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OBS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24.11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24.36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25.47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24.23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27.93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25.10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3696507191"/>
                  </a:ext>
                </a:extLst>
              </a:tr>
              <a:tr h="28970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REC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2.77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2.77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2.56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2.77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2.78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2.59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2578211735"/>
                  </a:ext>
                </a:extLst>
              </a:tr>
              <a:tr h="28970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18.95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20.36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20.14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20.40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18.95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20.78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21.07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4036036335"/>
                  </a:ext>
                </a:extLst>
              </a:tr>
              <a:tr h="28970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DIS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3.59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3.89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3.68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3.07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25841878"/>
                  </a:ext>
                </a:extLst>
              </a:tr>
              <a:tr h="289708">
                <a:tc>
                  <a:txBody>
                    <a:bodyPr/>
                    <a:lstStyle/>
                    <a:p>
                      <a:pPr marL="0" marR="5715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TAG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84.13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83.98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92.04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84.14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84.03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86.21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83.77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423264753"/>
                  </a:ext>
                </a:extLst>
              </a:tr>
              <a:tr h="36890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RMSE Trawl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0.56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2775188542"/>
                  </a:ext>
                </a:extLst>
              </a:tr>
              <a:tr h="36890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RMSE CPUE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0.45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0.43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0.46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3491086228"/>
                  </a:ext>
                </a:extLst>
              </a:tr>
              <a:tr h="55217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0.18</a:t>
                      </a: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0.18</a:t>
                      </a: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0.61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0.18</a:t>
                      </a: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0.18</a:t>
                      </a: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0.61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0.26</a:t>
                      </a: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0.59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888" marR="57888" marT="0" marB="0" anchor="ctr"/>
                </a:tc>
                <a:extLst>
                  <a:ext uri="{0D108BD9-81ED-4DB2-BD59-A6C34878D82A}">
                    <a16:rowId xmlns:a16="http://schemas.microsoft.com/office/drawing/2014/main" val="4169794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5506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Final Assessment Models: Summary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838200"/>
            <a:ext cx="8610600" cy="5715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Explore </a:t>
            </a:r>
            <a:r>
              <a:rPr lang="en-US" sz="2800" i="1" dirty="0"/>
              <a:t>M</a:t>
            </a:r>
            <a:r>
              <a:rPr lang="en-US" sz="2800" dirty="0"/>
              <a:t> :  Model  21.0, 21.1,21.4, 21.5: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 (rehash of NPFMC 2019 model alternatives). 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No changes in overall results (as expected)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400" dirty="0"/>
              <a:t>Length-independent M = 0.18 (21.1) generates the poorest model fit. 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Length-independent  higher M (21.4) moderately improves model fit. 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Length-dependent M (21.0) showed great improvement in model fit. 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Length-dependent higher M (21.5) had the best model fit.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FF0000"/>
                </a:solidFill>
              </a:rPr>
              <a:t>None of the model alternatives greatly reduced misfit.</a:t>
            </a:r>
          </a:p>
          <a:p>
            <a:pPr lvl="1">
              <a:lnSpc>
                <a:spcPct val="80000"/>
              </a:lnSpc>
            </a:pPr>
            <a:r>
              <a:rPr lang="en-US" dirty="0">
                <a:solidFill>
                  <a:srgbClr val="FF0000"/>
                </a:solidFill>
              </a:rPr>
              <a:t>Large crabs, </a:t>
            </a:r>
            <a:r>
              <a:rPr lang="en-US" dirty="0" err="1">
                <a:solidFill>
                  <a:srgbClr val="FF0000"/>
                </a:solidFill>
              </a:rPr>
              <a:t>Oldshell</a:t>
            </a:r>
            <a:r>
              <a:rPr lang="en-US" dirty="0">
                <a:solidFill>
                  <a:srgbClr val="FF0000"/>
                </a:solidFill>
              </a:rPr>
              <a:t> crabs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004722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Final Assessment Models: Summary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1219200"/>
            <a:ext cx="8610600" cy="54864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Bridge model analyses:  Model  19.0e, 21.2,21.3, 21.0: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/>
              <a:t>Revise </a:t>
            </a:r>
            <a:r>
              <a:rPr lang="en-US" sz="2800" dirty="0" err="1"/>
              <a:t>st.CPUE</a:t>
            </a:r>
            <a:r>
              <a:rPr lang="en-US" sz="2800" dirty="0"/>
              <a:t> timeseries (19.0e. 21.2): changes in model fit ( but this has to happen)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Increase retention probs (19.0e. 21.3): No changes in model fits 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82089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Final Assessment Models: Summary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838200"/>
            <a:ext cx="8610600" cy="5791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Model 21.5 is the best, followed by 21.1, 21.4, and 21.1: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0000FF"/>
                </a:solidFill>
              </a:rPr>
              <a:t>Can’t distinguish model improvement visually, except for trawl survey.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0000FF"/>
                </a:solidFill>
              </a:rPr>
              <a:t>Higher M</a:t>
            </a:r>
          </a:p>
          <a:p>
            <a:pPr lvl="1">
              <a:lnSpc>
                <a:spcPct val="80000"/>
              </a:lnSpc>
            </a:pPr>
            <a:r>
              <a:rPr lang="en-US" dirty="0">
                <a:solidFill>
                  <a:srgbClr val="0000FF"/>
                </a:solidFill>
              </a:rPr>
              <a:t>Higher total crab abundance.</a:t>
            </a:r>
          </a:p>
          <a:p>
            <a:pPr lvl="1">
              <a:lnSpc>
                <a:spcPct val="80000"/>
              </a:lnSpc>
            </a:pPr>
            <a:r>
              <a:rPr lang="en-US" dirty="0">
                <a:solidFill>
                  <a:srgbClr val="0000FF"/>
                </a:solidFill>
              </a:rPr>
              <a:t>Smaller increase in MMB – BMSY</a:t>
            </a:r>
          </a:p>
          <a:p>
            <a:pPr lvl="1">
              <a:lnSpc>
                <a:spcPct val="80000"/>
              </a:lnSpc>
            </a:pPr>
            <a:r>
              <a:rPr lang="en-US" dirty="0">
                <a:solidFill>
                  <a:srgbClr val="0000FF"/>
                </a:solidFill>
              </a:rPr>
              <a:t>Lower projection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55448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Trawl Survey: higher </a:t>
            </a:r>
            <a:r>
              <a:rPr lang="en-US" sz="2800" i="1" dirty="0">
                <a:effectLst/>
              </a:rPr>
              <a:t>M</a:t>
            </a:r>
            <a:r>
              <a:rPr lang="en-US" sz="2800" dirty="0">
                <a:effectLst/>
              </a:rPr>
              <a:t> slightly better fit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379192-974F-4E33-B744-A17EF066D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6324600" cy="6107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36683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9236" y="152400"/>
            <a:ext cx="2590800" cy="5334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St CPUE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8BED18-E843-468F-A7A1-1E3F20518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308781"/>
            <a:ext cx="6781800" cy="65492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59765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Trawl length</a:t>
            </a:r>
            <a:endParaRPr lang="en-US" sz="280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AA99FC-81D9-4352-AB51-C7D796352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" y="609600"/>
            <a:ext cx="8305800" cy="8020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268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6706" y="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Summer Com retain: </a:t>
            </a:r>
            <a:endParaRPr lang="en-US" sz="280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52075C-5D75-44F6-8492-551995DE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74528"/>
            <a:ext cx="6713718" cy="6483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92480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92" y="0"/>
            <a:ext cx="8510588" cy="609600"/>
          </a:xfrm>
        </p:spPr>
        <p:txBody>
          <a:bodyPr>
            <a:normAutofit/>
          </a:bodyPr>
          <a:lstStyle/>
          <a:p>
            <a:r>
              <a:rPr lang="en-US" sz="2800" dirty="0"/>
              <a:t>Com discards </a:t>
            </a:r>
            <a:endParaRPr lang="en-US" sz="2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368014-7E98-4834-BE27-0B07972D1FA4}"/>
              </a:ext>
            </a:extLst>
          </p:cNvPr>
          <p:cNvSpPr txBox="1"/>
          <p:nvPr/>
        </p:nvSpPr>
        <p:spPr>
          <a:xfrm>
            <a:off x="7372364" y="1068556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Discards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31E346-21BC-4DC1-A6AA-7568A0D6E43F}"/>
              </a:ext>
            </a:extLst>
          </p:cNvPr>
          <p:cNvSpPr txBox="1"/>
          <p:nvPr/>
        </p:nvSpPr>
        <p:spPr>
          <a:xfrm>
            <a:off x="7381575" y="2743200"/>
            <a:ext cx="672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Total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B3E97C-8B60-42D2-8E71-1AD39CDE9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99" y="304800"/>
            <a:ext cx="7112794" cy="6358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53389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Winter pot </a:t>
            </a:r>
            <a:r>
              <a:rPr lang="en-US" sz="2800" dirty="0" err="1"/>
              <a:t>len</a:t>
            </a:r>
            <a:r>
              <a:rPr lang="en-US" sz="2800" dirty="0"/>
              <a:t> new old : Red</a:t>
            </a:r>
            <a:r>
              <a:rPr lang="en-US" sz="2800" dirty="0">
                <a:effectLst/>
              </a:rPr>
              <a:t> 21.0, </a:t>
            </a:r>
            <a:r>
              <a:rPr lang="en-US" sz="2800" dirty="0"/>
              <a:t>Blue </a:t>
            </a:r>
            <a:r>
              <a:rPr lang="en-US" sz="2800" dirty="0">
                <a:effectLst/>
              </a:rPr>
              <a:t>21.1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E13C2C-C1B3-4BAA-A59C-A01B87F4C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382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49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92906" y="914400"/>
            <a:ext cx="8358188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NSRKC Management </a:t>
            </a:r>
            <a:endParaRPr lang="en-US" sz="2400" dirty="0"/>
          </a:p>
          <a:p>
            <a:r>
              <a:rPr lang="en-US" sz="2600" i="1" dirty="0">
                <a:solidFill>
                  <a:srgbClr val="0000FF"/>
                </a:solidFill>
              </a:rPr>
              <a:t>Document Legal crab proportion by size </a:t>
            </a:r>
            <a:endParaRPr lang="en-US" sz="2600" dirty="0"/>
          </a:p>
          <a:p>
            <a:pPr lvl="1"/>
            <a:r>
              <a:rPr lang="en-US" sz="2200" dirty="0"/>
              <a:t>Provided. </a:t>
            </a:r>
          </a:p>
          <a:p>
            <a:r>
              <a:rPr lang="en-US" sz="2000" i="1" dirty="0">
                <a:solidFill>
                  <a:srgbClr val="0000FF"/>
                </a:solidFill>
              </a:rPr>
              <a:t>Plot the legal biomass over time using different proportions of legal crab to better understand the magnitude of the impact of the change  </a:t>
            </a:r>
          </a:p>
          <a:p>
            <a:pPr lvl="1"/>
            <a:r>
              <a:rPr lang="en-US" sz="2200" dirty="0"/>
              <a:t>Model is based on </a:t>
            </a:r>
            <a:r>
              <a:rPr lang="en-US" sz="2200" b="1" dirty="0">
                <a:solidFill>
                  <a:srgbClr val="FF5353"/>
                </a:solidFill>
              </a:rPr>
              <a:t>abundance</a:t>
            </a:r>
            <a:r>
              <a:rPr lang="en-US" sz="2200" dirty="0"/>
              <a:t> not biomass. </a:t>
            </a:r>
          </a:p>
          <a:p>
            <a:pPr lvl="1"/>
            <a:r>
              <a:rPr lang="en-US" sz="2200" dirty="0"/>
              <a:t>Legal size proportion not part of assessment model, and thus no impacts.  </a:t>
            </a:r>
          </a:p>
          <a:p>
            <a:r>
              <a:rPr lang="en-US" sz="2600" i="1" dirty="0">
                <a:solidFill>
                  <a:srgbClr val="0000FF"/>
                </a:solidFill>
              </a:rPr>
              <a:t>OFL by retained catch</a:t>
            </a:r>
          </a:p>
          <a:p>
            <a:pPr lvl="1"/>
            <a:r>
              <a:rPr lang="en-US" sz="2200" dirty="0"/>
              <a:t>Will be Implemented for Jan 2022. </a:t>
            </a:r>
          </a:p>
          <a:p>
            <a:pPr lvl="1"/>
            <a:r>
              <a:rPr lang="en-US" sz="2200" dirty="0"/>
              <a:t>Total OFL not evaluated in the future (no discards estimates)  </a:t>
            </a:r>
          </a:p>
          <a:p>
            <a:r>
              <a:rPr lang="en-US" sz="2600" i="1" dirty="0">
                <a:solidFill>
                  <a:srgbClr val="0000FF"/>
                </a:solidFill>
              </a:rPr>
              <a:t>Include LKTKS in the assessment. </a:t>
            </a:r>
          </a:p>
          <a:p>
            <a:pPr lvl="1"/>
            <a:r>
              <a:rPr lang="en-US" sz="2200" dirty="0"/>
              <a:t>Waiting Taskforce report projected to finish in April 2022.  </a:t>
            </a:r>
          </a:p>
        </p:txBody>
      </p:sp>
    </p:spTree>
    <p:extLst>
      <p:ext uri="{BB962C8B-B14F-4D97-AF65-F5344CB8AC3E}">
        <p14:creationId xmlns:p14="http://schemas.microsoft.com/office/powerpoint/2010/main" val="13442638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Winter com retain </a:t>
            </a:r>
            <a:r>
              <a:rPr lang="en-US" sz="2800" dirty="0" err="1"/>
              <a:t>len</a:t>
            </a:r>
            <a:r>
              <a:rPr lang="en-US" sz="2800" dirty="0"/>
              <a:t> new old : Red</a:t>
            </a:r>
            <a:r>
              <a:rPr lang="en-US" sz="2800" dirty="0">
                <a:effectLst/>
              </a:rPr>
              <a:t> 21.0, </a:t>
            </a:r>
            <a:r>
              <a:rPr lang="en-US" sz="2800" dirty="0"/>
              <a:t>Blue </a:t>
            </a:r>
            <a:r>
              <a:rPr lang="en-US" sz="2800" dirty="0">
                <a:effectLst/>
              </a:rPr>
              <a:t>21.1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415A75-D52E-4EF6-B2CC-DF021583F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762000"/>
            <a:ext cx="8991600" cy="8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516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762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Tag Recovery </a:t>
            </a:r>
            <a:endParaRPr lang="en-US" sz="2800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285003-7714-4193-AE3B-8AF470C94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09600"/>
            <a:ext cx="7429500" cy="67683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0275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0" y="76200"/>
            <a:ext cx="4953000" cy="4572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Molting, Selectivity, retention </a:t>
            </a:r>
            <a:endParaRPr lang="en-US" sz="2800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345508-7D4D-4548-84CD-D9403C604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636"/>
            <a:ext cx="7239000" cy="69907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82826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304800"/>
            <a:ext cx="3276600" cy="4572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Abundance</a:t>
            </a:r>
            <a:endParaRPr lang="en-US" sz="280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09A066-FAFB-4C51-A7AD-A12F5B3A2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"/>
            <a:ext cx="6934200" cy="6696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77619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76200"/>
            <a:ext cx="3505200" cy="685800"/>
          </a:xfrm>
        </p:spPr>
        <p:txBody>
          <a:bodyPr>
            <a:normAutofit/>
          </a:bodyPr>
          <a:lstStyle/>
          <a:p>
            <a:r>
              <a:rPr lang="en-US" sz="2800" dirty="0"/>
              <a:t>MMB </a:t>
            </a:r>
            <a:endParaRPr lang="en-US" sz="2800" dirty="0"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6ADFCC-021E-4703-8F19-1B0515878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5407"/>
            <a:ext cx="6934200" cy="66963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26983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76200"/>
            <a:ext cx="3505200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Retrospective  </a:t>
            </a:r>
            <a:endParaRPr lang="en-US" sz="2800" dirty="0">
              <a:effectLst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BF9D92-EF2D-4D75-BFEF-A301DDB5C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400"/>
            <a:ext cx="4724400" cy="472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74B76A-46B6-4A53-90B5-55C7421C9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" y="914400"/>
            <a:ext cx="4724400" cy="472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73405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Final Assessment Models: Discussion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838200"/>
            <a:ext cx="8610600" cy="5791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FF0000"/>
                </a:solidFill>
              </a:rPr>
              <a:t>None of the model alternatives greatly reduced misfit.</a:t>
            </a:r>
          </a:p>
          <a:p>
            <a:pPr lvl="1">
              <a:lnSpc>
                <a:spcPct val="80000"/>
              </a:lnSpc>
            </a:pPr>
            <a:r>
              <a:rPr lang="en-US" dirty="0">
                <a:solidFill>
                  <a:srgbClr val="FF0000"/>
                </a:solidFill>
              </a:rPr>
              <a:t>Large crabs, </a:t>
            </a:r>
            <a:r>
              <a:rPr lang="en-US" dirty="0" err="1">
                <a:solidFill>
                  <a:srgbClr val="FF0000"/>
                </a:solidFill>
              </a:rPr>
              <a:t>Oldshell</a:t>
            </a:r>
            <a:r>
              <a:rPr lang="en-US" dirty="0">
                <a:solidFill>
                  <a:srgbClr val="FF0000"/>
                </a:solidFill>
              </a:rPr>
              <a:t> crabs 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dirty="0"/>
              <a:t>Assumption of </a:t>
            </a:r>
            <a:r>
              <a:rPr lang="en-US" sz="2800" dirty="0" err="1"/>
              <a:t>oldshell</a:t>
            </a:r>
            <a:r>
              <a:rPr lang="en-US" sz="2800" dirty="0"/>
              <a:t> = did not molt. </a:t>
            </a:r>
          </a:p>
          <a:p>
            <a:pPr>
              <a:lnSpc>
                <a:spcPct val="80000"/>
              </a:lnSpc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Tag-recovery with no growth (+/- 3mm) after 1 year of liberty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 Molted but no growth, self shell cleaning, shell mis-ID?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 Accuracy of distinguishing </a:t>
            </a:r>
            <a:r>
              <a:rPr lang="en-US" sz="2800" dirty="0" err="1"/>
              <a:t>newshell</a:t>
            </a:r>
            <a:r>
              <a:rPr lang="en-US" sz="2800" dirty="0"/>
              <a:t> vs. </a:t>
            </a:r>
            <a:r>
              <a:rPr lang="en-US" sz="2800" dirty="0" err="1"/>
              <a:t>oldshell</a:t>
            </a:r>
            <a:r>
              <a:rPr lang="en-US" sz="2800" dirty="0"/>
              <a:t>?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0000FF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2AC95DA-5ED9-4D12-9381-AB6CAA845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596969"/>
              </p:ext>
            </p:extLst>
          </p:nvPr>
        </p:nvGraphicFramePr>
        <p:xfrm>
          <a:off x="1371600" y="3620929"/>
          <a:ext cx="5562600" cy="171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09823396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858755274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1422072190"/>
                    </a:ext>
                  </a:extLst>
                </a:gridCol>
              </a:tblGrid>
              <a:tr h="40352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Released\Recovered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Newshell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Oldshell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475996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Newshell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29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71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318318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Oldshell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631594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852A0042-AF1D-41C2-B488-056833FC3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938" y="35893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639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Final Assessment Models: Discussion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838200"/>
            <a:ext cx="8610600" cy="5791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FF0000"/>
                </a:solidFill>
              </a:rPr>
              <a:t>None of the model alternatives greatly reduced misfit.</a:t>
            </a:r>
          </a:p>
          <a:p>
            <a:pPr lvl="1">
              <a:lnSpc>
                <a:spcPct val="80000"/>
              </a:lnSpc>
            </a:pPr>
            <a:r>
              <a:rPr lang="en-US" dirty="0">
                <a:solidFill>
                  <a:srgbClr val="FF0000"/>
                </a:solidFill>
              </a:rPr>
              <a:t>Large crabs, </a:t>
            </a:r>
            <a:r>
              <a:rPr lang="en-US" dirty="0" err="1">
                <a:solidFill>
                  <a:srgbClr val="FF0000"/>
                </a:solidFill>
              </a:rPr>
              <a:t>Oldshell</a:t>
            </a:r>
            <a:r>
              <a:rPr lang="en-US" dirty="0">
                <a:solidFill>
                  <a:srgbClr val="FF0000"/>
                </a:solidFill>
              </a:rPr>
              <a:t> crabs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Observer Survey: large (CL&gt;110mm) crabs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	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>
                <a:solidFill>
                  <a:srgbClr val="0000FF"/>
                </a:solidFill>
              </a:rPr>
              <a:t>Selective shell based discards? 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2AC95DA-5ED9-4D12-9381-AB6CAA845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861582"/>
              </p:ext>
            </p:extLst>
          </p:nvPr>
        </p:nvGraphicFramePr>
        <p:xfrm>
          <a:off x="914400" y="2822479"/>
          <a:ext cx="5562600" cy="1722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09823396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858755274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1422072190"/>
                    </a:ext>
                  </a:extLst>
                </a:gridCol>
              </a:tblGrid>
              <a:tr h="40352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Newshell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Oldshell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475996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Retained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6037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j-lt"/>
                          <a:ea typeface="MS Mincho" panose="02020609040205080304" pitchFamily="49" charset="-128"/>
                        </a:rPr>
                        <a:t>1618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318318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Discards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anose="02020609040205080304" pitchFamily="49" charset="-128"/>
                        </a:rPr>
                        <a:t>361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j-lt"/>
                          <a:ea typeface="MS Mincho" panose="02020609040205080304" pitchFamily="49" charset="-128"/>
                        </a:rPr>
                        <a:t>381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6315946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j-lt"/>
                          <a:ea typeface="MS Mincho" panose="02020609040205080304" pitchFamily="49" charset="-128"/>
                        </a:rPr>
                        <a:t>% discards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anose="02020609040205080304" pitchFamily="49" charset="-128"/>
                        </a:rPr>
                        <a:t>5.6%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j-lt"/>
                          <a:ea typeface="MS Mincho" panose="02020609040205080304" pitchFamily="49" charset="-128"/>
                        </a:rPr>
                        <a:t>19.1%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7131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4118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Author Recommendation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3400" y="2286000"/>
            <a:ext cx="6858000" cy="254362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Model 21.0 or Model 21.5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Model 21.5 is better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Better model fit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Better retrospective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4441A-F015-4B72-8A39-01D8B05E285C}"/>
              </a:ext>
            </a:extLst>
          </p:cNvPr>
          <p:cNvSpPr txBox="1"/>
          <p:nvPr/>
        </p:nvSpPr>
        <p:spPr>
          <a:xfrm>
            <a:off x="609600" y="1049644"/>
            <a:ext cx="8167688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/>
              <a:t>SSC: </a:t>
            </a:r>
            <a:r>
              <a:rPr lang="en-US" sz="2400" dirty="0">
                <a:solidFill>
                  <a:srgbClr val="0000FF"/>
                </a:solidFill>
              </a:rPr>
              <a:t>“</a:t>
            </a:r>
            <a:r>
              <a:rPr lang="en-US" sz="2400" i="1" dirty="0">
                <a:solidFill>
                  <a:srgbClr val="0000FF"/>
                </a:solidFill>
              </a:rPr>
              <a:t>The rationale that it may result in a higher OFL should not prevent exploring a higher value for M if that may be the best description of the dynamics.”</a:t>
            </a:r>
          </a:p>
        </p:txBody>
      </p:sp>
    </p:spTree>
    <p:extLst>
      <p:ext uri="{BB962C8B-B14F-4D97-AF65-F5344CB8AC3E}">
        <p14:creationId xmlns:p14="http://schemas.microsoft.com/office/powerpoint/2010/main" val="28783300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Author Recommendation OFL</a:t>
            </a:r>
            <a:endParaRPr lang="en-US" sz="2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4441A-F015-4B72-8A39-01D8B05E285C}"/>
              </a:ext>
            </a:extLst>
          </p:cNvPr>
          <p:cNvSpPr txBox="1"/>
          <p:nvPr/>
        </p:nvSpPr>
        <p:spPr>
          <a:xfrm>
            <a:off x="609600" y="1049644"/>
            <a:ext cx="8167688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/>
              <a:t>SSC: </a:t>
            </a:r>
            <a:r>
              <a:rPr lang="en-US" sz="2400" dirty="0">
                <a:solidFill>
                  <a:srgbClr val="0000FF"/>
                </a:solidFill>
              </a:rPr>
              <a:t>“</a:t>
            </a:r>
            <a:r>
              <a:rPr lang="en-US" sz="2400" i="1" dirty="0">
                <a:solidFill>
                  <a:srgbClr val="0000FF"/>
                </a:solidFill>
              </a:rPr>
              <a:t>The rationale that it may result in a higher OFL should not prevent exploring a higher value for M if that may be the best description of the dynamics.”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91E3053-427A-4063-BACE-618898FB4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249779"/>
              </p:ext>
            </p:extLst>
          </p:nvPr>
        </p:nvGraphicFramePr>
        <p:xfrm>
          <a:off x="609600" y="2133600"/>
          <a:ext cx="7010400" cy="2783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6800">
                  <a:extLst>
                    <a:ext uri="{9D8B030D-6E8A-4147-A177-3AD203B41FA5}">
                      <a16:colId xmlns:a16="http://schemas.microsoft.com/office/drawing/2014/main" val="247694967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4013438831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2640702283"/>
                    </a:ext>
                  </a:extLst>
                </a:gridCol>
              </a:tblGrid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21.5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661443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BMSY (1980-2022)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4.17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1.90 k.t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4.30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1.95 k.t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03294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MMB (2022)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5.33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2.42 k.t.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4.79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2.17 k.t.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389117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Tier 4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433645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F</a:t>
                      </a:r>
                      <a:r>
                        <a:rPr lang="en-US" sz="2000" baseline="-25000" dirty="0"/>
                        <a:t>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0.18 (CL &lt; 124mm)</a:t>
                      </a:r>
                    </a:p>
                    <a:p>
                      <a:r>
                        <a:rPr lang="en-US" sz="2000" dirty="0"/>
                        <a:t>0.61 (CL &gt; 123mm)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0.26 (CL &lt; 124mm)</a:t>
                      </a:r>
                    </a:p>
                    <a:p>
                      <a:r>
                        <a:rPr lang="en-US" sz="2000" dirty="0"/>
                        <a:t>0.59 (CL &gt; 123mm)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927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69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64568" y="1219200"/>
            <a:ext cx="8065625" cy="396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NSRKC Biology-Ecology </a:t>
            </a:r>
            <a:endParaRPr lang="en-US" sz="2400" dirty="0"/>
          </a:p>
          <a:p>
            <a:r>
              <a:rPr lang="en-US" sz="2600" i="1" dirty="0">
                <a:solidFill>
                  <a:srgbClr val="0000FF"/>
                </a:solidFill>
              </a:rPr>
              <a:t>Revisit Natural mortality M=0.18</a:t>
            </a:r>
          </a:p>
          <a:p>
            <a:r>
              <a:rPr lang="en-US" sz="2600" i="1" dirty="0">
                <a:solidFill>
                  <a:srgbClr val="0000FF"/>
                </a:solidFill>
              </a:rPr>
              <a:t>Include female clutch fullness CI bounds </a:t>
            </a:r>
          </a:p>
          <a:p>
            <a:r>
              <a:rPr lang="en-US" sz="2600" i="1" dirty="0">
                <a:solidFill>
                  <a:srgbClr val="0000FF"/>
                </a:solidFill>
              </a:rPr>
              <a:t>Revisit growth assumptions. </a:t>
            </a:r>
          </a:p>
          <a:p>
            <a:pPr lvl="1"/>
            <a:r>
              <a:rPr lang="en-US" sz="2200" i="1" dirty="0">
                <a:solidFill>
                  <a:srgbClr val="0000FF"/>
                </a:solidFill>
              </a:rPr>
              <a:t>Growth appears to be consistently producing too many large crab.  </a:t>
            </a:r>
          </a:p>
          <a:p>
            <a:r>
              <a:rPr lang="en-US" sz="2600" i="1" dirty="0">
                <a:solidFill>
                  <a:srgbClr val="0000FF"/>
                </a:solidFill>
              </a:rPr>
              <a:t>Investigate size at maturity  </a:t>
            </a:r>
          </a:p>
        </p:txBody>
      </p:sp>
    </p:spTree>
    <p:extLst>
      <p:ext uri="{BB962C8B-B14F-4D97-AF65-F5344CB8AC3E}">
        <p14:creationId xmlns:p14="http://schemas.microsoft.com/office/powerpoint/2010/main" val="15793172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Author Recommendation OFL</a:t>
            </a:r>
            <a:endParaRPr lang="en-US" sz="2800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EA9F6-E229-41AE-896E-10618AE51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12" y="2133600"/>
            <a:ext cx="8167688" cy="4648200"/>
          </a:xfrm>
        </p:spPr>
        <p:txBody>
          <a:bodyPr/>
          <a:lstStyle/>
          <a:p>
            <a:r>
              <a:rPr lang="en-US" i="1" dirty="0"/>
              <a:t>F</a:t>
            </a:r>
            <a:r>
              <a:rPr lang="en-US" i="1" baseline="-25000" dirty="0"/>
              <a:t>OFL</a:t>
            </a:r>
            <a:r>
              <a:rPr lang="en-US" dirty="0"/>
              <a:t>:  Length-independent vs Length-dependent? </a:t>
            </a:r>
          </a:p>
          <a:p>
            <a:r>
              <a:rPr lang="en-US" dirty="0"/>
              <a:t>Author recommendation: length-dependent 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Consistent with model structure 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Can be reasonable when </a:t>
            </a:r>
            <a:r>
              <a:rPr lang="en-US" i="1" dirty="0">
                <a:solidFill>
                  <a:srgbClr val="0000FF"/>
                </a:solidFill>
              </a:rPr>
              <a:t>M</a:t>
            </a:r>
            <a:r>
              <a:rPr lang="en-US" dirty="0">
                <a:solidFill>
                  <a:srgbClr val="0000FF"/>
                </a:solidFill>
              </a:rPr>
              <a:t> = 0.18 is assigned (21.0) but not reasonable when </a:t>
            </a:r>
            <a:r>
              <a:rPr lang="en-US" i="1" dirty="0">
                <a:solidFill>
                  <a:srgbClr val="0000FF"/>
                </a:solidFill>
              </a:rPr>
              <a:t>M</a:t>
            </a:r>
            <a:r>
              <a:rPr lang="en-US" dirty="0">
                <a:solidFill>
                  <a:srgbClr val="0000FF"/>
                </a:solidFill>
              </a:rPr>
              <a:t> is estimated (21.5)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ABC buffer is the right place to deal with uncertainties about OFL. 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4441A-F015-4B72-8A39-01D8B05E285C}"/>
              </a:ext>
            </a:extLst>
          </p:cNvPr>
          <p:cNvSpPr txBox="1"/>
          <p:nvPr/>
        </p:nvSpPr>
        <p:spPr>
          <a:xfrm>
            <a:off x="609600" y="1049644"/>
            <a:ext cx="8167688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/>
              <a:t>SSC: </a:t>
            </a:r>
            <a:r>
              <a:rPr lang="en-US" sz="2400" dirty="0">
                <a:solidFill>
                  <a:srgbClr val="0000FF"/>
                </a:solidFill>
              </a:rPr>
              <a:t>“</a:t>
            </a:r>
            <a:r>
              <a:rPr lang="en-US" sz="2400" i="1" dirty="0">
                <a:solidFill>
                  <a:srgbClr val="0000FF"/>
                </a:solidFill>
              </a:rPr>
              <a:t>The rationale that it may result in a higher OFL should not prevent exploring a higher value for M if that may be the best description of the dynamics.”</a:t>
            </a:r>
          </a:p>
        </p:txBody>
      </p:sp>
    </p:spTree>
    <p:extLst>
      <p:ext uri="{BB962C8B-B14F-4D97-AF65-F5344CB8AC3E}">
        <p14:creationId xmlns:p14="http://schemas.microsoft.com/office/powerpoint/2010/main" val="23209731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Author Recommendation OFL</a:t>
            </a:r>
            <a:endParaRPr lang="en-US" sz="2800" dirty="0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EA9F6-E229-41AE-896E-10618AE51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12" y="2133600"/>
            <a:ext cx="8167688" cy="4648200"/>
          </a:xfrm>
        </p:spPr>
        <p:txBody>
          <a:bodyPr/>
          <a:lstStyle/>
          <a:p>
            <a:r>
              <a:rPr lang="en-US" i="1" dirty="0"/>
              <a:t>F</a:t>
            </a:r>
            <a:r>
              <a:rPr lang="en-US" i="1" baseline="-25000" dirty="0"/>
              <a:t>OFL</a:t>
            </a:r>
            <a:r>
              <a:rPr lang="en-US" dirty="0"/>
              <a:t>:  Length-independent vs Length-dependent? </a:t>
            </a:r>
          </a:p>
          <a:p>
            <a:r>
              <a:rPr lang="en-US" dirty="0"/>
              <a:t>Author recommendation: length-dependent 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Consistent with model structure 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Can be acceptable when </a:t>
            </a:r>
            <a:r>
              <a:rPr lang="en-US" i="1" dirty="0">
                <a:solidFill>
                  <a:srgbClr val="0000FF"/>
                </a:solidFill>
              </a:rPr>
              <a:t>M</a:t>
            </a:r>
            <a:r>
              <a:rPr lang="en-US" dirty="0">
                <a:solidFill>
                  <a:srgbClr val="0000FF"/>
                </a:solidFill>
              </a:rPr>
              <a:t> = 0.18 is assigned (21.0), but does not make sense when length-dependent </a:t>
            </a:r>
            <a:r>
              <a:rPr lang="en-US" i="1" dirty="0">
                <a:solidFill>
                  <a:srgbClr val="0000FF"/>
                </a:solidFill>
              </a:rPr>
              <a:t>M</a:t>
            </a:r>
            <a:r>
              <a:rPr lang="en-US" dirty="0">
                <a:solidFill>
                  <a:srgbClr val="0000FF"/>
                </a:solidFill>
              </a:rPr>
              <a:t> is estimated (21.5)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ABC buffer is the right place to deal with uncertainties about model estimated OFL. 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4441A-F015-4B72-8A39-01D8B05E285C}"/>
              </a:ext>
            </a:extLst>
          </p:cNvPr>
          <p:cNvSpPr txBox="1"/>
          <p:nvPr/>
        </p:nvSpPr>
        <p:spPr>
          <a:xfrm>
            <a:off x="609600" y="1049644"/>
            <a:ext cx="8167688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/>
              <a:t>SSC: </a:t>
            </a:r>
            <a:r>
              <a:rPr lang="en-US" sz="2400" dirty="0">
                <a:solidFill>
                  <a:srgbClr val="0000FF"/>
                </a:solidFill>
              </a:rPr>
              <a:t>“</a:t>
            </a:r>
            <a:r>
              <a:rPr lang="en-US" sz="2400" i="1" dirty="0">
                <a:solidFill>
                  <a:srgbClr val="0000FF"/>
                </a:solidFill>
              </a:rPr>
              <a:t>The rationale that it may result in a higher OFL should not prevent exploring a higher value for M if that may be the best description of the dynamics.”</a:t>
            </a:r>
          </a:p>
        </p:txBody>
      </p:sp>
    </p:spTree>
    <p:extLst>
      <p:ext uri="{BB962C8B-B14F-4D97-AF65-F5344CB8AC3E}">
        <p14:creationId xmlns:p14="http://schemas.microsoft.com/office/powerpoint/2010/main" val="20188670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Author Recommendation OFL</a:t>
            </a:r>
            <a:endParaRPr lang="en-US" sz="2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4441A-F015-4B72-8A39-01D8B05E285C}"/>
              </a:ext>
            </a:extLst>
          </p:cNvPr>
          <p:cNvSpPr txBox="1"/>
          <p:nvPr/>
        </p:nvSpPr>
        <p:spPr>
          <a:xfrm>
            <a:off x="609600" y="1049644"/>
            <a:ext cx="8167688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/>
              <a:t>SSC: </a:t>
            </a:r>
            <a:r>
              <a:rPr lang="en-US" sz="2400" dirty="0">
                <a:solidFill>
                  <a:srgbClr val="0000FF"/>
                </a:solidFill>
              </a:rPr>
              <a:t>“</a:t>
            </a:r>
            <a:r>
              <a:rPr lang="en-US" sz="2400" i="1" dirty="0">
                <a:solidFill>
                  <a:srgbClr val="0000FF"/>
                </a:solidFill>
              </a:rPr>
              <a:t>The rationale that it may result in a higher OFL should not prevent exploring a higher value for M if that may be the best description of the dynamics.”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91E3053-427A-4063-BACE-618898FB45BB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2133600"/>
          <a:ext cx="7010400" cy="3304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6800">
                  <a:extLst>
                    <a:ext uri="{9D8B030D-6E8A-4147-A177-3AD203B41FA5}">
                      <a16:colId xmlns:a16="http://schemas.microsoft.com/office/drawing/2014/main" val="247694967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4013438831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2640702283"/>
                    </a:ext>
                  </a:extLst>
                </a:gridCol>
              </a:tblGrid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21.5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661443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BMSY (1980-2022)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4.17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1.90 k.t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4.30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1.95 k.t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03294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MMB (2022)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5.33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2.42 k.t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4.79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2.17 k.t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389117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Tier 4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433645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r>
                        <a:rPr lang="en-US" sz="2000" dirty="0"/>
                        <a:t>F</a:t>
                      </a:r>
                      <a:r>
                        <a:rPr lang="en-US" sz="2000" baseline="-25000" dirty="0"/>
                        <a:t>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0.18 (CL &lt; 124mm)</a:t>
                      </a:r>
                    </a:p>
                    <a:p>
                      <a:r>
                        <a:rPr lang="en-US" sz="2000" dirty="0"/>
                        <a:t>0.61 (CL &gt; 123mm)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0.26 (CL &lt; 124mm)</a:t>
                      </a:r>
                    </a:p>
                    <a:p>
                      <a:r>
                        <a:rPr lang="en-US" sz="2000" dirty="0"/>
                        <a:t>0.59 (CL &gt; 123mm)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927146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r>
                        <a:rPr lang="en-US" sz="2800" baseline="0" dirty="0"/>
                        <a:t>Total 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0.89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0.40 k.t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0.96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0.44 k.t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905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3179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Author Recommendation OFL</a:t>
            </a:r>
            <a:endParaRPr lang="en-US" sz="2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4441A-F015-4B72-8A39-01D8B05E285C}"/>
              </a:ext>
            </a:extLst>
          </p:cNvPr>
          <p:cNvSpPr txBox="1"/>
          <p:nvPr/>
        </p:nvSpPr>
        <p:spPr>
          <a:xfrm>
            <a:off x="609600" y="1049644"/>
            <a:ext cx="8167688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/>
              <a:t>SSC: </a:t>
            </a:r>
            <a:r>
              <a:rPr lang="en-US" sz="2400" dirty="0">
                <a:solidFill>
                  <a:srgbClr val="0000FF"/>
                </a:solidFill>
              </a:rPr>
              <a:t>“</a:t>
            </a:r>
            <a:r>
              <a:rPr lang="en-US" sz="2400" i="1" dirty="0">
                <a:solidFill>
                  <a:srgbClr val="0000FF"/>
                </a:solidFill>
              </a:rPr>
              <a:t>The rationale that it may result in a higher OFL should not prevent exploring a higher value for M if that may be the best description of the dynamics.”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2AA799-CFE5-4071-B7B6-E237452E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66144"/>
            <a:ext cx="6096000" cy="4169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73040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ABC Buffer </a:t>
            </a:r>
            <a:endParaRPr lang="en-US" sz="2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4441A-F015-4B72-8A39-01D8B05E285C}"/>
              </a:ext>
            </a:extLst>
          </p:cNvPr>
          <p:cNvSpPr txBox="1"/>
          <p:nvPr/>
        </p:nvSpPr>
        <p:spPr>
          <a:xfrm>
            <a:off x="609600" y="1049644"/>
            <a:ext cx="816768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i="1" dirty="0">
                <a:solidFill>
                  <a:srgbClr val="0000FF"/>
                </a:solidFill>
              </a:rPr>
              <a:t>Criteria (measurement stick) determining the level of ABC buffer? 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91E3053-427A-4063-BACE-618898FB4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088651"/>
              </p:ext>
            </p:extLst>
          </p:nvPr>
        </p:nvGraphicFramePr>
        <p:xfrm>
          <a:off x="574766" y="2057400"/>
          <a:ext cx="7687733" cy="4350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734">
                  <a:extLst>
                    <a:ext uri="{9D8B030D-6E8A-4147-A177-3AD203B41FA5}">
                      <a16:colId xmlns:a16="http://schemas.microsoft.com/office/drawing/2014/main" val="247694967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4013438831"/>
                    </a:ext>
                  </a:extLst>
                </a:gridCol>
                <a:gridCol w="2743199">
                  <a:extLst>
                    <a:ext uri="{9D8B030D-6E8A-4147-A177-3AD203B41FA5}">
                      <a16:colId xmlns:a16="http://schemas.microsoft.com/office/drawing/2014/main" val="2640702283"/>
                    </a:ext>
                  </a:extLst>
                </a:gridCol>
              </a:tblGrid>
              <a:tr h="489790">
                <a:tc>
                  <a:txBody>
                    <a:bodyPr/>
                    <a:lstStyle/>
                    <a:p>
                      <a:r>
                        <a:rPr lang="en-US" sz="2000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21.5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661443"/>
                  </a:ext>
                </a:extLst>
              </a:tr>
              <a:tr h="424610">
                <a:tc>
                  <a:txBody>
                    <a:bodyPr/>
                    <a:lstStyle/>
                    <a:p>
                      <a:r>
                        <a:rPr lang="en-US" sz="2000" dirty="0"/>
                        <a:t>BMSY (1980-2022)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4.17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1.90 k.t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4.30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1.95 k.t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03294"/>
                  </a:ext>
                </a:extLst>
              </a:tr>
              <a:tr h="407242">
                <a:tc>
                  <a:txBody>
                    <a:bodyPr/>
                    <a:lstStyle/>
                    <a:p>
                      <a:r>
                        <a:rPr lang="en-US" sz="2000" dirty="0"/>
                        <a:t>MMB (2022)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5.33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2.42 k.t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4.79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2.17 k.t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389117"/>
                  </a:ext>
                </a:extLst>
              </a:tr>
              <a:tr h="489790">
                <a:tc>
                  <a:txBody>
                    <a:bodyPr/>
                    <a:lstStyle/>
                    <a:p>
                      <a:r>
                        <a:rPr lang="en-US" sz="2000" dirty="0"/>
                        <a:t>Tier 4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433645"/>
                  </a:ext>
                </a:extLst>
              </a:tr>
              <a:tr h="738284">
                <a:tc>
                  <a:txBody>
                    <a:bodyPr/>
                    <a:lstStyle/>
                    <a:p>
                      <a:r>
                        <a:rPr lang="en-US" sz="2000" dirty="0"/>
                        <a:t>F</a:t>
                      </a:r>
                      <a:r>
                        <a:rPr lang="en-US" sz="2000" baseline="-25000" dirty="0"/>
                        <a:t>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0.18 (CL &lt; 124mm)</a:t>
                      </a:r>
                    </a:p>
                    <a:p>
                      <a:r>
                        <a:rPr lang="en-US" sz="2000" dirty="0"/>
                        <a:t>0.61 (CL &gt; 123mm)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0.26 (CL &lt; 124mm)</a:t>
                      </a:r>
                    </a:p>
                    <a:p>
                      <a:r>
                        <a:rPr lang="en-US" sz="2000" dirty="0"/>
                        <a:t>0.59 (CL &gt; 123mm)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9271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2800" baseline="0" dirty="0"/>
                        <a:t>Total 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0.89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0.40 k.t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0.96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0.44 k.t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90582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en-US" sz="2000" baseline="0" dirty="0"/>
                        <a:t>40% (2021: SSC said so)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0.53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0.24k.t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0.58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0.26 k.t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02505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2000" baseline="0" dirty="0"/>
                        <a:t>55% (rationale?)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0.40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0.18 k.t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0.43 m </a:t>
                      </a:r>
                      <a:r>
                        <a:rPr lang="en-US" sz="2000" dirty="0" err="1"/>
                        <a:t>lb</a:t>
                      </a:r>
                      <a:r>
                        <a:rPr lang="en-US" sz="2000" dirty="0"/>
                        <a:t>, 0.20 k.t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826509"/>
                  </a:ext>
                </a:extLst>
              </a:tr>
              <a:tr h="489790">
                <a:tc>
                  <a:txBody>
                    <a:bodyPr/>
                    <a:lstStyle/>
                    <a:p>
                      <a:r>
                        <a:rPr lang="en-US" sz="2000" baseline="0" dirty="0"/>
                        <a:t>? %  (rationale?)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566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6686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6700" y="152400"/>
            <a:ext cx="4305300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Research Update  </a:t>
            </a:r>
            <a:endParaRPr lang="en-US" sz="2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4441A-F015-4B72-8A39-01D8B05E285C}"/>
              </a:ext>
            </a:extLst>
          </p:cNvPr>
          <p:cNvSpPr txBox="1"/>
          <p:nvPr/>
        </p:nvSpPr>
        <p:spPr>
          <a:xfrm>
            <a:off x="609600" y="838200"/>
            <a:ext cx="8167688" cy="387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i="1" dirty="0">
                <a:solidFill>
                  <a:srgbClr val="0000FF"/>
                </a:solidFill>
              </a:rPr>
              <a:t>Sat tag recovery 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7D854993-A495-4092-9826-B238E34785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1385191"/>
            <a:ext cx="6916228" cy="5344358"/>
          </a:xfrm>
          <a:prstGeom prst="rect">
            <a:avLst/>
          </a:prstGeom>
        </p:spPr>
      </p:pic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B4262479-FEE1-43F8-A7E1-EAEC755CD7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823" y="0"/>
            <a:ext cx="4733365" cy="3657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507F19-2A99-44FD-BC62-03D62F595921}"/>
              </a:ext>
            </a:extLst>
          </p:cNvPr>
          <p:cNvSpPr txBox="1"/>
          <p:nvPr/>
        </p:nvSpPr>
        <p:spPr>
          <a:xfrm>
            <a:off x="6667500" y="3607787"/>
            <a:ext cx="2452688" cy="216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i="1" dirty="0">
                <a:solidFill>
                  <a:srgbClr val="0000FF"/>
                </a:solidFill>
              </a:rPr>
              <a:t>Oct loc closer to shore than Aug  loc.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i="1" dirty="0">
                <a:solidFill>
                  <a:srgbClr val="0000FF"/>
                </a:solidFill>
              </a:rPr>
              <a:t>Inshore migration?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802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64568" y="1219200"/>
            <a:ext cx="8065625" cy="396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600" i="1" dirty="0">
                <a:solidFill>
                  <a:srgbClr val="0000FF"/>
                </a:solidFill>
              </a:rPr>
              <a:t>Revisit Natural mortality M=0.18</a:t>
            </a:r>
          </a:p>
          <a:p>
            <a:r>
              <a:rPr lang="en-US" sz="2600" dirty="0"/>
              <a:t>Author Reply</a:t>
            </a:r>
          </a:p>
          <a:p>
            <a:pPr lvl="1"/>
            <a:r>
              <a:rPr lang="en-US" sz="2200" dirty="0"/>
              <a:t>Use of </a:t>
            </a:r>
            <a:r>
              <a:rPr lang="en-US" sz="2200" i="1" dirty="0"/>
              <a:t>M</a:t>
            </a:r>
            <a:r>
              <a:rPr lang="en-US" sz="2200" dirty="0"/>
              <a:t>=0.18 designated by CPT-SSC </a:t>
            </a:r>
          </a:p>
          <a:p>
            <a:pPr lvl="1"/>
            <a:r>
              <a:rPr lang="en-US" sz="2200" dirty="0"/>
              <a:t>Previous model analyses </a:t>
            </a:r>
            <a:r>
              <a:rPr lang="en-US" sz="2200" i="1" dirty="0"/>
              <a:t>M</a:t>
            </a:r>
            <a:r>
              <a:rPr lang="en-US" sz="2200" dirty="0"/>
              <a:t> = 0.25~ 0.4 </a:t>
            </a:r>
          </a:p>
          <a:p>
            <a:pPr lvl="1"/>
            <a:r>
              <a:rPr lang="en-US" sz="2200" dirty="0"/>
              <a:t>Model fits tends to be slightly worse than default.</a:t>
            </a:r>
          </a:p>
          <a:p>
            <a:pPr lvl="1"/>
            <a:r>
              <a:rPr lang="en-US" sz="2200" dirty="0"/>
              <a:t>Higher </a:t>
            </a:r>
            <a:r>
              <a:rPr lang="en-US" sz="2200" i="1" dirty="0"/>
              <a:t>M</a:t>
            </a:r>
            <a:r>
              <a:rPr lang="en-US" sz="2200" dirty="0"/>
              <a:t>, higher OFL </a:t>
            </a:r>
          </a:p>
          <a:p>
            <a:pPr lvl="1"/>
            <a:r>
              <a:rPr lang="en-US" sz="2200" dirty="0"/>
              <a:t>CPT-SSC rejected increasing </a:t>
            </a:r>
            <a:r>
              <a:rPr lang="en-US" sz="2200" i="1" dirty="0"/>
              <a:t>M</a:t>
            </a:r>
            <a:r>
              <a:rPr lang="en-US" sz="2200" dirty="0"/>
              <a:t> for NSRKC assessment model  </a:t>
            </a:r>
          </a:p>
        </p:txBody>
      </p:sp>
    </p:spTree>
    <p:extLst>
      <p:ext uri="{BB962C8B-B14F-4D97-AF65-F5344CB8AC3E}">
        <p14:creationId xmlns:p14="http://schemas.microsoft.com/office/powerpoint/2010/main" val="378544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27281" y="914400"/>
            <a:ext cx="7913225" cy="144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  </a:t>
            </a:r>
            <a:r>
              <a:rPr lang="en-US" sz="2600" i="1" dirty="0">
                <a:solidFill>
                  <a:srgbClr val="0000FF"/>
                </a:solidFill>
              </a:rPr>
              <a:t>Revisit growth assumptions: </a:t>
            </a:r>
            <a:r>
              <a:rPr lang="en-US" sz="2200" i="1" dirty="0">
                <a:solidFill>
                  <a:srgbClr val="0000FF"/>
                </a:solidFill>
              </a:rPr>
              <a:t>Overestimating growth appears to be consistently producing too many large crab.  </a:t>
            </a:r>
          </a:p>
          <a:p>
            <a:r>
              <a:rPr lang="en-US" sz="2600" dirty="0"/>
              <a:t>Author Reply: Tag recovery data assembly </a:t>
            </a:r>
            <a:endParaRPr lang="en-US" sz="2200" dirty="0"/>
          </a:p>
          <a:p>
            <a:pPr marL="457200" lvl="1" indent="0">
              <a:buNone/>
            </a:pPr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FBCD3-650F-4AA1-ACD2-494E599FCFB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81" y="2447227"/>
            <a:ext cx="2743200" cy="1846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73FA45-350E-4C71-9EDC-7DB736633EF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368" y="2409504"/>
            <a:ext cx="3117850" cy="189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53CB30-D654-4CF2-8E8B-5186A12BFDD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04" y="4770038"/>
            <a:ext cx="2743200" cy="1854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883E02-B980-464C-B38A-D360CC3B6FB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70038"/>
            <a:ext cx="2974340" cy="20021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4ADCEA-D629-4958-8DE3-60689C84D017}"/>
              </a:ext>
            </a:extLst>
          </p:cNvPr>
          <p:cNvSpPr txBox="1"/>
          <p:nvPr/>
        </p:nvSpPr>
        <p:spPr>
          <a:xfrm>
            <a:off x="633504" y="2174516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Crab tagged and released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221921-3C7E-40FA-860A-56B8D0BB3633}"/>
              </a:ext>
            </a:extLst>
          </p:cNvPr>
          <p:cNvSpPr txBox="1"/>
          <p:nvPr/>
        </p:nvSpPr>
        <p:spPr>
          <a:xfrm>
            <a:off x="4318368" y="2167147"/>
            <a:ext cx="423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Crab did not molt or molted and grew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65755C-8FF8-45F8-A087-1C36DFA4D33B}"/>
              </a:ext>
            </a:extLst>
          </p:cNvPr>
          <p:cNvSpPr txBox="1"/>
          <p:nvPr/>
        </p:nvSpPr>
        <p:spPr>
          <a:xfrm>
            <a:off x="383720" y="4400706"/>
            <a:ext cx="3852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 Crab fished (with size selectivity)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38D718-5609-4A92-A6DF-EBCF332209A0}"/>
              </a:ext>
            </a:extLst>
          </p:cNvPr>
          <p:cNvSpPr txBox="1"/>
          <p:nvPr/>
        </p:nvSpPr>
        <p:spPr>
          <a:xfrm>
            <a:off x="4346283" y="4400706"/>
            <a:ext cx="3865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 Recovered tagged crab size </a:t>
            </a:r>
            <a:r>
              <a:rPr lang="en-US" dirty="0" err="1"/>
              <a:t>dist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58284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(Jan 2021)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27281" y="914400"/>
            <a:ext cx="7913225" cy="32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  </a:t>
            </a:r>
            <a:r>
              <a:rPr lang="en-US" sz="2600" i="1" dirty="0">
                <a:solidFill>
                  <a:srgbClr val="0000FF"/>
                </a:solidFill>
              </a:rPr>
              <a:t>Revisit growth assumptions: </a:t>
            </a:r>
            <a:r>
              <a:rPr lang="en-US" sz="2200" i="1" dirty="0">
                <a:solidFill>
                  <a:srgbClr val="0000FF"/>
                </a:solidFill>
              </a:rPr>
              <a:t>Overestimating growth appears to be consistently producing too many large crab.  </a:t>
            </a:r>
          </a:p>
          <a:p>
            <a:r>
              <a:rPr lang="en-US" sz="2600" dirty="0"/>
              <a:t>Author Reply: Tag recovery data assembly</a:t>
            </a:r>
          </a:p>
          <a:p>
            <a:r>
              <a:rPr lang="en-US" sz="2000" dirty="0"/>
              <a:t>Convert CL length to 8 length classes </a:t>
            </a:r>
          </a:p>
          <a:p>
            <a:r>
              <a:rPr lang="en-US" sz="2000" dirty="0"/>
              <a:t>Assemble data by years at liberty and remove 0 year at liberty.</a:t>
            </a:r>
          </a:p>
          <a:p>
            <a:r>
              <a:rPr lang="en-US" sz="2000" dirty="0"/>
              <a:t>Separate tag recovery data pre and post 1993 (change in selectivity)</a:t>
            </a:r>
          </a:p>
          <a:p>
            <a:r>
              <a:rPr lang="en-US" sz="2000" dirty="0"/>
              <a:t>Remove crab that moved to smaller than tagged size class</a:t>
            </a:r>
          </a:p>
          <a:p>
            <a:r>
              <a:rPr lang="en-US" sz="2000" dirty="0"/>
              <a:t>Calculate proportion by size class </a:t>
            </a:r>
          </a:p>
          <a:p>
            <a:pPr marL="457200" lvl="1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3693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14073</TotalTime>
  <Words>3893</Words>
  <Application>Microsoft Office PowerPoint</Application>
  <PresentationFormat>On-screen Show (4:3)</PresentationFormat>
  <Paragraphs>990</Paragraphs>
  <Slides>65</Slides>
  <Notes>25</Notes>
  <HiddenSlides>27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0" baseType="lpstr">
      <vt:lpstr>Arial</vt:lpstr>
      <vt:lpstr>Calibri</vt:lpstr>
      <vt:lpstr>Times New Roman</vt:lpstr>
      <vt:lpstr>Office Theme</vt:lpstr>
      <vt:lpstr>Equation</vt:lpstr>
      <vt:lpstr>Norton Sound Red King Crab  SAFE 2021     Jan 10 2022  Crab Plan Team:  Virtual</vt:lpstr>
      <vt:lpstr>NSRKC Stock Assessment Model Modeling process Available Data &amp; model fit</vt:lpstr>
      <vt:lpstr>NSRKC Stock Assessment Model Modeling process Available Data &amp; model fit</vt:lpstr>
      <vt:lpstr>Assumptions</vt:lpstr>
      <vt:lpstr>Responses to CPT-SSC  (Jan 2021)</vt:lpstr>
      <vt:lpstr>Responses to CPT-SSC  (Jan 2021)</vt:lpstr>
      <vt:lpstr>Responses to CPT-SSC  (Jan 2021)</vt:lpstr>
      <vt:lpstr>Responses to CPT-SSC  (Jan 2021)</vt:lpstr>
      <vt:lpstr>Responses to CPT-SSC  (Jan 2021)</vt:lpstr>
      <vt:lpstr>Responses to CPT-SSC  (Jan 2021)</vt:lpstr>
      <vt:lpstr>Responses to CPT-SSC  (Jan 2021)</vt:lpstr>
      <vt:lpstr>Responses to CPT-SSC  (Jan 2021)</vt:lpstr>
      <vt:lpstr>Responses to CPT-SSC  (Jan 2021)</vt:lpstr>
      <vt:lpstr>Responses to CPT-SSC  (Jan 2021)</vt:lpstr>
      <vt:lpstr>Responses to CPT-SSC  (Jan 2021) Effects of changing size comp data-weights </vt:lpstr>
      <vt:lpstr>Responses to CPT-SSC  (Set-Oct 2021)</vt:lpstr>
      <vt:lpstr>Responses to CPT-SSC  (Set-Oct 2021)</vt:lpstr>
      <vt:lpstr>Responses to CPT-SSC  (Set-Oct 2021)</vt:lpstr>
      <vt:lpstr>Responses to CPT-SSC  (Set-Oct 2021)</vt:lpstr>
      <vt:lpstr>Responses to CPT-SSC  (Set-Oct 2021)</vt:lpstr>
      <vt:lpstr>Responses to CPT-SSC  (Set-Oct 2021)</vt:lpstr>
      <vt:lpstr>Responses to CPT-SSC  (Set-Oct 2021)</vt:lpstr>
      <vt:lpstr>Responses to CPT-SSC  (Set-Oct 2021)</vt:lpstr>
      <vt:lpstr>Responses to CPT-SSC  (Set-Oct 2021)</vt:lpstr>
      <vt:lpstr>Fishery &amp; Data Sept 2021</vt:lpstr>
      <vt:lpstr>PowerPoint Presentation</vt:lpstr>
      <vt:lpstr>Male abundance (&gt;64mm) No unsampled area expansion</vt:lpstr>
      <vt:lpstr>Trawl survey abundance by size sex</vt:lpstr>
      <vt:lpstr>PowerPoint Presentation</vt:lpstr>
      <vt:lpstr>PowerPoint Presentation</vt:lpstr>
      <vt:lpstr>PowerPoint Presentation</vt:lpstr>
      <vt:lpstr>NSRKC Research 2021</vt:lpstr>
      <vt:lpstr>PowerPoint Presentation</vt:lpstr>
      <vt:lpstr>PowerPoint Presentation</vt:lpstr>
      <vt:lpstr>PowerPoint Presentation</vt:lpstr>
      <vt:lpstr>PowerPoint Presentation</vt:lpstr>
      <vt:lpstr>Draft NSRKC Assessment Model 21.0 and 21.1 (just for fun)</vt:lpstr>
      <vt:lpstr>NSRKC Final Assessment Models</vt:lpstr>
      <vt:lpstr>NSRKC Final Assessment Models</vt:lpstr>
      <vt:lpstr>NSRKC Final Assessment Models</vt:lpstr>
      <vt:lpstr>NSRKC Final Assessment Models: Summary</vt:lpstr>
      <vt:lpstr>NSRKC Final Assessment Models: Summary</vt:lpstr>
      <vt:lpstr>NSRKC Final Assessment Models: Summary</vt:lpstr>
      <vt:lpstr>Trawl Survey: higher M slightly better fit </vt:lpstr>
      <vt:lpstr>St CPUE </vt:lpstr>
      <vt:lpstr>Trawl length</vt:lpstr>
      <vt:lpstr>Summer Com retain: </vt:lpstr>
      <vt:lpstr>Com discards </vt:lpstr>
      <vt:lpstr>Winter pot len new old : Red 21.0, Blue 21.1 </vt:lpstr>
      <vt:lpstr>Winter com retain len new old : Red 21.0, Blue 21.1 </vt:lpstr>
      <vt:lpstr>Tag Recovery </vt:lpstr>
      <vt:lpstr>Molting, Selectivity, retention </vt:lpstr>
      <vt:lpstr>Abundance</vt:lpstr>
      <vt:lpstr>MMB </vt:lpstr>
      <vt:lpstr>Retrospective  </vt:lpstr>
      <vt:lpstr>NSRKC Final Assessment Models: Discussion</vt:lpstr>
      <vt:lpstr>NSRKC Final Assessment Models: Discussion</vt:lpstr>
      <vt:lpstr>Author Recommendation</vt:lpstr>
      <vt:lpstr>Author Recommendation OFL</vt:lpstr>
      <vt:lpstr>Author Recommendation OFL</vt:lpstr>
      <vt:lpstr>Author Recommendation OFL</vt:lpstr>
      <vt:lpstr>Author Recommendation OFL</vt:lpstr>
      <vt:lpstr>Author Recommendation OFL</vt:lpstr>
      <vt:lpstr>ABC Buffer </vt:lpstr>
      <vt:lpstr>Research Update  </vt:lpstr>
    </vt:vector>
  </TitlesOfParts>
  <Company>State of Alaska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Norton Sound Red King Crab Stock Assessment in 2008</dc:title>
  <dc:creator>hhamazaki</dc:creator>
  <cp:lastModifiedBy>Hamazaki, Hamachan (DFG)</cp:lastModifiedBy>
  <cp:revision>657</cp:revision>
  <dcterms:created xsi:type="dcterms:W3CDTF">2008-04-26T17:10:03Z</dcterms:created>
  <dcterms:modified xsi:type="dcterms:W3CDTF">2022-01-06T22:25:05Z</dcterms:modified>
</cp:coreProperties>
</file>