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  <p:sldMasterId id="2147483681" r:id="rId6"/>
    <p:sldMasterId id="214748368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6858000" cx="9144000"/>
  <p:notesSz cx="6858000" cy="9144000"/>
  <p:embeddedFontLs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DD4576-0651-46F2-8FA0-FEA3751FA16D}">
  <a:tblStyle styleId="{2BDD4576-0651-46F2-8FA0-FEA3751FA16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3.xml"/><Relationship Id="rId22" Type="http://schemas.openxmlformats.org/officeDocument/2006/relationships/font" Target="fonts/OpenSans-bold.fntdata"/><Relationship Id="rId10" Type="http://schemas.openxmlformats.org/officeDocument/2006/relationships/slide" Target="slides/slide2.xml"/><Relationship Id="rId21" Type="http://schemas.openxmlformats.org/officeDocument/2006/relationships/font" Target="fonts/OpenSans-regular.fntdata"/><Relationship Id="rId13" Type="http://schemas.openxmlformats.org/officeDocument/2006/relationships/slide" Target="slides/slide5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4.xml"/><Relationship Id="rId23" Type="http://schemas.openxmlformats.org/officeDocument/2006/relationships/font" Target="fonts/OpenSans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font" Target="fonts/PTSansNarrow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7fddebad7_0_2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d7fddebad7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91ecfafc4_0_17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091ecfafc4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c82f5f9c6_0_45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c82f5f9c6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91ecfafc4_0_8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91ecfafc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91ecfafc4_0_9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91ecfafc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91ecfafc4_0_9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91ecfafc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91ecfafc4_0_10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91ecfafc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91ecfafc4_0_10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91ecfafc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91ecfafc4_0_11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91ecfafc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91ecfafc4_0_11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91ecfafc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7007735" y="4235850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1575035" y="421100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362666"/>
            <a:ext cx="7136668" cy="203195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5292001"/>
            <a:ext cx="7136668" cy="203195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7" name="Google Shape;117;p27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8" name="Google Shape;118;p27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29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2" name="Google Shape;132;p3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p3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3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0" name="Google Shape;140;p33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1" name="Google Shape;141;p33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5" name="Google Shape;145;p3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Google Shape;148;p35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jpg"/><Relationship Id="rId5" Type="http://schemas.openxmlformats.org/officeDocument/2006/relationships/image" Target="../media/image10.jpg"/><Relationship Id="rId6" Type="http://schemas.openxmlformats.org/officeDocument/2006/relationships/image" Target="../media/image13.png"/><Relationship Id="rId7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/>
          <p:nvPr/>
        </p:nvSpPr>
        <p:spPr>
          <a:xfrm>
            <a:off x="6840700" y="873363"/>
            <a:ext cx="1999500" cy="1866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Bering Sea Ecosystem Health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181304" y="1760593"/>
            <a:ext cx="610135" cy="67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6"/>
          <p:cNvSpPr txBox="1"/>
          <p:nvPr>
            <p:ph type="title"/>
          </p:nvPr>
        </p:nvSpPr>
        <p:spPr>
          <a:xfrm>
            <a:off x="311700" y="1098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/>
              <a:t>Distinguishing ESR, ESP, BSEHR</a:t>
            </a:r>
            <a:endParaRPr/>
          </a:p>
        </p:txBody>
      </p:sp>
      <p:pic>
        <p:nvPicPr>
          <p:cNvPr id="157" name="Google Shape;15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5401" y="873400"/>
            <a:ext cx="1801674" cy="1399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" name="Google Shape;15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7062" y="873400"/>
            <a:ext cx="1801662" cy="1866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02429" y="1623859"/>
            <a:ext cx="785888" cy="94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9058" y="1760593"/>
            <a:ext cx="610102" cy="6705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36"/>
          <p:cNvGraphicFramePr/>
          <p:nvPr/>
        </p:nvGraphicFramePr>
        <p:xfrm>
          <a:off x="112537" y="28764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{2BDD4576-0651-46F2-8FA0-FEA3751FA16D}</a:tableStyleId>
              </a:tblPr>
              <a:tblGrid>
                <a:gridCol w="1569150"/>
                <a:gridCol w="2661425"/>
                <a:gridCol w="2349200"/>
                <a:gridCol w="2339175"/>
              </a:tblGrid>
              <a:tr h="33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0" marB="0" marR="45725" marL="45725">
                    <a:lnL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/>
                        <a:t>Ecosystem Status Report</a:t>
                      </a:r>
                      <a:endParaRPr b="1" sz="19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/>
                        <a:t>Ecosystem and Socio-economic Profile</a:t>
                      </a:r>
                      <a:endParaRPr b="1" sz="19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/>
                        <a:t>Bering Sea Ecosystem Health Report</a:t>
                      </a:r>
                      <a:endParaRPr b="1" sz="19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DB2"/>
                    </a:solidFill>
                  </a:tcPr>
                </a:tc>
              </a:tr>
              <a:tr h="74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chemeClr val="dk1"/>
                          </a:solidFill>
                        </a:rPr>
                        <a:t>Purpose</a:t>
                      </a:r>
                      <a:endParaRPr b="1"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45725" marL="457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Tactical - harvest specs*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i="1" lang="en" sz="1300" u="none" cap="none" strike="noStrike"/>
                        <a:t>* in past, this was the single catch-all report for all ecosystem considerations data</a:t>
                      </a:r>
                      <a:endParaRPr i="1" sz="13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Tactical </a:t>
                      </a: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- harvest specs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Strategic – is Council achieving ecosystem goals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4C2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chemeClr val="dk1"/>
                          </a:solidFill>
                        </a:rPr>
                        <a:t>When issued</a:t>
                      </a:r>
                      <a:endParaRPr b="1"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45725" marL="457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Oct-Dec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Oct-Dec (partial or full)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April (bi- or triennially)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" sz="1900" u="none" cap="none" strike="noStrike">
                          <a:solidFill>
                            <a:schemeClr val="dk1"/>
                          </a:solidFill>
                        </a:rPr>
                        <a:t>Scope</a:t>
                      </a:r>
                      <a:endParaRPr b="1" sz="1900" u="none" cap="none" strike="noStrike"/>
                    </a:p>
                  </a:txBody>
                  <a:tcPr marT="0" marB="0" marR="45725" marL="457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Aggregated - 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Indicators that pertain to many stocks at once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Species/Stock-specific – indicators that have an impact on this specific stock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45725" marL="457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Aggregated -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Synthesizing across ecosystem area /activities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/>
                        <a:t>Spatial</a:t>
                      </a:r>
                      <a:endParaRPr b="1" sz="1900" u="none" cap="none" strike="noStrike"/>
                    </a:p>
                  </a:txBody>
                  <a:tcPr marT="0" marB="0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Large Marine Ecosystem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(EBS, GOA, AI)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Large Marine Ecosystem/ FMP (EBS, GOA, AI)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LME -- Basin-scale</a:t>
                      </a:r>
                      <a:endParaRPr sz="1600" u="none" cap="none" strike="noStrike"/>
                    </a:p>
                  </a:txBody>
                  <a:tcPr marT="0" marB="0" marR="45725" marL="457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8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/>
                        <a:t>Temporal</a:t>
                      </a:r>
                      <a:endParaRPr b="1" sz="1900" u="none" cap="none" strike="noStrike"/>
                    </a:p>
                  </a:txBody>
                  <a:tcPr marT="0" marB="0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Annual trend updates</a:t>
                      </a:r>
                      <a:endParaRPr sz="1600" u="none" cap="none" strike="noStrike"/>
                    </a:p>
                  </a:txBody>
                  <a:tcPr marT="0" marB="0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Mixed</a:t>
                      </a:r>
                      <a:endParaRPr sz="1600" u="none" cap="none" strike="noStrike"/>
                    </a:p>
                  </a:txBody>
                  <a:tcPr marT="0" marB="0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Longer term trends</a:t>
                      </a:r>
                      <a:endParaRPr sz="1600" u="none" cap="none" strike="noStrike"/>
                    </a:p>
                  </a:txBody>
                  <a:tcPr marT="0" marB="0" marR="45725" marL="45725" anchor="ctr"/>
                </a:tc>
              </a:tr>
            </a:tbl>
          </a:graphicData>
        </a:graphic>
      </p:graphicFrame>
      <p:pic>
        <p:nvPicPr>
          <p:cNvPr id="162" name="Google Shape;162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9280" y="5589272"/>
            <a:ext cx="314650" cy="3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09344" y="6317383"/>
            <a:ext cx="216298" cy="305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cle with people" id="164" name="Google Shape;164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62820" y="4738363"/>
            <a:ext cx="443325" cy="44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thly calendar" id="165" name="Google Shape;165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19725" y="4179356"/>
            <a:ext cx="351995" cy="351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 mark" id="166" name="Google Shape;166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8968" y="3659732"/>
            <a:ext cx="372618" cy="37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/>
          <p:nvPr>
            <p:ph idx="1" type="body"/>
          </p:nvPr>
        </p:nvSpPr>
        <p:spPr>
          <a:xfrm>
            <a:off x="145800" y="999367"/>
            <a:ext cx="8852400" cy="51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Determine expected/projected pathways for </a:t>
            </a:r>
            <a:r>
              <a:rPr b="1" lang="en" sz="2100">
                <a:latin typeface="Calibri"/>
                <a:ea typeface="Calibri"/>
                <a:cs typeface="Calibri"/>
                <a:sym typeface="Calibri"/>
              </a:rPr>
              <a:t>all relevant indicators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(all categories) with respect to future climate pathways.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E.g. ACLIM simulations of ecological properties for Goals 1-2 (ongoing for upcoming FEP meeting)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Specific measures of resilience/adaptation capacity of current management system (Goals 5-6)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17. 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Ensure that fishery management is sufficiently adaptive to account for the effects of climate change or other ecosystem changes, including loss of sea ice and ocean acidification.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5"/>
          <p:cNvSpPr txBox="1"/>
          <p:nvPr>
            <p:ph type="title"/>
          </p:nvPr>
        </p:nvSpPr>
        <p:spPr>
          <a:xfrm>
            <a:off x="311700" y="163433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6F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Two parallel approaches with respect to climate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	 				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5"/>
          <p:cNvPicPr preferRelativeResize="0"/>
          <p:nvPr/>
        </p:nvPicPr>
        <p:blipFill rotWithShape="1">
          <a:blip r:embed="rId3">
            <a:alphaModFix/>
          </a:blip>
          <a:srcRect b="0" l="0" r="0" t="6314"/>
          <a:stretch/>
        </p:blipFill>
        <p:spPr>
          <a:xfrm>
            <a:off x="1717700" y="2900866"/>
            <a:ext cx="1356200" cy="103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3050" y="2308668"/>
            <a:ext cx="1356201" cy="89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9454" y="3197375"/>
            <a:ext cx="1523401" cy="71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45"/>
          <p:cNvCxnSpPr>
            <a:stCxn id="240" idx="3"/>
          </p:cNvCxnSpPr>
          <p:nvPr/>
        </p:nvCxnSpPr>
        <p:spPr>
          <a:xfrm flipH="1" rot="10800000">
            <a:off x="3073900" y="3316895"/>
            <a:ext cx="336600" cy="10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45"/>
          <p:cNvCxnSpPr/>
          <p:nvPr/>
        </p:nvCxnSpPr>
        <p:spPr>
          <a:xfrm>
            <a:off x="5130800" y="3087425"/>
            <a:ext cx="46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5" name="Google Shape;245;p45"/>
          <p:cNvPicPr preferRelativeResize="0"/>
          <p:nvPr/>
        </p:nvPicPr>
        <p:blipFill rotWithShape="1">
          <a:blip r:embed="rId6">
            <a:alphaModFix/>
          </a:blip>
          <a:srcRect b="52366" l="32908" r="28958" t="18950"/>
          <a:stretch/>
        </p:blipFill>
        <p:spPr>
          <a:xfrm>
            <a:off x="5765200" y="2386745"/>
            <a:ext cx="2076350" cy="110015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5"/>
          <p:cNvSpPr txBox="1"/>
          <p:nvPr/>
        </p:nvSpPr>
        <p:spPr>
          <a:xfrm>
            <a:off x="5545075" y="3597100"/>
            <a:ext cx="306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resulting indicators sensitive to SSPs (social/carbon emission scenarios), different simulated management strategies, etc.</a:t>
            </a:r>
            <a:endParaRPr/>
          </a:p>
        </p:txBody>
      </p:sp>
      <p:pic>
        <p:nvPicPr>
          <p:cNvPr id="247" name="Google Shape;247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5857" y="2665504"/>
            <a:ext cx="1147141" cy="76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45"/>
          <p:cNvCxnSpPr>
            <a:stCxn id="247" idx="2"/>
            <a:endCxn id="240" idx="1"/>
          </p:cNvCxnSpPr>
          <p:nvPr/>
        </p:nvCxnSpPr>
        <p:spPr>
          <a:xfrm flipH="1" rot="10800000">
            <a:off x="769428" y="3417605"/>
            <a:ext cx="9483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idx="1" type="body"/>
          </p:nvPr>
        </p:nvSpPr>
        <p:spPr>
          <a:xfrm>
            <a:off x="4106925" y="4311475"/>
            <a:ext cx="4980000" cy="22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Cumulative, multi-species effects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Informs management strategy, not tactical management decisions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Diversity of audiences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Monitors success of EBFM management actions (progress towards goals and objectives)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b="1" lang="en" sz="1300">
                <a:latin typeface="Arial"/>
                <a:ea typeface="Arial"/>
                <a:cs typeface="Arial"/>
                <a:sym typeface="Arial"/>
              </a:rPr>
              <a:t>Progress: Currently initial scoping of indicators under FEP objectives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b="1" lang="en" sz="1300">
                <a:latin typeface="Arial"/>
                <a:ea typeface="Arial"/>
                <a:cs typeface="Arial"/>
                <a:sym typeface="Arial"/>
              </a:rPr>
              <a:t>Draft developed Jan-Mar 2022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050" y="245875"/>
            <a:ext cx="2401848" cy="18663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73" name="Google Shape;173;p37"/>
          <p:cNvGrpSpPr/>
          <p:nvPr/>
        </p:nvGrpSpPr>
        <p:grpSpPr>
          <a:xfrm>
            <a:off x="4618400" y="245871"/>
            <a:ext cx="1999500" cy="1866300"/>
            <a:chOff x="5770900" y="257296"/>
            <a:chExt cx="1999500" cy="1866300"/>
          </a:xfrm>
        </p:grpSpPr>
        <p:sp>
          <p:nvSpPr>
            <p:cNvPr id="174" name="Google Shape;174;p37"/>
            <p:cNvSpPr txBox="1"/>
            <p:nvPr/>
          </p:nvSpPr>
          <p:spPr>
            <a:xfrm>
              <a:off x="5770900" y="257296"/>
              <a:ext cx="1999500" cy="18663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Bering Sea Ecosystem Health Report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5" name="Google Shape;175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32629" y="1007792"/>
              <a:ext cx="785888" cy="944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09258" y="1144527"/>
              <a:ext cx="610102" cy="67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7111504" y="1144527"/>
              <a:ext cx="610135" cy="670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8" name="Google Shape;178;p37"/>
          <p:cNvPicPr preferRelativeResize="0"/>
          <p:nvPr/>
        </p:nvPicPr>
        <p:blipFill rotWithShape="1">
          <a:blip r:embed="rId6">
            <a:alphaModFix/>
          </a:blip>
          <a:srcRect b="11081" l="22773" r="35031" t="21921"/>
          <a:stretch/>
        </p:blipFill>
        <p:spPr>
          <a:xfrm>
            <a:off x="386950" y="2876900"/>
            <a:ext cx="2096848" cy="2366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37"/>
          <p:cNvCxnSpPr/>
          <p:nvPr/>
        </p:nvCxnSpPr>
        <p:spPr>
          <a:xfrm flipH="1">
            <a:off x="2246800" y="2162550"/>
            <a:ext cx="479400" cy="6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37"/>
          <p:cNvCxnSpPr/>
          <p:nvPr/>
        </p:nvCxnSpPr>
        <p:spPr>
          <a:xfrm>
            <a:off x="5218775" y="2293171"/>
            <a:ext cx="485700" cy="71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1" name="Google Shape;181;p37"/>
          <p:cNvPicPr preferRelativeResize="0"/>
          <p:nvPr/>
        </p:nvPicPr>
        <p:blipFill rotWithShape="1">
          <a:blip r:embed="rId7">
            <a:alphaModFix/>
          </a:blip>
          <a:srcRect b="32326" l="33264" r="29291" t="27401"/>
          <a:stretch/>
        </p:blipFill>
        <p:spPr>
          <a:xfrm>
            <a:off x="5704463" y="2293175"/>
            <a:ext cx="2739387" cy="20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/>
          <p:nvPr>
            <p:ph idx="1" type="body"/>
          </p:nvPr>
        </p:nvSpPr>
        <p:spPr>
          <a:xfrm>
            <a:off x="145800" y="999367"/>
            <a:ext cx="8852400" cy="51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Focus of FEP is strategic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Strategic versus Tactical advice led to development of this new product to deliver longer-term strategic advice rather than the near-term tactical advice contained in the ESRs.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Purpose in FEP: to allow fishery management to more explicitly take into account and be responsive to changes in the ecosystem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Six ecosystem goals are overarching; FEP associates them with one or more strategic Ecosystem Objectives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May 3 workshop recommendation:  Organize report by six goals, and objectives under those goals.  Subteams at workshop brainstormed initial data sources/resources.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8"/>
          <p:cNvSpPr txBox="1"/>
          <p:nvPr>
            <p:ph type="title"/>
          </p:nvPr>
        </p:nvSpPr>
        <p:spPr>
          <a:xfrm>
            <a:off x="311700" y="163433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6F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So where is our report starting point?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		 				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/>
          <p:nvPr>
            <p:ph type="title"/>
          </p:nvPr>
        </p:nvSpPr>
        <p:spPr>
          <a:xfrm>
            <a:off x="311700" y="186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6F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Council’s Ecosystem Goals</a:t>
            </a:r>
            <a:endParaRPr b="1" sz="3600">
              <a:solidFill>
                <a:srgbClr val="FF6F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3" name="Google Shape;193;p39"/>
          <p:cNvSpPr txBox="1"/>
          <p:nvPr>
            <p:ph idx="1" type="body"/>
          </p:nvPr>
        </p:nvSpPr>
        <p:spPr>
          <a:xfrm>
            <a:off x="311700" y="1130233"/>
            <a:ext cx="8520600" cy="49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Maintain, rebuild, and restore fish stocks at levels sufficient to protect, maintain, and restore food web structure and function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Protect, restore, and maintain the ecological processes, trophic levels, diversity, and overall productive capacity of the system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Conserve habitats for fish and other wildlife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Provide for subsistence, commercial, recreational, and non-consumptive uses of the marine environment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Avoid irreversible or long-term adverse effects on fishery resources and the marine environment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Provide a legacy of healthy ecosystems for future generations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F6F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FEP Ecosystem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600">
                <a:solidFill>
                  <a:srgbClr val="FF6F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Objectives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9" name="Google Shape;199;p4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Ecosystem Goal 1:	Maintain, rebuild, and restore fish stocks at levels sufficient to protect, maintain, and restore food web structure and function</a:t>
            </a:r>
            <a:endParaRPr b="1">
              <a:solidFill>
                <a:schemeClr val="dk1"/>
              </a:solidFill>
            </a:endParaRPr>
          </a:p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Maintain target biomass levels for target species, consistent with optimum yield, using available tools.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Maintain healthy populations and function of non-target and forage species.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Adjust fishing-related mortality from the system to be commensurate with total productivity and continue to limit optimum yield to 2 million metric tons for the BSAI groundfish fisheries.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0"/>
          <p:cNvSpPr/>
          <p:nvPr/>
        </p:nvSpPr>
        <p:spPr>
          <a:xfrm>
            <a:off x="332650" y="1588567"/>
            <a:ext cx="8520600" cy="1274400"/>
          </a:xfrm>
          <a:prstGeom prst="roundRect">
            <a:avLst>
              <a:gd fmla="val 16667" name="adj"/>
            </a:avLst>
          </a:prstGeom>
          <a:solidFill>
            <a:srgbClr val="0097A7">
              <a:alpha val="23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0"/>
          <p:cNvSpPr txBox="1"/>
          <p:nvPr/>
        </p:nvSpPr>
        <p:spPr>
          <a:xfrm>
            <a:off x="902450" y="5311650"/>
            <a:ext cx="6672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Progress:  </a:t>
            </a:r>
            <a:endParaRPr b="1"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Primarily "traditional" aggregate fisheries indicators - e.g. "Fisheries Stock Sustainability Index" (number of overfished/experiencing overfishing stocks)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>
                <a:solidFill>
                  <a:schemeClr val="dk1"/>
                </a:solidFill>
              </a:rPr>
              <a:t>Bering Sea simulation studies ongoing as part of ACLIM project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6F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FEP Ecosystem Objectives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7" name="Google Shape;207;p41"/>
          <p:cNvSpPr txBox="1"/>
          <p:nvPr>
            <p:ph idx="1" type="body"/>
          </p:nvPr>
        </p:nvSpPr>
        <p:spPr>
          <a:xfrm>
            <a:off x="311700" y="1536633"/>
            <a:ext cx="8520600" cy="53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Ecosystem Goal 2:	Protect, restore, and maintain the ecological processes, trophic levels, diversity, and overall productive capacity of the system</a:t>
            </a:r>
            <a:endParaRPr b="1">
              <a:solidFill>
                <a:schemeClr val="dk1"/>
              </a:solidFill>
            </a:endParaRPr>
          </a:p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571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4.   Maintain key predator/prey relationships.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71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5.   Conserve structure and function of ecosystem components.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00050" rtl="0" algn="l">
              <a:lnSpc>
                <a:spcPct val="10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1"/>
          <p:cNvSpPr/>
          <p:nvPr/>
        </p:nvSpPr>
        <p:spPr>
          <a:xfrm>
            <a:off x="332650" y="1588567"/>
            <a:ext cx="8520600" cy="1274400"/>
          </a:xfrm>
          <a:prstGeom prst="roundRect">
            <a:avLst>
              <a:gd fmla="val 16667" name="adj"/>
            </a:avLst>
          </a:prstGeom>
          <a:solidFill>
            <a:srgbClr val="0097A7">
              <a:alpha val="23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1"/>
          <p:cNvSpPr txBox="1"/>
          <p:nvPr/>
        </p:nvSpPr>
        <p:spPr>
          <a:xfrm>
            <a:off x="809800" y="4883000"/>
            <a:ext cx="6672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Progress:  </a:t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Longest history of use in EBFM literature and Bering Sea EBFM (e.g. EPAP 1999, PSIES 2004) and theoretical work (Link et al.)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Bering Sea simulation studies ongoing as part of ACLIM project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6F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FEP Ecosystem Objectives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5" name="Google Shape;215;p42"/>
          <p:cNvSpPr txBox="1"/>
          <p:nvPr>
            <p:ph idx="1" type="body"/>
          </p:nvPr>
        </p:nvSpPr>
        <p:spPr>
          <a:xfrm>
            <a:off x="311700" y="1536633"/>
            <a:ext cx="8520600" cy="53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114550" lvl="0" marL="211455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Ecosystem Goal 3:	Conserve habitats for fish and other wildlife</a:t>
            </a:r>
            <a:endParaRPr b="1">
              <a:solidFill>
                <a:schemeClr val="dk1"/>
              </a:solidFill>
            </a:endParaRPr>
          </a:p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42900" lvl="0" marL="4000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6.   Minimize adverse impacts to essential fish habitat, to the extent practicable.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000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7.   Minimize and/or avoid impacts to ecologically-sensitive habitat, including habitat areas of particular concern.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000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8.   Minimize and/or avoid impacts to seabirds, marine mammals, and protected species.</a:t>
            </a:r>
            <a:endParaRPr/>
          </a:p>
        </p:txBody>
      </p:sp>
      <p:sp>
        <p:nvSpPr>
          <p:cNvPr id="216" name="Google Shape;216;p42"/>
          <p:cNvSpPr/>
          <p:nvPr/>
        </p:nvSpPr>
        <p:spPr>
          <a:xfrm>
            <a:off x="311700" y="1943117"/>
            <a:ext cx="8520600" cy="585600"/>
          </a:xfrm>
          <a:prstGeom prst="roundRect">
            <a:avLst>
              <a:gd fmla="val 16667" name="adj"/>
            </a:avLst>
          </a:prstGeom>
          <a:solidFill>
            <a:srgbClr val="0097A7">
              <a:alpha val="23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2"/>
          <p:cNvSpPr txBox="1"/>
          <p:nvPr/>
        </p:nvSpPr>
        <p:spPr>
          <a:xfrm>
            <a:off x="914050" y="6242400"/>
            <a:ext cx="667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Progress:  </a:t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Initial data/indicator scoping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6F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FEP Ecosystem Objectives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3" name="Google Shape;223;p43"/>
          <p:cNvSpPr txBox="1"/>
          <p:nvPr>
            <p:ph idx="1" type="body"/>
          </p:nvPr>
        </p:nvSpPr>
        <p:spPr>
          <a:xfrm>
            <a:off x="311700" y="1536633"/>
            <a:ext cx="8520600" cy="51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Ecosystem Goal 4:	Provide for subsistence, commercial, recreational, and non-consumptive uses of the marine environment</a:t>
            </a:r>
            <a:endParaRPr b="1">
              <a:solidFill>
                <a:schemeClr val="dk1"/>
              </a:solidFill>
            </a:endParaRPr>
          </a:p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9.    Support benefits in the Bering Sea fishery and fishery-related industries.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10.  Provide opportunities for new entrants in federal fisheries.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11.  Promote economic and community stability to all commercial harvesting and processing sectors.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12.  Promote sustainable opportunities and community resilience for subsistence users and Alaska Native communities.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13.  Provide for directed fisheries including subsistence fisheries by minimizing bycatch mortality, to the extent practicable.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14.  Preserve the ability for stakeholders to derive non-consumptive and cultural value from the Bering Sea ecosystem.</a:t>
            </a:r>
            <a:endParaRPr/>
          </a:p>
        </p:txBody>
      </p:sp>
      <p:sp>
        <p:nvSpPr>
          <p:cNvPr id="224" name="Google Shape;224;p43"/>
          <p:cNvSpPr/>
          <p:nvPr/>
        </p:nvSpPr>
        <p:spPr>
          <a:xfrm>
            <a:off x="332650" y="1588567"/>
            <a:ext cx="8520600" cy="834300"/>
          </a:xfrm>
          <a:prstGeom prst="roundRect">
            <a:avLst>
              <a:gd fmla="val 16667" name="adj"/>
            </a:avLst>
          </a:prstGeom>
          <a:solidFill>
            <a:srgbClr val="0097A7">
              <a:alpha val="23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3"/>
          <p:cNvSpPr txBox="1"/>
          <p:nvPr/>
        </p:nvSpPr>
        <p:spPr>
          <a:xfrm>
            <a:off x="914050" y="6242400"/>
            <a:ext cx="667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Progress:  </a:t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Initial data/indicator scoping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6F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FEP Ecosystem Objectives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1" name="Google Shape;231;p44"/>
          <p:cNvSpPr txBox="1"/>
          <p:nvPr>
            <p:ph idx="1" type="body"/>
          </p:nvPr>
        </p:nvSpPr>
        <p:spPr>
          <a:xfrm>
            <a:off x="311700" y="1536633"/>
            <a:ext cx="8520600" cy="51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Ecosystem Goal 5:	Avoid irreversible or long-term adverse effects on fishery resources and the marine environment</a:t>
            </a:r>
            <a:endParaRPr b="1">
              <a:solidFill>
                <a:schemeClr val="dk1"/>
              </a:solidFill>
            </a:endParaRPr>
          </a:p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Ecosystem Goal 6:	Provide a legacy of healthy ecosystems for future generations</a:t>
            </a:r>
            <a:endParaRPr b="1">
              <a:solidFill>
                <a:schemeClr val="dk1"/>
              </a:solidFill>
            </a:endParaRPr>
          </a:p>
          <a:p>
            <a:pPr indent="-2114550" lvl="0" marL="211455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15.  Establish appropriate thresholds to minimize risk of crossing ecosystem tipping points caused by fishery or other human activity.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16.  Encourage responsible parties to minimize adverse impacts to fish and other wildlife associated with changes in shipping activity, tourism, energy, and other types of development.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17.  Ensure that fishery management is sufficiently adaptive to account for the effects of climate change or other ecosystem changes, including loss of sea ice and ocean acidification.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2" name="Google Shape;232;p44"/>
          <p:cNvSpPr/>
          <p:nvPr/>
        </p:nvSpPr>
        <p:spPr>
          <a:xfrm>
            <a:off x="332650" y="1588567"/>
            <a:ext cx="8520600" cy="1714500"/>
          </a:xfrm>
          <a:prstGeom prst="roundRect">
            <a:avLst>
              <a:gd fmla="val 16667" name="adj"/>
            </a:avLst>
          </a:prstGeom>
          <a:solidFill>
            <a:srgbClr val="0097A7">
              <a:alpha val="23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4"/>
          <p:cNvSpPr txBox="1"/>
          <p:nvPr/>
        </p:nvSpPr>
        <p:spPr>
          <a:xfrm>
            <a:off x="914050" y="6242400"/>
            <a:ext cx="667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Progress:  </a:t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Consult with CCTF? (particularly objective 17)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