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90" r:id="rId1"/>
    <p:sldMasterId id="2147484200" r:id="rId2"/>
    <p:sldMasterId id="2147484179" r:id="rId3"/>
    <p:sldMasterId id="2147484188" r:id="rId4"/>
    <p:sldMasterId id="2147484195" r:id="rId5"/>
  </p:sldMasterIdLst>
  <p:notesMasterIdLst>
    <p:notesMasterId r:id="rId13"/>
  </p:notesMasterIdLst>
  <p:sldIdLst>
    <p:sldId id="260" r:id="rId6"/>
    <p:sldId id="295" r:id="rId7"/>
    <p:sldId id="296" r:id="rId8"/>
    <p:sldId id="297" r:id="rId9"/>
    <p:sldId id="300" r:id="rId10"/>
    <p:sldId id="298" r:id="rId11"/>
    <p:sldId id="299" r:id="rId12"/>
  </p:sldIdLst>
  <p:sldSz cx="9144000" cy="6858000" type="screen4x3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00CC66"/>
    <a:srgbClr val="007A42"/>
    <a:srgbClr val="00467F"/>
    <a:srgbClr val="103D72"/>
    <a:srgbClr val="003155"/>
    <a:srgbClr val="10D3DC"/>
    <a:srgbClr val="2A7DE2"/>
    <a:srgbClr val="1A428A"/>
    <a:srgbClr val="C25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4739" autoAdjust="0"/>
  </p:normalViewPr>
  <p:slideViewPr>
    <p:cSldViewPr snapToGrid="0" snapToObjects="1">
      <p:cViewPr varScale="1">
        <p:scale>
          <a:sx n="66" d="100"/>
          <a:sy n="66" d="100"/>
        </p:scale>
        <p:origin x="19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0B0F9-ACCA-8C41-B581-4C1D94E3F99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68CC5-9B2F-654B-A985-9D9298544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9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66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 the past 5 years, on average, ~55% of the TAC has been caught,</a:t>
            </a:r>
            <a:r>
              <a:rPr lang="en-US" baseline="0" dirty="0" smtClean="0"/>
              <a:t> ~35% of ABC.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32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ABC for 2022 from the updated projection model is 6,572 t. This is 10.3% lower than the 2021 ABC and 7.1% higher than the 2022 ABC projected from last year’s assessment.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official Greenland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turbot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total catch for 2020 (2,326 t) is less than the 2020 OFL (11,319 t) indicating overfishing is not occurring. </a:t>
            </a:r>
          </a:p>
          <a:p>
            <a:pPr marL="171450" marR="0" lvl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Spawning biomass is projected to be above 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en-US" sz="900" i="1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35%</a:t>
            </a:r>
            <a:r>
              <a:rPr lang="en-US" sz="9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2021-2023; hence, the stock is not overfished and it is not approaching an overfished condition.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47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accent1"/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chemeClr val="tx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/>
              <a:t>U.S. Department of Commerce | National Oceanic and Atmospheric Administration | National Marine Fisheries Service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rgbClr val="10D3DC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rgbClr val="10D3DC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rgbClr val="10D3DC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567298"/>
            <a:ext cx="6858000" cy="1772793"/>
          </a:xfrm>
        </p:spPr>
        <p:txBody>
          <a:bodyPr lIns="0" tIns="0" rIns="0" bIns="0" anchor="b"/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40088"/>
            <a:ext cx="6858000" cy="165576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36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1143000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rgbClr val="003155"/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322066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00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0701" y="2934147"/>
            <a:ext cx="6810375" cy="1772793"/>
          </a:xfrm>
        </p:spPr>
        <p:txBody>
          <a:bodyPr lIns="0" tIns="0" rIns="0" bIns="0" anchor="b"/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0701" y="4766561"/>
            <a:ext cx="6810375" cy="745717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36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17907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1152647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84063"/>
            <a:ext cx="6984125" cy="60240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defRPr sz="4000" b="0" i="0">
                <a:solidFill>
                  <a:srgbClr val="13B9C2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068331"/>
            <a:ext cx="6306207" cy="59701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85000"/>
              </a:lnSpc>
              <a:spcBef>
                <a:spcPts val="800"/>
              </a:spcBef>
              <a:buNone/>
              <a:defRPr sz="2800">
                <a:solidFill>
                  <a:schemeClr val="bg1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rgbClr val="13B9C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rgbClr val="13B9C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391373"/>
            <a:ext cx="9144000" cy="466627"/>
          </a:xfrm>
          <a:prstGeom prst="rect">
            <a:avLst/>
          </a:prstGeom>
          <a:solidFill>
            <a:schemeClr val="bg2">
              <a:lumMod val="90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 userDrawn="1"/>
        </p:nvSpPr>
        <p:spPr>
          <a:xfrm rot="10800000" flipH="1" flipV="1">
            <a:off x="6879771" y="-1"/>
            <a:ext cx="2264229" cy="6311721"/>
          </a:xfrm>
          <a:custGeom>
            <a:avLst/>
            <a:gdLst>
              <a:gd name="connsiteX0" fmla="*/ 999997 w 1016530"/>
              <a:gd name="connsiteY0" fmla="*/ 5463677 h 5463677"/>
              <a:gd name="connsiteX1" fmla="*/ 0 w 1016530"/>
              <a:gd name="connsiteY1" fmla="*/ 5463677 h 5463677"/>
              <a:gd name="connsiteX2" fmla="*/ 16577 w 1016530"/>
              <a:gd name="connsiteY2" fmla="*/ 0 h 5463677"/>
              <a:gd name="connsiteX3" fmla="*/ 1016530 w 1016530"/>
              <a:gd name="connsiteY3" fmla="*/ 14211 h 5463677"/>
              <a:gd name="connsiteX4" fmla="*/ 999997 w 1016530"/>
              <a:gd name="connsiteY4" fmla="*/ 5463677 h 5463677"/>
              <a:gd name="connsiteX0" fmla="*/ 999997 w 1042361"/>
              <a:gd name="connsiteY0" fmla="*/ 5463677 h 5463677"/>
              <a:gd name="connsiteX1" fmla="*/ 0 w 1042361"/>
              <a:gd name="connsiteY1" fmla="*/ 5463677 h 5463677"/>
              <a:gd name="connsiteX2" fmla="*/ 16577 w 1042361"/>
              <a:gd name="connsiteY2" fmla="*/ 0 h 5463677"/>
              <a:gd name="connsiteX3" fmla="*/ 1042361 w 1042361"/>
              <a:gd name="connsiteY3" fmla="*/ 4620 h 5463677"/>
              <a:gd name="connsiteX4" fmla="*/ 999997 w 1042361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54085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743" h="5463677">
                <a:moveTo>
                  <a:pt x="1654379" y="5463677"/>
                </a:moveTo>
                <a:lnTo>
                  <a:pt x="0" y="5454085"/>
                </a:lnTo>
                <a:lnTo>
                  <a:pt x="980930" y="0"/>
                </a:lnTo>
                <a:lnTo>
                  <a:pt x="1696743" y="4620"/>
                </a:lnTo>
                <a:lnTo>
                  <a:pt x="1654379" y="5463677"/>
                </a:lnTo>
                <a:close/>
              </a:path>
            </a:pathLst>
          </a:custGeom>
          <a:gradFill flip="none" rotWithShape="1">
            <a:gsLst>
              <a:gs pos="100000">
                <a:srgbClr val="07477D">
                  <a:alpha val="34000"/>
                </a:srgbClr>
              </a:gs>
              <a:gs pos="42000">
                <a:srgbClr val="07477D">
                  <a:alpha val="0"/>
                </a:srgbClr>
              </a:gs>
            </a:gsLst>
            <a:lin ang="720000" scaled="0"/>
            <a:tileRect/>
          </a:gradFill>
          <a:ln w="139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6" name="Freeform 5"/>
          <p:cNvSpPr/>
          <p:nvPr userDrawn="1"/>
        </p:nvSpPr>
        <p:spPr>
          <a:xfrm>
            <a:off x="6947911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6262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3" r:id="rId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 spc="-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75" indent="-182875" algn="l" defTabSz="914377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1" baseline="0">
          <a:solidFill>
            <a:schemeClr val="tx1"/>
          </a:solidFill>
          <a:latin typeface="+mn-lt"/>
          <a:ea typeface="+mn-ea"/>
          <a:cs typeface="+mn-cs"/>
        </a:defRPr>
      </a:lvl1pPr>
      <a:lvl2pPr marL="457189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02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15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28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599960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53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99945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38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391373"/>
            <a:ext cx="9144000" cy="4666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 userDrawn="1"/>
        </p:nvSpPr>
        <p:spPr>
          <a:xfrm rot="10800000" flipH="1" flipV="1">
            <a:off x="6879771" y="-1"/>
            <a:ext cx="2264229" cy="6311721"/>
          </a:xfrm>
          <a:custGeom>
            <a:avLst/>
            <a:gdLst>
              <a:gd name="connsiteX0" fmla="*/ 999997 w 1016530"/>
              <a:gd name="connsiteY0" fmla="*/ 5463677 h 5463677"/>
              <a:gd name="connsiteX1" fmla="*/ 0 w 1016530"/>
              <a:gd name="connsiteY1" fmla="*/ 5463677 h 5463677"/>
              <a:gd name="connsiteX2" fmla="*/ 16577 w 1016530"/>
              <a:gd name="connsiteY2" fmla="*/ 0 h 5463677"/>
              <a:gd name="connsiteX3" fmla="*/ 1016530 w 1016530"/>
              <a:gd name="connsiteY3" fmla="*/ 14211 h 5463677"/>
              <a:gd name="connsiteX4" fmla="*/ 999997 w 1016530"/>
              <a:gd name="connsiteY4" fmla="*/ 5463677 h 5463677"/>
              <a:gd name="connsiteX0" fmla="*/ 999997 w 1042361"/>
              <a:gd name="connsiteY0" fmla="*/ 5463677 h 5463677"/>
              <a:gd name="connsiteX1" fmla="*/ 0 w 1042361"/>
              <a:gd name="connsiteY1" fmla="*/ 5463677 h 5463677"/>
              <a:gd name="connsiteX2" fmla="*/ 16577 w 1042361"/>
              <a:gd name="connsiteY2" fmla="*/ 0 h 5463677"/>
              <a:gd name="connsiteX3" fmla="*/ 1042361 w 1042361"/>
              <a:gd name="connsiteY3" fmla="*/ 4620 h 5463677"/>
              <a:gd name="connsiteX4" fmla="*/ 999997 w 1042361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54085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743" h="5463677">
                <a:moveTo>
                  <a:pt x="1654379" y="5463677"/>
                </a:moveTo>
                <a:lnTo>
                  <a:pt x="0" y="5454085"/>
                </a:lnTo>
                <a:lnTo>
                  <a:pt x="980930" y="0"/>
                </a:lnTo>
                <a:lnTo>
                  <a:pt x="1696743" y="4620"/>
                </a:lnTo>
                <a:lnTo>
                  <a:pt x="1654379" y="5463677"/>
                </a:lnTo>
                <a:close/>
              </a:path>
            </a:pathLst>
          </a:custGeom>
          <a:gradFill flip="none" rotWithShape="1">
            <a:gsLst>
              <a:gs pos="100000">
                <a:srgbClr val="07477D">
                  <a:alpha val="34000"/>
                </a:srgbClr>
              </a:gs>
              <a:gs pos="42000">
                <a:srgbClr val="07477D">
                  <a:alpha val="0"/>
                </a:srgbClr>
              </a:gs>
            </a:gsLst>
            <a:lin ang="720000" scaled="0"/>
            <a:tileRect/>
          </a:gradFill>
          <a:ln w="139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6" name="Freeform 5"/>
          <p:cNvSpPr/>
          <p:nvPr userDrawn="1"/>
        </p:nvSpPr>
        <p:spPr>
          <a:xfrm>
            <a:off x="6947911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694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 spc="-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75" indent="-182875" algn="l" defTabSz="914377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1" baseline="0">
          <a:solidFill>
            <a:schemeClr val="tx1"/>
          </a:solidFill>
          <a:latin typeface="+mn-lt"/>
          <a:ea typeface="+mn-ea"/>
          <a:cs typeface="+mn-cs"/>
        </a:defRPr>
      </a:lvl1pPr>
      <a:lvl2pPr marL="457189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02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15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28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599960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53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99945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38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78155"/>
          </a:xfrm>
          <a:prstGeom prst="rect">
            <a:avLst/>
          </a:prstGeom>
          <a:solidFill>
            <a:srgbClr val="13B9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57943" y="2712116"/>
            <a:ext cx="7552884" cy="2062103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7943" y="4805753"/>
            <a:ext cx="7552885" cy="942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 flipH="1">
            <a:off x="3069848" y="-2657430"/>
            <a:ext cx="3511074" cy="8805478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 userDrawn="1"/>
        </p:nvSpPr>
        <p:spPr>
          <a:xfrm rot="10800000">
            <a:off x="0" y="0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374" y="358150"/>
            <a:ext cx="2302812" cy="10490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440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8000" kern="1200">
          <a:solidFill>
            <a:schemeClr val="tx2"/>
          </a:solidFill>
          <a:latin typeface="Cambria" charset="0"/>
          <a:ea typeface="Cambria" charset="0"/>
          <a:cs typeface="Cambria" charset="0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/>
        <a:buNone/>
        <a:defRPr sz="3600" b="0" i="0" kern="1200">
          <a:solidFill>
            <a:schemeClr val="accent1">
              <a:lumMod val="20000"/>
              <a:lumOff val="80000"/>
            </a:schemeClr>
          </a:solidFill>
          <a:latin typeface="Cambria" charset="0"/>
          <a:ea typeface="Cambria" charset="0"/>
          <a:cs typeface="Cambria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3B9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-1648925" y="1639401"/>
            <a:ext cx="6874118" cy="3595317"/>
          </a:xfrm>
          <a:custGeom>
            <a:avLst/>
            <a:gdLst>
              <a:gd name="connsiteX0" fmla="*/ 0 w 6874118"/>
              <a:gd name="connsiteY0" fmla="*/ 3595317 h 3595317"/>
              <a:gd name="connsiteX1" fmla="*/ 0 w 6874118"/>
              <a:gd name="connsiteY1" fmla="*/ 0 h 3595317"/>
              <a:gd name="connsiteX2" fmla="*/ 154322 w 6874118"/>
              <a:gd name="connsiteY2" fmla="*/ 277930 h 3595317"/>
              <a:gd name="connsiteX3" fmla="*/ 6865139 w 6874118"/>
              <a:gd name="connsiteY3" fmla="*/ 3031327 h 3595317"/>
              <a:gd name="connsiteX4" fmla="*/ 6871273 w 6874118"/>
              <a:gd name="connsiteY4" fmla="*/ 3032428 h 3595317"/>
              <a:gd name="connsiteX5" fmla="*/ 6874118 w 6874118"/>
              <a:gd name="connsiteY5" fmla="*/ 3595317 h 3595317"/>
              <a:gd name="connsiteX6" fmla="*/ 0 w 6874118"/>
              <a:gd name="connsiteY6" fmla="*/ 3595317 h 3595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4118" h="3595317">
                <a:moveTo>
                  <a:pt x="0" y="3595317"/>
                </a:moveTo>
                <a:lnTo>
                  <a:pt x="0" y="0"/>
                </a:lnTo>
                <a:lnTo>
                  <a:pt x="154322" y="277930"/>
                </a:lnTo>
                <a:cubicBezTo>
                  <a:pt x="1004639" y="1420076"/>
                  <a:pt x="3469635" y="2400559"/>
                  <a:pt x="6865139" y="3031327"/>
                </a:cubicBezTo>
                <a:lnTo>
                  <a:pt x="6871273" y="3032428"/>
                </a:lnTo>
                <a:lnTo>
                  <a:pt x="6874118" y="3595317"/>
                </a:lnTo>
                <a:lnTo>
                  <a:pt x="0" y="35953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1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49164" y="2332513"/>
            <a:ext cx="6903326" cy="1865126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9164" y="4337339"/>
            <a:ext cx="6903326" cy="942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Freeform 12"/>
          <p:cNvSpPr/>
          <p:nvPr userDrawn="1"/>
        </p:nvSpPr>
        <p:spPr>
          <a:xfrm>
            <a:off x="-9524" y="2"/>
            <a:ext cx="4895849" cy="2039519"/>
          </a:xfrm>
          <a:custGeom>
            <a:avLst/>
            <a:gdLst>
              <a:gd name="connsiteX0" fmla="*/ 0 w 6504497"/>
              <a:gd name="connsiteY0" fmla="*/ 0 h 2032239"/>
              <a:gd name="connsiteX1" fmla="*/ 6504497 w 6504497"/>
              <a:gd name="connsiteY1" fmla="*/ 0 h 2032239"/>
              <a:gd name="connsiteX2" fmla="*/ 6504497 w 6504497"/>
              <a:gd name="connsiteY2" fmla="*/ 6484 h 2032239"/>
              <a:gd name="connsiteX3" fmla="*/ 6476264 w 6504497"/>
              <a:gd name="connsiteY3" fmla="*/ 8249 h 2032239"/>
              <a:gd name="connsiteX4" fmla="*/ 86067 w 6504497"/>
              <a:gd name="connsiteY4" fmla="*/ 1877235 h 2032239"/>
              <a:gd name="connsiteX5" fmla="*/ 0 w 6504497"/>
              <a:gd name="connsiteY5" fmla="*/ 2032239 h 2032239"/>
              <a:gd name="connsiteX6" fmla="*/ 0 w 6504497"/>
              <a:gd name="connsiteY6" fmla="*/ 0 h 203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04497" h="2032239">
                <a:moveTo>
                  <a:pt x="0" y="0"/>
                </a:moveTo>
                <a:lnTo>
                  <a:pt x="6504497" y="0"/>
                </a:lnTo>
                <a:lnTo>
                  <a:pt x="6504497" y="6484"/>
                </a:lnTo>
                <a:lnTo>
                  <a:pt x="6476264" y="8249"/>
                </a:lnTo>
                <a:cubicBezTo>
                  <a:pt x="3256485" y="247737"/>
                  <a:pt x="760527" y="971301"/>
                  <a:pt x="86067" y="1877235"/>
                </a:cubicBezTo>
                <a:lnTo>
                  <a:pt x="0" y="2032239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4" y="569666"/>
            <a:ext cx="1193420" cy="17022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483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7200" kern="1200">
          <a:solidFill>
            <a:schemeClr val="tx2"/>
          </a:solidFill>
          <a:latin typeface="Cambria" charset="0"/>
          <a:ea typeface="Cambria" charset="0"/>
          <a:cs typeface="Cambria" charset="0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/>
        <a:buNone/>
        <a:defRPr sz="3600" b="0" i="0" kern="1200">
          <a:solidFill>
            <a:schemeClr val="accent1">
              <a:lumMod val="20000"/>
              <a:lumOff val="80000"/>
            </a:schemeClr>
          </a:solidFill>
          <a:latin typeface="Cambria" charset="0"/>
          <a:ea typeface="Cambria" charset="0"/>
          <a:cs typeface="Cambria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24"/>
          <p:cNvSpPr/>
          <p:nvPr userDrawn="1"/>
        </p:nvSpPr>
        <p:spPr>
          <a:xfrm rot="10800000" flipH="1" flipV="1">
            <a:off x="6505303" y="0"/>
            <a:ext cx="2638697" cy="6870701"/>
          </a:xfrm>
          <a:custGeom>
            <a:avLst/>
            <a:gdLst>
              <a:gd name="connsiteX0" fmla="*/ 999997 w 1016530"/>
              <a:gd name="connsiteY0" fmla="*/ 5463677 h 5463677"/>
              <a:gd name="connsiteX1" fmla="*/ 0 w 1016530"/>
              <a:gd name="connsiteY1" fmla="*/ 5463677 h 5463677"/>
              <a:gd name="connsiteX2" fmla="*/ 16577 w 1016530"/>
              <a:gd name="connsiteY2" fmla="*/ 0 h 5463677"/>
              <a:gd name="connsiteX3" fmla="*/ 1016530 w 1016530"/>
              <a:gd name="connsiteY3" fmla="*/ 14211 h 5463677"/>
              <a:gd name="connsiteX4" fmla="*/ 999997 w 1016530"/>
              <a:gd name="connsiteY4" fmla="*/ 5463677 h 5463677"/>
              <a:gd name="connsiteX0" fmla="*/ 999997 w 1042361"/>
              <a:gd name="connsiteY0" fmla="*/ 5463677 h 5463677"/>
              <a:gd name="connsiteX1" fmla="*/ 0 w 1042361"/>
              <a:gd name="connsiteY1" fmla="*/ 5463677 h 5463677"/>
              <a:gd name="connsiteX2" fmla="*/ 16577 w 1042361"/>
              <a:gd name="connsiteY2" fmla="*/ 0 h 5463677"/>
              <a:gd name="connsiteX3" fmla="*/ 1042361 w 1042361"/>
              <a:gd name="connsiteY3" fmla="*/ 4620 h 5463677"/>
              <a:gd name="connsiteX4" fmla="*/ 999997 w 1042361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54085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743" h="5463677">
                <a:moveTo>
                  <a:pt x="1654379" y="5463677"/>
                </a:moveTo>
                <a:lnTo>
                  <a:pt x="0" y="5454085"/>
                </a:lnTo>
                <a:lnTo>
                  <a:pt x="980930" y="0"/>
                </a:lnTo>
                <a:lnTo>
                  <a:pt x="1696743" y="4620"/>
                </a:lnTo>
                <a:lnTo>
                  <a:pt x="1654379" y="5463677"/>
                </a:lnTo>
                <a:close/>
              </a:path>
            </a:pathLst>
          </a:custGeom>
          <a:gradFill flip="none" rotWithShape="1">
            <a:gsLst>
              <a:gs pos="100000">
                <a:srgbClr val="07477D">
                  <a:alpha val="34000"/>
                </a:srgbClr>
              </a:gs>
              <a:gs pos="42000">
                <a:srgbClr val="07477D">
                  <a:alpha val="0"/>
                </a:srgbClr>
              </a:gs>
            </a:gsLst>
            <a:lin ang="960000" scaled="0"/>
            <a:tileRect/>
          </a:gradFill>
          <a:ln w="139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5" name="Freeform 4"/>
          <p:cNvSpPr/>
          <p:nvPr userDrawn="1"/>
        </p:nvSpPr>
        <p:spPr>
          <a:xfrm>
            <a:off x="6947911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Freeform 7"/>
          <p:cNvSpPr/>
          <p:nvPr userDrawn="1"/>
        </p:nvSpPr>
        <p:spPr>
          <a:xfrm rot="10800000">
            <a:off x="0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8" r:id="rId1"/>
    <p:sldLayoutId id="2147484199" r:id="rId2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 spc="-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75" indent="-182875" algn="l" defTabSz="914377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1" baseline="0">
          <a:solidFill>
            <a:schemeClr val="tx1"/>
          </a:solidFill>
          <a:latin typeface="+mn-lt"/>
          <a:ea typeface="+mn-ea"/>
          <a:cs typeface="+mn-cs"/>
        </a:defRPr>
      </a:lvl1pPr>
      <a:lvl2pPr marL="457189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02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15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28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599960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53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99945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38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mbria" panose="02040503050406030204" pitchFamily="18" charset="0"/>
              </a:rPr>
              <a:t>BSAI Greenland turbot</a:t>
            </a:r>
            <a:endParaRPr lang="en-US" sz="5400" dirty="0">
              <a:solidFill>
                <a:schemeClr val="accent1">
                  <a:lumMod val="20000"/>
                  <a:lumOff val="8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103D72"/>
                </a:solidFill>
              </a:rPr>
              <a:t>Meaghan D. Bryan., Steven J. </a:t>
            </a:r>
            <a:r>
              <a:rPr lang="en-US" sz="2400" dirty="0" err="1">
                <a:solidFill>
                  <a:srgbClr val="103D72"/>
                </a:solidFill>
              </a:rPr>
              <a:t>Barbeaux</a:t>
            </a:r>
            <a:r>
              <a:rPr lang="en-US" sz="2400" dirty="0">
                <a:solidFill>
                  <a:srgbClr val="103D72"/>
                </a:solidFill>
              </a:rPr>
              <a:t>, James </a:t>
            </a:r>
            <a:r>
              <a:rPr lang="en-US" sz="2400" dirty="0" err="1">
                <a:solidFill>
                  <a:srgbClr val="103D72"/>
                </a:solidFill>
              </a:rPr>
              <a:t>Ianelli</a:t>
            </a:r>
            <a:r>
              <a:rPr lang="en-US" sz="2400" dirty="0">
                <a:solidFill>
                  <a:srgbClr val="103D72"/>
                </a:solidFill>
              </a:rPr>
              <a:t>, Stephanie </a:t>
            </a:r>
            <a:r>
              <a:rPr lang="en-US" sz="2400" dirty="0" err="1">
                <a:solidFill>
                  <a:srgbClr val="103D72"/>
                </a:solidFill>
              </a:rPr>
              <a:t>Zador</a:t>
            </a:r>
            <a:r>
              <a:rPr lang="en-US" sz="2400" dirty="0">
                <a:solidFill>
                  <a:srgbClr val="103D72"/>
                </a:solidFill>
              </a:rPr>
              <a:t>, Rebecca </a:t>
            </a:r>
            <a:r>
              <a:rPr lang="en-US" sz="2400" dirty="0" err="1">
                <a:solidFill>
                  <a:srgbClr val="103D72"/>
                </a:solidFill>
              </a:rPr>
              <a:t>Haehn</a:t>
            </a:r>
            <a:r>
              <a:rPr lang="en-US" sz="2400" dirty="0">
                <a:solidFill>
                  <a:srgbClr val="103D72"/>
                </a:solidFill>
              </a:rPr>
              <a:t> and Jerry </a:t>
            </a:r>
            <a:r>
              <a:rPr lang="en-US" sz="2400" dirty="0" smtClean="0">
                <a:solidFill>
                  <a:srgbClr val="103D72"/>
                </a:solidFill>
              </a:rPr>
              <a:t>Hoff</a:t>
            </a:r>
          </a:p>
          <a:p>
            <a:r>
              <a:rPr lang="en-US" sz="2400" dirty="0" smtClean="0">
                <a:solidFill>
                  <a:srgbClr val="103D72"/>
                </a:solidFill>
              </a:rPr>
              <a:t>Alaska Fisheries Science Center</a:t>
            </a:r>
          </a:p>
          <a:p>
            <a:r>
              <a:rPr lang="en-US" sz="2400" dirty="0" smtClean="0">
                <a:solidFill>
                  <a:srgbClr val="103D72"/>
                </a:solidFill>
              </a:rPr>
              <a:t>November 18, 2021</a:t>
            </a:r>
            <a:endParaRPr lang="en-US" sz="2400" dirty="0">
              <a:solidFill>
                <a:srgbClr val="103D7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99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71151" y="5937422"/>
            <a:ext cx="518984" cy="308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47" name="Group 46"/>
          <p:cNvGrpSpPr/>
          <p:nvPr/>
        </p:nvGrpSpPr>
        <p:grpSpPr>
          <a:xfrm>
            <a:off x="776874" y="881837"/>
            <a:ext cx="7590253" cy="5497275"/>
            <a:chOff x="825539" y="1240286"/>
            <a:chExt cx="7590253" cy="5497275"/>
          </a:xfrm>
        </p:grpSpPr>
        <p:grpSp>
          <p:nvGrpSpPr>
            <p:cNvPr id="30" name="Group 29"/>
            <p:cNvGrpSpPr/>
            <p:nvPr/>
          </p:nvGrpSpPr>
          <p:grpSpPr>
            <a:xfrm>
              <a:off x="825539" y="1252638"/>
              <a:ext cx="7590253" cy="5484923"/>
              <a:chOff x="10005" y="803191"/>
              <a:chExt cx="7590253" cy="5484923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10005" y="803191"/>
                <a:ext cx="6946842" cy="5283802"/>
                <a:chOff x="10005" y="1037968"/>
                <a:chExt cx="6946842" cy="5283802"/>
              </a:xfrm>
            </p:grpSpPr>
            <p:pic>
              <p:nvPicPr>
                <p:cNvPr id="2" name="Picture 1"/>
                <p:cNvPicPr/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3306" y="1037968"/>
                  <a:ext cx="6703541" cy="5208373"/>
                </a:xfrm>
                <a:prstGeom prst="rect">
                  <a:avLst/>
                </a:prstGeom>
              </p:spPr>
            </p:pic>
            <p:grpSp>
              <p:nvGrpSpPr>
                <p:cNvPr id="11" name="Group 10"/>
                <p:cNvGrpSpPr/>
                <p:nvPr/>
              </p:nvGrpSpPr>
              <p:grpSpPr>
                <a:xfrm>
                  <a:off x="10005" y="1297459"/>
                  <a:ext cx="764358" cy="4609771"/>
                  <a:chOff x="10005" y="1297459"/>
                  <a:chExt cx="764358" cy="4609771"/>
                </a:xfrm>
              </p:grpSpPr>
              <p:sp>
                <p:nvSpPr>
                  <p:cNvPr id="3" name="TextBox 2"/>
                  <p:cNvSpPr txBox="1"/>
                  <p:nvPr/>
                </p:nvSpPr>
                <p:spPr>
                  <a:xfrm>
                    <a:off x="253306" y="1297459"/>
                    <a:ext cx="521057" cy="338554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r"/>
                    <a:r>
                      <a: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120</a:t>
                    </a:r>
                    <a:endParaRPr lang="en-US" sz="1600" dirty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" name="TextBox 4"/>
                  <p:cNvSpPr txBox="1"/>
                  <p:nvPr/>
                </p:nvSpPr>
                <p:spPr>
                  <a:xfrm>
                    <a:off x="298627" y="4100387"/>
                    <a:ext cx="475736" cy="369332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r"/>
                    <a:r>
                      <a: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40</a:t>
                    </a:r>
                    <a:endParaRPr lang="en-US" sz="1800" dirty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298627" y="5537898"/>
                    <a:ext cx="475736" cy="369332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r"/>
                    <a:r>
                      <a: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</a:t>
                    </a:r>
                    <a:endParaRPr lang="en-US" sz="1800" dirty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" name="TextBox 3"/>
                  <p:cNvSpPr txBox="1"/>
                  <p:nvPr/>
                </p:nvSpPr>
                <p:spPr>
                  <a:xfrm>
                    <a:off x="298627" y="2685546"/>
                    <a:ext cx="475736" cy="369332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r"/>
                    <a:r>
                      <a: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80</a:t>
                    </a:r>
                    <a:endParaRPr lang="en-US" sz="1800" dirty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" name="TextBox 6"/>
                  <p:cNvSpPr txBox="1"/>
                  <p:nvPr/>
                </p:nvSpPr>
                <p:spPr>
                  <a:xfrm rot="16200000">
                    <a:off x="-840264" y="3305432"/>
                    <a:ext cx="2100648" cy="40011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Catch (1000s t)</a:t>
                    </a:r>
                    <a:endParaRPr lang="en-US" sz="2000" dirty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16" name="Group 15"/>
                <p:cNvGrpSpPr/>
                <p:nvPr/>
              </p:nvGrpSpPr>
              <p:grpSpPr>
                <a:xfrm>
                  <a:off x="752790" y="5952438"/>
                  <a:ext cx="5792729" cy="369332"/>
                  <a:chOff x="752790" y="5952438"/>
                  <a:chExt cx="5792729" cy="369332"/>
                </a:xfrm>
              </p:grpSpPr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752790" y="5952438"/>
                    <a:ext cx="697627" cy="369332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1960</a:t>
                    </a:r>
                    <a:endParaRPr lang="en-US" sz="1800" dirty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5847892" y="5952438"/>
                    <a:ext cx="697627" cy="369332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2020</a:t>
                    </a:r>
                    <a:endParaRPr lang="en-US" sz="1800" dirty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165315" y="5952438"/>
                    <a:ext cx="697627" cy="369332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2000</a:t>
                    </a:r>
                    <a:endParaRPr lang="en-US" sz="1800" dirty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2460079" y="5952438"/>
                    <a:ext cx="697627" cy="369332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1980</a:t>
                    </a:r>
                    <a:endParaRPr lang="en-US" sz="1800" dirty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3410465" y="6011562"/>
                    <a:ext cx="512805" cy="310208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</p:grpSp>
          <p:sp>
            <p:nvSpPr>
              <p:cNvPr id="18" name="TextBox 17"/>
              <p:cNvSpPr txBox="1"/>
              <p:nvPr/>
            </p:nvSpPr>
            <p:spPr>
              <a:xfrm>
                <a:off x="749651" y="5888004"/>
                <a:ext cx="58859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</a:t>
                </a:r>
                <a:endParaRPr lang="en-US" sz="20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576408" y="846441"/>
                <a:ext cx="65462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0.25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576408" y="5278397"/>
                <a:ext cx="65462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0.00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576408" y="4399010"/>
                <a:ext cx="65462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0.05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576408" y="3508290"/>
                <a:ext cx="65462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0.10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576408" y="2628903"/>
                <a:ext cx="65462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0.15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6576408" y="1731494"/>
                <a:ext cx="65462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0.20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 rot="5400000">
                <a:off x="6637879" y="3095473"/>
                <a:ext cx="525552" cy="30008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endParaRPr lang="en-US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 rot="5400000">
                <a:off x="6467268" y="3245037"/>
                <a:ext cx="18658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Exploitation</a:t>
                </a:r>
                <a:endParaRPr lang="en-US" sz="20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5097162" y="1240286"/>
              <a:ext cx="1977081" cy="369332"/>
              <a:chOff x="5097162" y="846441"/>
              <a:chExt cx="1977081" cy="369332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5097162" y="972412"/>
                <a:ext cx="581314" cy="11739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5782962" y="846441"/>
                <a:ext cx="12912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Catch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5111583" y="2274810"/>
              <a:ext cx="1995879" cy="369332"/>
              <a:chOff x="5111583" y="1825363"/>
              <a:chExt cx="1995879" cy="369332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V="1">
                <a:off x="5111583" y="2006940"/>
                <a:ext cx="581314" cy="6179"/>
              </a:xfrm>
              <a:prstGeom prst="line">
                <a:avLst/>
              </a:prstGeom>
              <a:ln w="41275">
                <a:solidFill>
                  <a:srgbClr val="00CC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>
                <a:off x="5816181" y="1825363"/>
                <a:ext cx="12912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TAC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5101284" y="1926763"/>
              <a:ext cx="2006178" cy="369332"/>
              <a:chOff x="5101284" y="1421714"/>
              <a:chExt cx="2006178" cy="369332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 flipV="1">
                <a:off x="5101284" y="1603291"/>
                <a:ext cx="581314" cy="6179"/>
              </a:xfrm>
              <a:prstGeom prst="line">
                <a:avLst/>
              </a:prstGeom>
              <a:ln w="412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5816181" y="1421714"/>
                <a:ext cx="12912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097162" y="1560191"/>
              <a:ext cx="2200931" cy="369332"/>
              <a:chOff x="5097162" y="1153990"/>
              <a:chExt cx="2200931" cy="369332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 flipV="1">
                <a:off x="5097162" y="1335567"/>
                <a:ext cx="581314" cy="6179"/>
              </a:xfrm>
              <a:prstGeom prst="line">
                <a:avLst/>
              </a:prstGeom>
              <a:ln w="41275">
                <a:solidFill>
                  <a:srgbClr val="00467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>
                <a:off x="5816181" y="1153990"/>
                <a:ext cx="14819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Exploitation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3738854" y="2734220"/>
              <a:ext cx="39908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~ 55% of TAC caught (2016-2020)</a:t>
              </a:r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8421" y="185980"/>
            <a:ext cx="7702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BSAI Greenland turbot catch and exploitation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46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7" y="-7202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71151" y="5937422"/>
            <a:ext cx="518984" cy="308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225999" y="5776785"/>
            <a:ext cx="512805" cy="3102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391942" y="846441"/>
            <a:ext cx="65462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0.25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91942" y="5278397"/>
            <a:ext cx="65462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91942" y="4399010"/>
            <a:ext cx="65462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0.05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91942" y="3508290"/>
            <a:ext cx="65462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0.10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91942" y="2628903"/>
            <a:ext cx="65462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0.15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91942" y="1731494"/>
            <a:ext cx="65462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0.20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rot="5400000">
            <a:off x="7453413" y="3095473"/>
            <a:ext cx="525552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 rot="5400000">
            <a:off x="7282802" y="3245037"/>
            <a:ext cx="18658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Exploitation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5111583" y="1825363"/>
            <a:ext cx="1995879" cy="369332"/>
            <a:chOff x="5111583" y="1825363"/>
            <a:chExt cx="1995879" cy="369332"/>
          </a:xfrm>
        </p:grpSpPr>
        <p:cxnSp>
          <p:nvCxnSpPr>
            <p:cNvPr id="37" name="Straight Connector 36"/>
            <p:cNvCxnSpPr/>
            <p:nvPr/>
          </p:nvCxnSpPr>
          <p:spPr>
            <a:xfrm flipV="1">
              <a:off x="5111583" y="2006940"/>
              <a:ext cx="581314" cy="6179"/>
            </a:xfrm>
            <a:prstGeom prst="line">
              <a:avLst/>
            </a:prstGeom>
            <a:ln w="41275">
              <a:solidFill>
                <a:srgbClr val="00CC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5816181" y="1825363"/>
              <a:ext cx="12912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TAC</a:t>
              </a:r>
              <a:endParaRPr lang="en-US" sz="18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101284" y="1477316"/>
            <a:ext cx="2006178" cy="369332"/>
            <a:chOff x="5101284" y="1421714"/>
            <a:chExt cx="2006178" cy="369332"/>
          </a:xfrm>
        </p:grpSpPr>
        <p:cxnSp>
          <p:nvCxnSpPr>
            <p:cNvPr id="36" name="Straight Connector 35"/>
            <p:cNvCxnSpPr/>
            <p:nvPr/>
          </p:nvCxnSpPr>
          <p:spPr>
            <a:xfrm flipV="1">
              <a:off x="5101284" y="1603291"/>
              <a:ext cx="581314" cy="6179"/>
            </a:xfrm>
            <a:prstGeom prst="line">
              <a:avLst/>
            </a:prstGeom>
            <a:ln w="412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5816181" y="1421714"/>
              <a:ext cx="12912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ABC</a:t>
              </a:r>
              <a:endParaRPr lang="en-US" sz="18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204783" y="2730843"/>
            <a:ext cx="247039" cy="5146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7626456" y="2730843"/>
            <a:ext cx="837922" cy="8282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900366" y="846795"/>
            <a:ext cx="7619617" cy="5770025"/>
            <a:chOff x="900366" y="560079"/>
            <a:chExt cx="7619617" cy="5770025"/>
          </a:xfrm>
        </p:grpSpPr>
        <p:grpSp>
          <p:nvGrpSpPr>
            <p:cNvPr id="46" name="Group 45"/>
            <p:cNvGrpSpPr/>
            <p:nvPr/>
          </p:nvGrpSpPr>
          <p:grpSpPr>
            <a:xfrm>
              <a:off x="900366" y="560079"/>
              <a:ext cx="7619617" cy="5770025"/>
              <a:chOff x="900366" y="560079"/>
              <a:chExt cx="7619617" cy="5770025"/>
            </a:xfrm>
          </p:grpSpPr>
          <p:sp>
            <p:nvSpPr>
              <p:cNvPr id="7" name="TextBox 6"/>
              <p:cNvSpPr txBox="1"/>
              <p:nvPr/>
            </p:nvSpPr>
            <p:spPr>
              <a:xfrm rot="16200000">
                <a:off x="-102016" y="2918542"/>
                <a:ext cx="2404874" cy="4001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Biomass (1000s t)</a:t>
                </a:r>
                <a:endParaRPr lang="en-US" sz="20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29" name="Group 28"/>
              <p:cNvGrpSpPr/>
              <p:nvPr/>
            </p:nvGrpSpPr>
            <p:grpSpPr>
              <a:xfrm>
                <a:off x="1204783" y="560079"/>
                <a:ext cx="7315200" cy="5770025"/>
                <a:chOff x="2523855" y="281467"/>
                <a:chExt cx="7315200" cy="5770025"/>
              </a:xfrm>
            </p:grpSpPr>
            <p:sp>
              <p:nvSpPr>
                <p:cNvPr id="18" name="TextBox 17"/>
                <p:cNvSpPr txBox="1"/>
                <p:nvPr/>
              </p:nvSpPr>
              <p:spPr>
                <a:xfrm>
                  <a:off x="3059599" y="5651382"/>
                  <a:ext cx="5885929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 smtClean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Year</a:t>
                  </a:r>
                  <a:endParaRPr lang="en-US" sz="20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7" name="Group 26"/>
                <p:cNvGrpSpPr/>
                <p:nvPr/>
              </p:nvGrpSpPr>
              <p:grpSpPr>
                <a:xfrm>
                  <a:off x="2523855" y="281467"/>
                  <a:ext cx="7315200" cy="5559779"/>
                  <a:chOff x="2523855" y="281467"/>
                  <a:chExt cx="7315200" cy="5559779"/>
                </a:xfrm>
              </p:grpSpPr>
              <p:pic>
                <p:nvPicPr>
                  <p:cNvPr id="45" name="Picture 44"/>
                  <p:cNvPicPr/>
                  <p:nvPr/>
                </p:nvPicPr>
                <p:blipFill>
                  <a:blip r:embed="rId2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23855" y="281467"/>
                    <a:ext cx="7315200" cy="5486400"/>
                  </a:xfrm>
                  <a:prstGeom prst="rect">
                    <a:avLst/>
                  </a:prstGeom>
                </p:spPr>
              </p:pic>
              <p:grpSp>
                <p:nvGrpSpPr>
                  <p:cNvPr id="25" name="Group 24"/>
                  <p:cNvGrpSpPr/>
                  <p:nvPr/>
                </p:nvGrpSpPr>
                <p:grpSpPr>
                  <a:xfrm>
                    <a:off x="3515037" y="5471914"/>
                    <a:ext cx="5210628" cy="369332"/>
                    <a:chOff x="3515037" y="5471914"/>
                    <a:chExt cx="5210628" cy="369332"/>
                  </a:xfrm>
                </p:grpSpPr>
                <p:sp>
                  <p:nvSpPr>
                    <p:cNvPr id="12" name="TextBox 11"/>
                    <p:cNvSpPr txBox="1"/>
                    <p:nvPr/>
                  </p:nvSpPr>
                  <p:spPr>
                    <a:xfrm>
                      <a:off x="8028038" y="5471914"/>
                      <a:ext cx="697627" cy="36933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5005561" y="5471914"/>
                      <a:ext cx="697627" cy="36933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4" name="TextBox 13"/>
                    <p:cNvSpPr txBox="1"/>
                    <p:nvPr/>
                  </p:nvSpPr>
                  <p:spPr>
                    <a:xfrm>
                      <a:off x="6496085" y="5471914"/>
                      <a:ext cx="697627" cy="36933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0" name="TextBox 9"/>
                    <p:cNvSpPr txBox="1"/>
                    <p:nvPr/>
                  </p:nvSpPr>
                  <p:spPr>
                    <a:xfrm>
                      <a:off x="3515037" y="5471914"/>
                      <a:ext cx="697627" cy="36933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1990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" name="Rectangle 7"/>
                    <p:cNvSpPr/>
                    <p:nvPr/>
                  </p:nvSpPr>
                  <p:spPr>
                    <a:xfrm>
                      <a:off x="5703188" y="5507743"/>
                      <a:ext cx="512261" cy="26012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3" name="TextBox 2"/>
              <p:cNvSpPr txBox="1"/>
              <p:nvPr/>
            </p:nvSpPr>
            <p:spPr>
              <a:xfrm>
                <a:off x="1150138" y="677164"/>
                <a:ext cx="555087" cy="3385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6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80</a:t>
                </a:r>
                <a:endParaRPr lang="en-US" sz="16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1198419" y="1916160"/>
                <a:ext cx="5068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60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1198419" y="3189713"/>
                <a:ext cx="5068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1198419" y="4479203"/>
                <a:ext cx="5068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8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49" name="Straight Arrow Connector 48"/>
            <p:cNvCxnSpPr/>
            <p:nvPr/>
          </p:nvCxnSpPr>
          <p:spPr>
            <a:xfrm>
              <a:off x="7006281" y="4639962"/>
              <a:ext cx="234778" cy="302741"/>
            </a:xfrm>
            <a:prstGeom prst="straightConnector1">
              <a:avLst/>
            </a:prstGeom>
            <a:ln w="349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6836659" y="4241217"/>
              <a:ext cx="7838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-33%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728421" y="185980"/>
            <a:ext cx="7702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Survey biomass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30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28" y="463377"/>
            <a:ext cx="7673545" cy="639462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482016" y="2910016"/>
            <a:ext cx="1019433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647935" y="2051222"/>
            <a:ext cx="191530" cy="9885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499654" y="4238368"/>
            <a:ext cx="339811" cy="67962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89585" y="1723769"/>
            <a:ext cx="877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+19%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7543" y="3846726"/>
            <a:ext cx="809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-46%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8421" y="-7745"/>
            <a:ext cx="7702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Survey numbers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78611" y="532869"/>
            <a:ext cx="1557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RPNs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76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8421" y="185980"/>
            <a:ext cx="7702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Partial assessment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5841" y="772334"/>
            <a:ext cx="770265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Assessment model was not updated</a:t>
            </a:r>
          </a:p>
          <a:p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Catch was updated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Final 2020 – 2,326 t</a:t>
            </a:r>
          </a:p>
          <a:p>
            <a:pPr marL="1028700"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Reduced from 3,321 t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Preliminary 2021: 3,309 t</a:t>
            </a:r>
          </a:p>
          <a:p>
            <a:pPr marL="1028700"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Average proportion TAC (2016-2020) * 2021 TAC</a:t>
            </a:r>
          </a:p>
          <a:p>
            <a:pPr lvl="2"/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Preliminary catch used a catch input for 2021,  2022, and 2023 </a:t>
            </a:r>
          </a:p>
          <a:p>
            <a:pPr marL="1028700"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Rather than maximum ABC for 2022 and 2023</a:t>
            </a:r>
          </a:p>
          <a:p>
            <a:pPr marL="1028700" lvl="2" indent="-342900">
              <a:buFont typeface="Arial" panose="020B0604020202020204" pitchFamily="34" charset="0"/>
              <a:buChar char="•"/>
            </a:pPr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24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81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688437"/>
              </p:ext>
            </p:extLst>
          </p:nvPr>
        </p:nvGraphicFramePr>
        <p:xfrm>
          <a:off x="158045" y="30062"/>
          <a:ext cx="8850488" cy="678748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3228335">
                  <a:extLst>
                    <a:ext uri="{9D8B030D-6E8A-4147-A177-3AD203B41FA5}">
                      <a16:colId xmlns:a16="http://schemas.microsoft.com/office/drawing/2014/main" val="976551666"/>
                    </a:ext>
                  </a:extLst>
                </a:gridCol>
                <a:gridCol w="1239864">
                  <a:extLst>
                    <a:ext uri="{9D8B030D-6E8A-4147-A177-3AD203B41FA5}">
                      <a16:colId xmlns:a16="http://schemas.microsoft.com/office/drawing/2014/main" val="218351047"/>
                    </a:ext>
                  </a:extLst>
                </a:gridCol>
                <a:gridCol w="1239655">
                  <a:extLst>
                    <a:ext uri="{9D8B030D-6E8A-4147-A177-3AD203B41FA5}">
                      <a16:colId xmlns:a16="http://schemas.microsoft.com/office/drawing/2014/main" val="3130026209"/>
                    </a:ext>
                  </a:extLst>
                </a:gridCol>
                <a:gridCol w="1571317">
                  <a:extLst>
                    <a:ext uri="{9D8B030D-6E8A-4147-A177-3AD203B41FA5}">
                      <a16:colId xmlns:a16="http://schemas.microsoft.com/office/drawing/2014/main" val="33400924"/>
                    </a:ext>
                  </a:extLst>
                </a:gridCol>
                <a:gridCol w="1571317">
                  <a:extLst>
                    <a:ext uri="{9D8B030D-6E8A-4147-A177-3AD203B41FA5}">
                      <a16:colId xmlns:a16="http://schemas.microsoft.com/office/drawing/2014/main" val="743513873"/>
                    </a:ext>
                  </a:extLst>
                </a:gridCol>
              </a:tblGrid>
              <a:tr h="502823">
                <a:tc row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estimated 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specified last year for: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estimated 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 this year* for: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94455"/>
                  </a:ext>
                </a:extLst>
              </a:tr>
              <a:tr h="2514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4230512209"/>
                  </a:ext>
                </a:extLst>
              </a:tr>
              <a:tr h="39586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 (natural mortality rate)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0.112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0.112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0.112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0.112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716702268"/>
                  </a:ext>
                </a:extLst>
              </a:tr>
              <a:tr h="251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Tier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3a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3a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2249883271"/>
                  </a:ext>
                </a:extLst>
              </a:tr>
              <a:tr h="5028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Projected total (age 1+) biomass (t)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87,849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79,382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84,341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80,404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3488794508"/>
                  </a:ext>
                </a:extLst>
              </a:tr>
              <a:tr h="4784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 spawning biomass (t)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51,914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47,197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50,361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47,376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731310819"/>
                  </a:ext>
                </a:extLst>
              </a:tr>
              <a:tr h="251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Projected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2897049646"/>
                  </a:ext>
                </a:extLst>
              </a:tr>
              <a:tr h="2803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B</a:t>
                      </a:r>
                      <a:r>
                        <a:rPr lang="en-US" sz="17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89,054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89,054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89,054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89,054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3079099470"/>
                  </a:ext>
                </a:extLst>
              </a:tr>
              <a:tr h="2944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B</a:t>
                      </a:r>
                      <a:r>
                        <a:rPr lang="en-US" sz="17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35,622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35,622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35,622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35,622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3073915157"/>
                  </a:ext>
                </a:extLst>
              </a:tr>
              <a:tr h="2789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B</a:t>
                      </a:r>
                      <a:r>
                        <a:rPr lang="en-US" sz="17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35%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31,169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31,169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31,169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31,169 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3922888839"/>
                  </a:ext>
                </a:extLst>
              </a:tr>
              <a:tr h="251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r>
                        <a:rPr lang="en-US" sz="17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OFL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1917419256"/>
                  </a:ext>
                </a:extLst>
              </a:tr>
              <a:tr h="251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maxF</a:t>
                      </a:r>
                      <a:r>
                        <a:rPr lang="en-US" sz="1700" baseline="-25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2710392783"/>
                  </a:ext>
                </a:extLst>
              </a:tr>
              <a:tr h="251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r>
                        <a:rPr lang="en-US" sz="17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1481600792"/>
                  </a:ext>
                </a:extLst>
              </a:tr>
              <a:tr h="251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OFL (t)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8,568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7,181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7,687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6,698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3966365527"/>
                  </a:ext>
                </a:extLst>
              </a:tr>
              <a:tr h="251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maxABC (t)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7,326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6,139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6,572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5,724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2557921813"/>
                  </a:ext>
                </a:extLst>
              </a:tr>
              <a:tr h="251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 (t)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7,326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6,139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6,572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5,724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2430113425"/>
                  </a:ext>
                </a:extLst>
              </a:tr>
              <a:tr h="251411">
                <a:tc row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determined last year for: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determined this year for: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861794"/>
                  </a:ext>
                </a:extLst>
              </a:tr>
              <a:tr h="2514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4105394243"/>
                  </a:ext>
                </a:extLst>
              </a:tr>
              <a:tr h="251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Overfishing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4124358993"/>
                  </a:ext>
                </a:extLst>
              </a:tr>
              <a:tr h="251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Overfished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929113683"/>
                  </a:ext>
                </a:extLst>
              </a:tr>
              <a:tr h="39586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Approaching overfished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3553296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05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551136"/>
              </p:ext>
            </p:extLst>
          </p:nvPr>
        </p:nvGraphicFramePr>
        <p:xfrm>
          <a:off x="937645" y="3270144"/>
          <a:ext cx="7369446" cy="123928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56482">
                  <a:extLst>
                    <a:ext uri="{9D8B030D-6E8A-4147-A177-3AD203B41FA5}">
                      <a16:colId xmlns:a16="http://schemas.microsoft.com/office/drawing/2014/main" val="3300660741"/>
                    </a:ext>
                  </a:extLst>
                </a:gridCol>
                <a:gridCol w="2456482">
                  <a:extLst>
                    <a:ext uri="{9D8B030D-6E8A-4147-A177-3AD203B41FA5}">
                      <a16:colId xmlns:a16="http://schemas.microsoft.com/office/drawing/2014/main" val="252195583"/>
                    </a:ext>
                  </a:extLst>
                </a:gridCol>
                <a:gridCol w="2456482">
                  <a:extLst>
                    <a:ext uri="{9D8B030D-6E8A-4147-A177-3AD203B41FA5}">
                      <a16:colId xmlns:a16="http://schemas.microsoft.com/office/drawing/2014/main" val="3065911178"/>
                    </a:ext>
                  </a:extLst>
                </a:gridCol>
              </a:tblGrid>
              <a:tr h="4130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ABC (t)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ABC (t)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70922588"/>
                  </a:ext>
                </a:extLst>
              </a:tr>
              <a:tr h="4130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Bering Sea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5,540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4,825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55672286"/>
                  </a:ext>
                </a:extLst>
              </a:tr>
              <a:tr h="4130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Aleutian Islands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1,032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899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5569502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28421" y="185980"/>
            <a:ext cx="7702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Apportionment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5841" y="772334"/>
            <a:ext cx="77026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Average ratio of survey biomass on the EBS slope and Aleutian Islands 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Since 2010 (2010, 2012, and 2016 surveys)</a:t>
            </a:r>
          </a:p>
          <a:p>
            <a:pPr lvl="1"/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84.3% in EBS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15.7% in the Aleutian Islands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096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theme/theme1.xml><?xml version="1.0" encoding="utf-8"?>
<a:theme xmlns:a="http://schemas.openxmlformats.org/drawingml/2006/main" name="1_View">
  <a:themeElements>
    <a:clrScheme name="Fish-3-0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B95C2609-AB08-FA41-92D7-FD369A9E1AE2}"/>
    </a:ext>
  </a:extLst>
</a:theme>
</file>

<file path=ppt/theme/theme2.xml><?xml version="1.0" encoding="utf-8"?>
<a:theme xmlns:a="http://schemas.openxmlformats.org/drawingml/2006/main" name="3_View">
  <a:themeElements>
    <a:clrScheme name="3-0 Brand">
      <a:dk1>
        <a:srgbClr val="003057"/>
      </a:dk1>
      <a:lt1>
        <a:srgbClr val="FFFFFF"/>
      </a:lt1>
      <a:dk2>
        <a:srgbClr val="007167"/>
      </a:dk2>
      <a:lt2>
        <a:srgbClr val="C6E7FC"/>
      </a:lt2>
      <a:accent1>
        <a:srgbClr val="56950D"/>
      </a:accent1>
      <a:accent2>
        <a:srgbClr val="0099A6"/>
      </a:accent2>
      <a:accent3>
        <a:srgbClr val="BDD900"/>
      </a:accent3>
      <a:accent4>
        <a:srgbClr val="7475CB"/>
      </a:accent4>
      <a:accent5>
        <a:srgbClr val="FC9300"/>
      </a:accent5>
      <a:accent6>
        <a:srgbClr val="CB007B"/>
      </a:accent6>
      <a:hlink>
        <a:srgbClr val="1ECAD3"/>
      </a:hlink>
      <a:folHlink>
        <a:srgbClr val="960048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1AF0DBD6-B75A-9D4F-9787-B7C7005EC05D}"/>
    </a:ext>
  </a:extLst>
</a:theme>
</file>

<file path=ppt/theme/theme3.xml><?xml version="1.0" encoding="utf-8"?>
<a:theme xmlns:a="http://schemas.openxmlformats.org/drawingml/2006/main" name="1_Custom Design">
  <a:themeElements>
    <a:clrScheme name="FISHERIES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E3E99A23-5352-4C46-8A56-4B8A3C6F63E7}"/>
    </a:ext>
  </a:extLst>
</a:theme>
</file>

<file path=ppt/theme/theme4.xml><?xml version="1.0" encoding="utf-8"?>
<a:theme xmlns:a="http://schemas.openxmlformats.org/drawingml/2006/main" name="2_Custom Design">
  <a:themeElements>
    <a:clrScheme name="Fish-3-0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A56C6844-E58A-3445-AFD4-8600A7501EE5}"/>
    </a:ext>
  </a:extLst>
</a:theme>
</file>

<file path=ppt/theme/theme5.xml><?xml version="1.0" encoding="utf-8"?>
<a:theme xmlns:a="http://schemas.openxmlformats.org/drawingml/2006/main" name="2_View">
  <a:themeElements>
    <a:clrScheme name="Fish-3-0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CB08274E-E431-324F-976C-E009503BAA88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FISHERIES Presentation-standard</Template>
  <TotalTime>887</TotalTime>
  <Words>505</Words>
  <Application>Microsoft Office PowerPoint</Application>
  <PresentationFormat>On-screen Show (4:3)</PresentationFormat>
  <Paragraphs>188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Arial Narrow</vt:lpstr>
      <vt:lpstr>Calibri</vt:lpstr>
      <vt:lpstr>Cambria</vt:lpstr>
      <vt:lpstr>Century Schoolbook</vt:lpstr>
      <vt:lpstr>Wingdings 2</vt:lpstr>
      <vt:lpstr>1_View</vt:lpstr>
      <vt:lpstr>3_View</vt:lpstr>
      <vt:lpstr>1_Custom Design</vt:lpstr>
      <vt:lpstr>2_Custom Design</vt:lpstr>
      <vt:lpstr>2_View</vt:lpstr>
      <vt:lpstr>BSAI Greenland turbot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NOAA AFSC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 Head</dc:title>
  <dc:creator>Meaghan.Bryan</dc:creator>
  <cp:lastModifiedBy>Meaghan.Bryan</cp:lastModifiedBy>
  <cp:revision>46</cp:revision>
  <dcterms:created xsi:type="dcterms:W3CDTF">2021-09-17T18:07:36Z</dcterms:created>
  <dcterms:modified xsi:type="dcterms:W3CDTF">2021-11-15T18:00:03Z</dcterms:modified>
</cp:coreProperties>
</file>